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5"/>
  </p:notesMasterIdLst>
  <p:handoutMasterIdLst>
    <p:handoutMasterId r:id="rId26"/>
  </p:handoutMasterIdLst>
  <p:sldIdLst>
    <p:sldId id="263" r:id="rId6"/>
    <p:sldId id="261" r:id="rId7"/>
    <p:sldId id="278" r:id="rId8"/>
    <p:sldId id="267" r:id="rId9"/>
    <p:sldId id="268" r:id="rId10"/>
    <p:sldId id="269" r:id="rId11"/>
    <p:sldId id="272" r:id="rId12"/>
    <p:sldId id="271" r:id="rId13"/>
    <p:sldId id="282" r:id="rId14"/>
    <p:sldId id="281" r:id="rId15"/>
    <p:sldId id="279" r:id="rId16"/>
    <p:sldId id="273" r:id="rId17"/>
    <p:sldId id="284" r:id="rId18"/>
    <p:sldId id="274" r:id="rId19"/>
    <p:sldId id="276" r:id="rId20"/>
    <p:sldId id="275" r:id="rId21"/>
    <p:sldId id="280" r:id="rId22"/>
    <p:sldId id="277" r:id="rId23"/>
    <p:sldId id="262" r:id="rId24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A0"/>
    <a:srgbClr val="20275C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9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638B72F-1252-439E-B257-12E17D7737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BDA24C-36F2-489C-9A37-F3B67164C6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ACE17-AA8A-4C21-994E-C6D50C4AC7D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47F9C-659E-402C-9E14-CD26FD1B10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7F9DF4-7DF9-4BA5-B7BA-4923588172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95205-B6BA-4EEB-B0F5-BEED6B61E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986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314A6-DAFF-4F06-9351-1961F032D43F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01B12-3635-489E-8E52-A200F01E3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4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01B12-3635-489E-8E52-A200F01E3E6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413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75A3-F2C3-40BE-AE0F-3900DD14D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8C7C7-99D0-46C5-94C2-D495BB8F5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7F683-6F02-4B59-B192-78076A29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0C06C-F281-4B3E-B57B-67CC7DCC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2F7CD-0C4B-4C53-A83D-799FE0C74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61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3A99-B33B-4BFB-A2B0-D1A39A6C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59D4A-FD80-45D8-9D40-16933BD77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7A4C-56F1-4BF1-A130-ED85B443D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E6D54-3BDD-455E-82CE-33F72D26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46AF7-3345-4308-B929-D671D919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206C5-D9AD-4B91-898F-8B26A33A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36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714DD-35A6-49D0-90AF-286EACBAE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78291C-2C9A-402B-B589-4C45C90B5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63E62-1131-4477-B2B6-E4EBD5D65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6E6D9-768F-403D-A469-FFF8C986F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090B0-80CF-453F-976B-AD682F28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5FB49-A632-40A0-A832-4562435B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39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F422-4443-4909-A1A8-F780EB60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AB75A-9FC1-4EF5-81F7-57B684DFE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E3F3D-E83E-4296-8E87-6EC74B849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2352B-D895-4678-8185-4AA858D9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D88F4-24B3-4277-8005-A3E91DF0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891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A1E6E1-C6E3-4017-91D9-859C007C9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53A8D-EE5B-4832-B0A9-8869E1A5E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DE20B-DAD9-4E33-8B56-A60A13DB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4BF9F-4C74-41CF-BA91-0416A5179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D9E60-1725-4A38-AA8B-4057E806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93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1CBC4-1F6F-4BD9-A70D-B8184A0D8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4F657-DF6C-4A62-AEBC-05F3B305E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A304C-3DCE-496C-87D4-564ACCDF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BC0B3-A495-47C6-9684-67A8BEEE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851A4-71B2-4E7F-9D71-AF2B34D01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470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6420-B180-40D3-AC73-DBC2EEE5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94FF4-698E-4BBD-A0A1-0CEB060B2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AEEFA-F815-4CBB-AA71-9485798A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75262-3A93-4CBB-8CD6-BF6A43DBD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412EF-7CF5-4FBC-A96A-A5B6B16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602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EFC8B-E328-40FB-8A48-08211CA2F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D886E-1EDE-405A-A0F8-AA27E30DB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E98B4-E552-4A10-981F-06F8E9FC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F6549-6DCD-4183-A6A4-D13F34D8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08A70-6745-46C0-A3D8-D13B1944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68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78608-6607-4227-961A-08B3AFD3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78276-2E4D-459E-A708-7B2742740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57E82-19CD-42D0-A33E-816CC01EF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11402-20C1-4D52-B544-E62E6F58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8745A-AEF2-48EC-8AAD-7C8531C7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B022F-7E58-4BCB-B209-9CDC1A183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9265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60F0F-BE68-401C-B09E-131CF30A1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717F9-6353-4E2E-9D70-9A368D4EF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C0331-0611-473A-9CAE-1FD1DCB1F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3CF03-7CE7-408A-85C4-F71F8F45E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410E1-9591-4E97-8C84-828D06D6C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ADE698-61CB-4FCE-B1B8-1E1FBC3A5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409FBD-86FF-4EC9-A51C-F275BD2A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2BCFE-8FAF-455E-B590-E291DD25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251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931C1-1943-4B57-8F77-3539A7961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A29EDE-C206-446F-BC03-3215AB39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7FC31-3B0C-443B-8933-8C70E625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EE10C-22A5-48D0-AD18-1E67BA51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86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C1579-7379-4166-8210-4782144AA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0EE8B-3491-48D9-BB40-BFABA0668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A2655-37C7-4790-8DE9-F8DC0D1A1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05429-687F-480C-B3EE-2BEFC6B21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668CD-BC29-4719-AD28-E1F48550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76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CE8E8-50B6-4C56-B558-DCE170FE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1D645-5351-4E32-A733-5AA8A289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C0E71-28DE-41F9-A40A-76EB4C33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016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D52CE-1996-4324-970F-4F4E56AA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E6B71-5A22-49EE-8C60-0386C1C30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8A618-4276-4512-A4CA-788095325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4D2C8-DAB5-439C-9502-9AD8A645E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1F898-90E7-4713-B255-2E5199C7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4C1F0-F605-4263-90BD-5EB978BA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722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0BEE-FE46-4BBD-8892-31DD09CB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F4E39-7A84-4410-8136-A437BA407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7938F8-8124-4E14-9F7B-3059A326D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A5EA0-143B-4C13-81CD-DFF1B4305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4BE8F-A148-4992-AFF2-A7C38A40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B124D-AAAE-40E1-ABF9-24592E9E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7079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D4546-2AE6-4BB7-A0C6-EB3959FCA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04DFAA-21EC-4FE4-87FF-2AEEAE8BD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A6B62-B3FD-4D82-B68C-BD5C70602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7DA93-C6D0-4660-B0C3-ECB76218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A1EF0-0B75-4827-BC56-C3136970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8728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573C65-7148-4361-A76E-F39AB75D1A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89B18-A3CD-4804-A3ED-DEFBC0454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C2368-1CFE-48B9-816A-1B8172EAD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20BF5-18A0-4DDB-AAC0-1A21D027D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E4B5F-134A-406A-AA65-08114278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7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A7D8C-8C4B-42D8-A3DE-CE9DEDA94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B5022-2043-4B0E-9254-78B077ED8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77601-9B93-4D12-8812-6C73479F4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60874-D928-44D3-9A65-CF380449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CCC61-31D3-4D8A-AEFB-85F93FD52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66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B2245-03CF-4319-84B9-C38A68DA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7C834-5207-41CA-AA2C-B6B11BF2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1CDDC-1170-4BF0-9705-7C1D5255E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7318F-E68E-4044-9E75-B33000E6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E886A-3B06-44AF-98E9-C2618DDA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20BDC-DA92-4F55-B010-64B1AE9BC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14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92156-EDB2-4BC0-A9A4-C9EB7AF0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E3F29-AC8B-48B9-8180-825C067BE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745A8-090F-4DA1-B432-C9608D65B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6440B0-59F5-421A-9AC8-57B6F99D5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5C722-F68B-4DED-94DD-8586ABFF2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3E620-4416-419C-983B-A7826CDEA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818B27-2A1C-4E7D-8757-EEAD646F8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855E69-AF41-49CB-B629-189911C4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92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88FA-45B8-4AA4-AA84-A354697E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25E9A-0F41-4B63-8B12-6725F3C1F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5F50E-1200-46C1-B898-CADDC8680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5412DF-F023-4441-AE5C-C9225BF3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7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35BE8-B512-4148-8286-BCB213E9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C1814-F05C-4E8E-B20C-691BBE4B6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B5BC9-F9BF-4B4D-8239-3C8AF2B2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93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90EB-BA5D-4B34-B558-4FF1352A5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" y="1632222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1D43EF-D0CD-4F59-AC22-3004E733C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2DB31-DDF2-4FCF-9086-C4E89FB4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6B4C6-9F2C-4725-B417-6DE750CD1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25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233DF-4B5A-4795-87DB-47AF73D7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14F35E-3C31-4124-8010-F1FB1950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13C518-EB10-4835-9056-6EF35A4E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E811A9-757E-4BBD-B6E5-806BBBEC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88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017266-0F46-439C-BF68-7AB9D4AC4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EDB5C-84CD-46EF-9E63-285C06A65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5A17E-0159-4C0C-9D40-A67A4D680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26E70-60CA-4F74-AF68-175E495CA2B9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ACA8F-53C9-4E16-9A7F-F9A257E78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0644F-F728-4D26-B4EF-CD02E72F7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FE6D3F-C2ED-4771-A02A-D59677292EB0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26" y="365124"/>
            <a:ext cx="2584800" cy="80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906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2" r:id="rId8"/>
    <p:sldLayoutId id="2147483673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F3C313-507D-4663-B6D3-FBEB03D67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76B89-C4A6-4E99-AEB6-A60081815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20C09-5F76-4958-9B9E-4C0FDB962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8BFE-0C19-4C81-97B9-D07EF5A86BED}" type="datetimeFigureOut">
              <a:rPr lang="en-GB" smtClean="0"/>
              <a:t>29/10/2020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BB97C-F5CF-4A15-BC1C-2910E154B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685C2-B80D-4D8F-A829-D3A42CD5F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3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sc.gov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www.ico.org.uk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CAE2F9-D2BE-4B63-9E15-50CE7F62C0B0}"/>
              </a:ext>
            </a:extLst>
          </p:cNvPr>
          <p:cNvSpPr txBox="1"/>
          <p:nvPr/>
        </p:nvSpPr>
        <p:spPr>
          <a:xfrm>
            <a:off x="0" y="1590261"/>
            <a:ext cx="12192000" cy="3869635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3BB85B-67FA-438F-815F-741010846966}"/>
              </a:ext>
            </a:extLst>
          </p:cNvPr>
          <p:cNvSpPr txBox="1"/>
          <p:nvPr/>
        </p:nvSpPr>
        <p:spPr>
          <a:xfrm>
            <a:off x="1097280" y="2189973"/>
            <a:ext cx="1003026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SEND Flexible Purchasing System</a:t>
            </a:r>
          </a:p>
          <a:p>
            <a:pPr lvl="0" algn="ctr"/>
            <a:r>
              <a:rPr lang="en-GB" sz="36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Event for providers</a:t>
            </a:r>
          </a:p>
          <a:p>
            <a:pPr lvl="0"/>
            <a:endParaRPr lang="en-GB" sz="3600" b="1" dirty="0">
              <a:solidFill>
                <a:srgbClr val="0099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/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October 2020</a:t>
            </a:r>
          </a:p>
          <a:p>
            <a:endParaRPr lang="en-GB" dirty="0"/>
          </a:p>
        </p:txBody>
      </p:sp>
      <p:pic>
        <p:nvPicPr>
          <p:cNvPr id="5" name="Picture 4" descr="CEC_jpeg_rgb">
            <a:extLst>
              <a:ext uri="{FF2B5EF4-FFF2-40B4-BE49-F238E27FC236}">
                <a16:creationId xmlns:a16="http://schemas.microsoft.com/office/drawing/2014/main" id="{1C53C3D6-5C23-45C3-800F-845A0965B8D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9452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Overview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54561"/>
            <a:ext cx="9223226" cy="3018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</a:rPr>
              <a:t>The agreement is expected to commence in early 2021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</a:rPr>
              <a:t>Contract will be for 10 years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</a:rPr>
              <a:t>FPS will be open throughout this period for providers to submit applications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</a:rPr>
              <a:t>The FPS will CLOSE twice in year 1 and then once per year thereafter for evaluations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1" descr="CEC_jpeg_rgb">
            <a:extLst>
              <a:ext uri="{FF2B5EF4-FFF2-40B4-BE49-F238E27FC236}">
                <a16:creationId xmlns:a16="http://schemas.microsoft.com/office/drawing/2014/main" id="{4E2BB496-0AF3-435E-A99E-D72C953AF1E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4330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we are trying to achieve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8" y="2254561"/>
            <a:ext cx="10515599" cy="2833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en-US" sz="2200" dirty="0">
                <a:solidFill>
                  <a:srgbClr val="20275C"/>
                </a:solidFill>
                <a:latin typeface="Open Sans" panose="020B0606030504020204" pitchFamily="34" charset="0"/>
              </a:rPr>
              <a:t>A fair, open and transparent process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altLang="en-US" sz="2200" dirty="0">
                <a:solidFill>
                  <a:srgbClr val="20275C"/>
                </a:solidFill>
                <a:latin typeface="Open Sans" panose="020B0606030504020204" pitchFamily="34" charset="0"/>
              </a:rPr>
              <a:t>As simple and as user friendly as possible – quicker, easier placement finding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altLang="en-US" sz="2200" dirty="0">
                <a:solidFill>
                  <a:srgbClr val="20275C"/>
                </a:solidFill>
                <a:latin typeface="Open Sans" panose="020B0606030504020204" pitchFamily="34" charset="0"/>
              </a:rPr>
              <a:t>A good selection of quality providers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altLang="en-US" sz="2200" dirty="0">
                <a:solidFill>
                  <a:srgbClr val="20275C"/>
                </a:solidFill>
                <a:latin typeface="Open Sans" panose="020B0606030504020204" pitchFamily="34" charset="0"/>
              </a:rPr>
              <a:t>Consistent delivery of service and outcomes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altLang="en-US" sz="2200" dirty="0">
                <a:solidFill>
                  <a:srgbClr val="20275C"/>
                </a:solidFill>
                <a:latin typeface="Open Sans" panose="020B0606030504020204" pitchFamily="34" charset="0"/>
              </a:rPr>
              <a:t>Transparency in price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Picture 2" descr="CEC_jpeg_rgb">
            <a:extLst>
              <a:ext uri="{FF2B5EF4-FFF2-40B4-BE49-F238E27FC236}">
                <a16:creationId xmlns:a16="http://schemas.microsoft.com/office/drawing/2014/main" id="{8C766BEA-CF2B-4D8B-8C0B-8810A93A81F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2038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do I apply for the FPS?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54561"/>
            <a:ext cx="9223226" cy="4213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Applications to join FPS via </a:t>
            </a: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Chest </a:t>
            </a: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portal.</a:t>
            </a:r>
          </a:p>
          <a:p>
            <a:pPr lvl="0">
              <a:spcBef>
                <a:spcPts val="1000"/>
              </a:spcBef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https://www.the-chest.org.uk</a:t>
            </a:r>
          </a:p>
          <a:p>
            <a:pPr marL="342900" lvl="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Providers need to register and ‘express an interest 'on The Chest. A</a:t>
            </a: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</a:rPr>
              <a:t>dverts placed under 321100 - Social Community Care Supplies &amp; Services – Children</a:t>
            </a:r>
          </a:p>
          <a:p>
            <a:pPr marL="342900" lvl="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Complete the online SQ (Selection Questionnaire) and attachments</a:t>
            </a:r>
          </a:p>
          <a:p>
            <a:pPr marL="342900" lvl="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will be measured by Ofsted rating</a:t>
            </a:r>
          </a:p>
          <a:p>
            <a:pPr marL="342900" lvl="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Providers new to the market or who failed at the initial opening can reapply.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1" descr="CEC_jpeg_rgb">
            <a:extLst>
              <a:ext uri="{FF2B5EF4-FFF2-40B4-BE49-F238E27FC236}">
                <a16:creationId xmlns:a16="http://schemas.microsoft.com/office/drawing/2014/main" id="{C7AFA6D2-0CAF-4809-A5AF-3561AC164EA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5193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ICT &amp; Data Security</a:t>
            </a:r>
          </a:p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GDPR &amp; Data Protection Act 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82052" y="2450506"/>
            <a:ext cx="9223226" cy="390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Mandatory </a:t>
            </a:r>
            <a:r>
              <a:rPr lang="en-GB" altLang="en-US" sz="2200" dirty="0">
                <a:solidFill>
                  <a:srgbClr val="20275C"/>
                </a:solidFill>
                <a:latin typeface="Open Sans" panose="020B0606030504020204" pitchFamily="34" charset="0"/>
              </a:rPr>
              <a:t>9 questions in SQ (Pass / Fail)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altLang="en-US" dirty="0">
                <a:solidFill>
                  <a:srgbClr val="20275C"/>
                </a:solidFill>
                <a:latin typeface="Open Sans" panose="020B0606030504020204" pitchFamily="34" charset="0"/>
              </a:rPr>
              <a:t>	1. 	Certification/accreditations			6.	Cybersecurity, vulnerability testing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altLang="en-US" dirty="0">
                <a:solidFill>
                  <a:srgbClr val="20275C"/>
                </a:solidFill>
                <a:latin typeface="Open Sans" panose="020B0606030504020204" pitchFamily="34" charset="0"/>
              </a:rPr>
              <a:t>	2. 	Password Protection				7.	DRP &amp; Business Continuity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altLang="en-US" dirty="0">
                <a:solidFill>
                  <a:srgbClr val="20275C"/>
                </a:solidFill>
                <a:latin typeface="Open Sans" panose="020B0606030504020204" pitchFamily="34" charset="0"/>
              </a:rPr>
              <a:t>	3. 	Data Breach Policies				8.	Data backup &amp; encryption options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altLang="en-US" dirty="0">
                <a:solidFill>
                  <a:srgbClr val="20275C"/>
                </a:solidFill>
                <a:latin typeface="Open Sans" panose="020B0606030504020204" pitchFamily="34" charset="0"/>
              </a:rPr>
              <a:t>	4. 	Staff Training						9.	Data location, storage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altLang="en-US" dirty="0">
                <a:solidFill>
                  <a:srgbClr val="20275C"/>
                </a:solidFill>
                <a:latin typeface="Open Sans" panose="020B0606030504020204" pitchFamily="34" charset="0"/>
              </a:rPr>
              <a:t>	5. 	Media destruction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altLang="en-US" sz="2200" dirty="0">
                <a:solidFill>
                  <a:srgbClr val="20275C"/>
                </a:solidFill>
                <a:latin typeface="Open Sans" panose="020B0606030504020204" pitchFamily="34" charset="0"/>
              </a:rPr>
              <a:t>Provide evidence</a:t>
            </a:r>
          </a:p>
          <a:p>
            <a:pPr lvl="3" indent="-285750" defTabSz="457200">
              <a:spcBef>
                <a:spcPct val="20000"/>
              </a:spcBef>
              <a:buFont typeface="Arial"/>
              <a:buChar char="–"/>
              <a:defRPr/>
            </a:pPr>
            <a:r>
              <a:rPr lang="en-GB" altLang="en-US" dirty="0">
                <a:solidFill>
                  <a:srgbClr val="20275C"/>
                </a:solidFill>
                <a:latin typeface="Open Sans" panose="020B0606030504020204" pitchFamily="34" charset="0"/>
              </a:rPr>
              <a:t>Certificates, Policies / procedures etc.</a:t>
            </a:r>
          </a:p>
          <a:p>
            <a:pPr marL="342900" indent="-342900" defTabSz="457200">
              <a:spcBef>
                <a:spcPct val="20000"/>
              </a:spcBef>
              <a:buFont typeface="Arial"/>
              <a:buChar char="•"/>
              <a:defRPr/>
            </a:pPr>
            <a:r>
              <a:rPr lang="en-GB" altLang="en-US" sz="2200" dirty="0">
                <a:solidFill>
                  <a:srgbClr val="20275C"/>
                </a:solidFill>
                <a:latin typeface="Open Sans" panose="020B0606030504020204" pitchFamily="34" charset="0"/>
              </a:rPr>
              <a:t>Resources</a:t>
            </a:r>
          </a:p>
          <a:p>
            <a:pPr marL="1200150" lvl="2" indent="-285750" defTabSz="457200">
              <a:spcBef>
                <a:spcPct val="20000"/>
              </a:spcBef>
              <a:buFont typeface="Arial"/>
              <a:buChar char="–"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  <a:hlinkClick r:id="rId3"/>
              </a:rPr>
              <a:t>www.ncsc.gov.uk</a:t>
            </a: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en-GB" altLang="en-US" dirty="0">
                <a:solidFill>
                  <a:srgbClr val="20275C"/>
                </a:solidFill>
                <a:latin typeface="Open Sans" panose="020B0606030504020204" pitchFamily="34" charset="0"/>
              </a:rPr>
              <a:t>- National Cyber Security Centre</a:t>
            </a:r>
          </a:p>
          <a:p>
            <a:pPr marL="1200150" lvl="2" indent="-285750" defTabSz="457200">
              <a:spcBef>
                <a:spcPct val="20000"/>
              </a:spcBef>
              <a:buFont typeface="Arial"/>
              <a:buChar char="–"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  <a:hlinkClick r:id="rId4"/>
              </a:rPr>
              <a:t>www.ico.org.uk</a:t>
            </a: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 </a:t>
            </a:r>
            <a:r>
              <a:rPr lang="en-GB" altLang="en-US" dirty="0">
                <a:solidFill>
                  <a:srgbClr val="20275C"/>
                </a:solidFill>
                <a:latin typeface="Open Sans" panose="020B0606030504020204" pitchFamily="34" charset="0"/>
              </a:rPr>
              <a:t>- Information Commissioner’s Office</a:t>
            </a:r>
          </a:p>
        </p:txBody>
      </p:sp>
      <p:pic>
        <p:nvPicPr>
          <p:cNvPr id="2" name="Picture 1" descr="CEC_jpeg_rgb">
            <a:extLst>
              <a:ext uri="{FF2B5EF4-FFF2-40B4-BE49-F238E27FC236}">
                <a16:creationId xmlns:a16="http://schemas.microsoft.com/office/drawing/2014/main" id="{C7AFA6D2-0CAF-4809-A5AF-3561AC164EA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3091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54561"/>
            <a:ext cx="9223226" cy="3664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Consult on the proposed FPS - now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Prepare procurement documentation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Finalise Terms &amp; Conditions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Advertise the opportunity, publish tender documentation on the Chest – online SQ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Evaluation, resulting in entry to the framework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 call-off contract(s)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1" descr="CEC_jpeg_rgb">
            <a:extLst>
              <a:ext uri="{FF2B5EF4-FFF2-40B4-BE49-F238E27FC236}">
                <a16:creationId xmlns:a16="http://schemas.microsoft.com/office/drawing/2014/main" id="{8E108680-4C88-474D-ABC4-C94E05C3DB8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386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838200" y="12236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Procurement – Indicative Timescales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54561"/>
            <a:ext cx="9223226" cy="2128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18B8DD1-3106-40BF-88DE-8E520BDA7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010013"/>
              </p:ext>
            </p:extLst>
          </p:nvPr>
        </p:nvGraphicFramePr>
        <p:xfrm>
          <a:off x="1007349" y="2482848"/>
          <a:ext cx="7394028" cy="32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72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1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392">
                <a:tc>
                  <a:txBody>
                    <a:bodyPr/>
                    <a:lstStyle/>
                    <a:p>
                      <a:r>
                        <a:rPr lang="en-GB" alt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Intend to publish advert on The Chest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November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392">
                <a:tc>
                  <a:txBody>
                    <a:bodyPr/>
                    <a:lstStyle/>
                    <a:p>
                      <a:r>
                        <a:rPr lang="en-GB" alt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of tenders 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December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392">
                <a:tc>
                  <a:txBody>
                    <a:bodyPr/>
                    <a:lstStyle/>
                    <a:p>
                      <a:r>
                        <a:rPr lang="en-GB" alt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Evaluate tenders 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January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392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Award Letter Issued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January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392">
                <a:tc>
                  <a:txBody>
                    <a:bodyPr/>
                    <a:lstStyle/>
                    <a:p>
                      <a:r>
                        <a:rPr lang="en-GB" alt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Standstill Period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392">
                <a:tc>
                  <a:txBody>
                    <a:bodyPr/>
                    <a:lstStyle/>
                    <a:p>
                      <a:r>
                        <a:rPr lang="en-GB" alt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 to commence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February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Picture 2" descr="CEC_jpeg_rgb">
            <a:extLst>
              <a:ext uri="{FF2B5EF4-FFF2-40B4-BE49-F238E27FC236}">
                <a16:creationId xmlns:a16="http://schemas.microsoft.com/office/drawing/2014/main" id="{F8C8D293-0AB2-4926-8EDE-8A04984D5ED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0130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 Tips and Tricks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54561"/>
            <a:ext cx="9223226" cy="3475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NOT </a:t>
            </a: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assume we know your organisation or capabilities, we can only evaluate your written response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NOT </a:t>
            </a: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send in paper / hard copy or email tenders, these will be rejected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NOT </a:t>
            </a: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leave uploading and submitting your responses to the last minute</a:t>
            </a:r>
          </a:p>
        </p:txBody>
      </p:sp>
      <p:pic>
        <p:nvPicPr>
          <p:cNvPr id="2" name="Picture 1" descr="CEC_jpeg_rgb">
            <a:extLst>
              <a:ext uri="{FF2B5EF4-FFF2-40B4-BE49-F238E27FC236}">
                <a16:creationId xmlns:a16="http://schemas.microsoft.com/office/drawing/2014/main" id="{7C0E10AC-76B8-4E01-B70F-4E9937F8AB8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1779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 Tips and Tricks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AC74BB-1801-4017-B7A0-9F857A5155E3}"/>
              </a:ext>
            </a:extLst>
          </p:cNvPr>
          <p:cNvSpPr/>
          <p:nvPr/>
        </p:nvSpPr>
        <p:spPr>
          <a:xfrm>
            <a:off x="968989" y="2254561"/>
            <a:ext cx="9223226" cy="4003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- </a:t>
            </a: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ask – no questions are ‘stupid’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- </a:t>
            </a: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use the e-tendering portal (the Chest) for all queries &amp; to submit documents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- </a:t>
            </a: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complete all information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- </a:t>
            </a:r>
            <a:r>
              <a:rPr lang="en-GB" sz="2200" u="sng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 all attachments are attached!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- </a:t>
            </a: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read the questions &amp; guidance documents provided 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- upload </a:t>
            </a: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publish your response on time </a:t>
            </a: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 upload a draft prior to deadline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Picture 2" descr="CEC_jpeg_rgb">
            <a:extLst>
              <a:ext uri="{FF2B5EF4-FFF2-40B4-BE49-F238E27FC236}">
                <a16:creationId xmlns:a16="http://schemas.microsoft.com/office/drawing/2014/main" id="{EF2ADAE4-119B-4363-A7F3-7C76F4E4818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9362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Questions and Answers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54561"/>
            <a:ext cx="9223226" cy="3860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Collaborative working – </a:t>
            </a:r>
            <a:r>
              <a:rPr lang="en-GB" sz="2200" b="1" i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do you want to be engaged?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 ask questions – open floor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These will be typed up in an FAQ document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1" descr="CEC_jpeg_rgb">
            <a:extLst>
              <a:ext uri="{FF2B5EF4-FFF2-40B4-BE49-F238E27FC236}">
                <a16:creationId xmlns:a16="http://schemas.microsoft.com/office/drawing/2014/main" id="{C1E55779-7AEB-45B6-BD69-7180C9C036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3133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5F8E67-4550-4052-ADBE-FE122DB7CD1C}"/>
              </a:ext>
            </a:extLst>
          </p:cNvPr>
          <p:cNvSpPr txBox="1"/>
          <p:nvPr/>
        </p:nvSpPr>
        <p:spPr>
          <a:xfrm>
            <a:off x="1048212" y="2639921"/>
            <a:ext cx="99245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Details: </a:t>
            </a:r>
            <a:r>
              <a:rPr lang="en-GB" sz="3200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placementsnorthwest@bolton.gov.uk</a:t>
            </a:r>
          </a:p>
          <a:p>
            <a:pPr algn="ctr"/>
            <a:endParaRPr lang="en-GB" sz="3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3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Website: </a:t>
            </a:r>
            <a:r>
              <a:rPr lang="en-GB" sz="3200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www.nwadcs.org.uk</a:t>
            </a:r>
          </a:p>
        </p:txBody>
      </p:sp>
      <p:pic>
        <p:nvPicPr>
          <p:cNvPr id="4" name="Picture 3" descr="CEC_jpeg_rgb">
            <a:extLst>
              <a:ext uri="{FF2B5EF4-FFF2-40B4-BE49-F238E27FC236}">
                <a16:creationId xmlns:a16="http://schemas.microsoft.com/office/drawing/2014/main" id="{B87CD486-0D9B-47FC-A447-A0071692616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224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Housekeeping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8" y="2254561"/>
            <a:ext cx="1015621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Recording the session – to form a toolkit of useful information for providers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Mute if not talking or planning to talk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Hands up to ask a question 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Comments/messaging function to raise questions to cover in the Q&amp;A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FAQ document will be produced after the event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materials made available to all providers </a:t>
            </a:r>
          </a:p>
        </p:txBody>
      </p:sp>
      <p:pic>
        <p:nvPicPr>
          <p:cNvPr id="2" name="Picture 1" descr="CEC_jpeg_rgb">
            <a:extLst>
              <a:ext uri="{FF2B5EF4-FFF2-40B4-BE49-F238E27FC236}">
                <a16:creationId xmlns:a16="http://schemas.microsoft.com/office/drawing/2014/main" id="{C4BCEB4A-9458-4432-B3D8-D63A94F3FB8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564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Agenda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54561"/>
            <a:ext cx="7512402" cy="4494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Introductions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Service 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Flexible Purchasing System – key features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local authorities will use it to source placements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Future plans</a:t>
            </a: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Procurement </a:t>
            </a: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we are trying to achieve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can I apply?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processes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Timescales 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 tips and tricks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Q&amp;A</a:t>
            </a:r>
          </a:p>
        </p:txBody>
      </p:sp>
      <p:pic>
        <p:nvPicPr>
          <p:cNvPr id="3" name="Picture 2" descr="CEC_jpeg_rgb">
            <a:extLst>
              <a:ext uri="{FF2B5EF4-FFF2-40B4-BE49-F238E27FC236}">
                <a16:creationId xmlns:a16="http://schemas.microsoft.com/office/drawing/2014/main" id="{00800918-5617-43F6-B15C-7C1B3D16E53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125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Introductions</a:t>
            </a:r>
          </a:p>
          <a:p>
            <a:endParaRPr lang="en-GB" sz="3100" b="1" dirty="0">
              <a:solidFill>
                <a:srgbClr val="0099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6601C3-8006-44B6-B4DD-A6E7EC4F190E}"/>
              </a:ext>
            </a:extLst>
          </p:cNvPr>
          <p:cNvSpPr/>
          <p:nvPr/>
        </p:nvSpPr>
        <p:spPr>
          <a:xfrm>
            <a:off x="968989" y="2254561"/>
            <a:ext cx="9223226" cy="2002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Cheshire East Council – host authority</a:t>
            </a:r>
          </a:p>
          <a:p>
            <a:pPr marL="342900" lvl="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Placements North West – management and co-ordination</a:t>
            </a:r>
          </a:p>
          <a:p>
            <a:pPr marL="342900" lvl="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Working Group - other Commissioners from across the North West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Picture 2" descr="CEC_jpeg_rgb">
            <a:extLst>
              <a:ext uri="{FF2B5EF4-FFF2-40B4-BE49-F238E27FC236}">
                <a16:creationId xmlns:a16="http://schemas.microsoft.com/office/drawing/2014/main" id="{2B90DDF4-D060-4BA9-86B5-6A8D33C9A71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512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Overview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54561"/>
            <a:ext cx="9223226" cy="2679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</a:rPr>
              <a:t>The contract is a Flexible Purchasing System (FPS).</a:t>
            </a:r>
          </a:p>
          <a:p>
            <a:pPr lvl="1">
              <a:spcBef>
                <a:spcPts val="1200"/>
              </a:spcBef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</a:rPr>
              <a:t>All 23 local authorities in North West will be able to use it to source school placements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</a:rPr>
              <a:t>Expected to start in Feb 2021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</a:rPr>
              <a:t>FPS will be a 10 year contract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1" descr="CEC_jpeg_rgb">
            <a:extLst>
              <a:ext uri="{FF2B5EF4-FFF2-40B4-BE49-F238E27FC236}">
                <a16:creationId xmlns:a16="http://schemas.microsoft.com/office/drawing/2014/main" id="{4E2BB496-0AF3-435E-A99E-D72C953AF1E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1812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FPS – key features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54561"/>
            <a:ext cx="9223226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Follows SEND Code of Practice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Enables local authorities to find placements for those 0-25yrs at :</a:t>
            </a:r>
          </a:p>
          <a:p>
            <a:pPr marL="1257300" lvl="2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Independent and non-maintained special schools</a:t>
            </a:r>
          </a:p>
          <a:p>
            <a:pPr marL="1257300" lvl="2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Specialist Post 16 provision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 services (school placement types) on the FPS initially: </a:t>
            </a:r>
          </a:p>
          <a:p>
            <a:pPr marL="1371600" lvl="2" indent="-45720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Day placements</a:t>
            </a:r>
          </a:p>
          <a:p>
            <a:pPr marL="1371600" lvl="2" indent="-45720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Residential school placements – 38 weeks</a:t>
            </a:r>
          </a:p>
          <a:p>
            <a:pPr marL="1371600" lvl="2" indent="-45720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Residential school placements - 52 weeks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 add more services over time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1" descr="CEC_jpeg_rgb">
            <a:extLst>
              <a:ext uri="{FF2B5EF4-FFF2-40B4-BE49-F238E27FC236}">
                <a16:creationId xmlns:a16="http://schemas.microsoft.com/office/drawing/2014/main" id="{29853108-0DC1-4EC5-BAFD-041AD0240C0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0432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local authorities will source placements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54561"/>
            <a:ext cx="9223226" cy="40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Successful providers included on a Referral Spreadsheet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Referral Spreadsheet sent to all local authorities in North West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 Authorities will email providers when sourcing placements</a:t>
            </a:r>
          </a:p>
          <a:p>
            <a:pPr marL="1714500" lvl="3" indent="-342900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 tailor referrals (e.g. age, need, geography etc.)</a:t>
            </a:r>
          </a:p>
          <a:p>
            <a:pPr marL="1714500" lvl="3" indent="-342900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retain decision making / own processes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Referral will be in 2 stages </a:t>
            </a:r>
          </a:p>
          <a:p>
            <a:pPr marL="1714500" lvl="3" indent="-342900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initial  </a:t>
            </a:r>
            <a:r>
              <a:rPr lang="en-GB" sz="2200" b="1" i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what do you need for this?</a:t>
            </a:r>
          </a:p>
          <a:p>
            <a:pPr marL="1714500" lvl="3" indent="-342900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full</a:t>
            </a:r>
          </a:p>
          <a:p>
            <a:pPr lvl="3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1" descr="CEC_jpeg_rgb">
            <a:extLst>
              <a:ext uri="{FF2B5EF4-FFF2-40B4-BE49-F238E27FC236}">
                <a16:creationId xmlns:a16="http://schemas.microsoft.com/office/drawing/2014/main" id="{6588D5AF-245F-48FA-928E-AC23AEE8E6F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274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1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Future plans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92661"/>
            <a:ext cx="9223226" cy="4165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Further phases of development:</a:t>
            </a:r>
          </a:p>
          <a:p>
            <a:pPr marL="1257300" lvl="2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More services (innovation)</a:t>
            </a:r>
          </a:p>
          <a:p>
            <a:pPr marL="1257300" lvl="2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More providers (Independent Learning Providers and General Further Education providers)</a:t>
            </a:r>
          </a:p>
          <a:p>
            <a:pPr marL="1257300" lvl="2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informed by use of data / evidence on usage of the FPS</a:t>
            </a:r>
          </a:p>
          <a:p>
            <a:pPr marL="1257300" lvl="2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Providers will be involved in developing the FPS</a:t>
            </a:r>
          </a:p>
          <a:p>
            <a:pPr lvl="2">
              <a:lnSpc>
                <a:spcPct val="90000"/>
              </a:lnSpc>
              <a:spcBef>
                <a:spcPts val="1000"/>
              </a:spcBef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1" descr="CEC_jpeg_rgb">
            <a:extLst>
              <a:ext uri="{FF2B5EF4-FFF2-40B4-BE49-F238E27FC236}">
                <a16:creationId xmlns:a16="http://schemas.microsoft.com/office/drawing/2014/main" id="{1CA61DC2-4E61-45E0-B001-6734F4A29ED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812" y="233592"/>
            <a:ext cx="2363679" cy="1017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8065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56918D-6BC7-449C-A5C0-4D8179A9EC76}"/>
              </a:ext>
            </a:extLst>
          </p:cNvPr>
          <p:cNvSpPr txBox="1"/>
          <p:nvPr/>
        </p:nvSpPr>
        <p:spPr>
          <a:xfrm>
            <a:off x="4274289" y="2775097"/>
            <a:ext cx="40084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</a:rPr>
              <a:t>Procurement</a:t>
            </a:r>
            <a:r>
              <a:rPr lang="en-GB" dirty="0"/>
              <a:t> </a:t>
            </a:r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15322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025BE5A3943A45B7106B0949824FB0" ma:contentTypeVersion="13" ma:contentTypeDescription="Create a new document." ma:contentTypeScope="" ma:versionID="c3cc9c5d3f0e23c18ef805fa7924e8f6">
  <xsd:schema xmlns:xsd="http://www.w3.org/2001/XMLSchema" xmlns:xs="http://www.w3.org/2001/XMLSchema" xmlns:p="http://schemas.microsoft.com/office/2006/metadata/properties" xmlns:ns3="5c76b488-9068-453e-aa7a-cbef5f0a825e" xmlns:ns4="14f62c73-f853-4ee0-9165-2bc699f1ddb7" targetNamespace="http://schemas.microsoft.com/office/2006/metadata/properties" ma:root="true" ma:fieldsID="e543298f782ed5c66a3f427930222645" ns3:_="" ns4:_="">
    <xsd:import namespace="5c76b488-9068-453e-aa7a-cbef5f0a825e"/>
    <xsd:import namespace="14f62c73-f853-4ee0-9165-2bc699f1dd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6b488-9068-453e-aa7a-cbef5f0a82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f62c73-f853-4ee0-9165-2bc699f1ddb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51F13C-DB93-4EE5-817E-00F294A1EA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76b488-9068-453e-aa7a-cbef5f0a825e"/>
    <ds:schemaRef ds:uri="14f62c73-f853-4ee0-9165-2bc699f1dd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7ECE5D-F08C-4BB0-A0B5-788556FB10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4954EE-1FF3-4E26-8894-DAE9881D6847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14f62c73-f853-4ee0-9165-2bc699f1ddb7"/>
    <ds:schemaRef ds:uri="5c76b488-9068-453e-aa7a-cbef5f0a825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1070</TotalTime>
  <Words>917</Words>
  <Application>Microsoft Office PowerPoint</Application>
  <PresentationFormat>Widescreen</PresentationFormat>
  <Paragraphs>141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Open Sans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Zelda Massey</dc:creator>
  <cp:lastModifiedBy>Hine, Nicola</cp:lastModifiedBy>
  <cp:revision>56</cp:revision>
  <cp:lastPrinted>2020-07-28T07:42:17Z</cp:lastPrinted>
  <dcterms:created xsi:type="dcterms:W3CDTF">2020-06-12T14:04:17Z</dcterms:created>
  <dcterms:modified xsi:type="dcterms:W3CDTF">2020-10-29T11:35:45Z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0x01010057025BE5A3943A45B7106B0949824FB0</vt:lpwstr>
  </property>
</Properties>
</file>