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9"/>
  </p:notesMasterIdLst>
  <p:handoutMasterIdLst>
    <p:handoutMasterId r:id="rId30"/>
  </p:handoutMasterIdLst>
  <p:sldIdLst>
    <p:sldId id="263" r:id="rId6"/>
    <p:sldId id="261" r:id="rId7"/>
    <p:sldId id="278" r:id="rId8"/>
    <p:sldId id="267" r:id="rId9"/>
    <p:sldId id="268" r:id="rId10"/>
    <p:sldId id="269" r:id="rId11"/>
    <p:sldId id="280" r:id="rId12"/>
    <p:sldId id="279" r:id="rId13"/>
    <p:sldId id="281" r:id="rId14"/>
    <p:sldId id="272" r:id="rId15"/>
    <p:sldId id="282" r:id="rId16"/>
    <p:sldId id="274" r:id="rId17"/>
    <p:sldId id="283" r:id="rId18"/>
    <p:sldId id="284" r:id="rId19"/>
    <p:sldId id="276" r:id="rId20"/>
    <p:sldId id="285" r:id="rId21"/>
    <p:sldId id="275" r:id="rId22"/>
    <p:sldId id="277" r:id="rId23"/>
    <p:sldId id="270" r:id="rId24"/>
    <p:sldId id="286" r:id="rId25"/>
    <p:sldId id="271" r:id="rId26"/>
    <p:sldId id="266" r:id="rId27"/>
    <p:sldId id="262" r:id="rId28"/>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A0"/>
    <a:srgbClr val="20275C"/>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3" d="2"/>
        <a:sy n="3" d="2"/>
      </p:scale>
      <p:origin x="0" y="0"/>
    </p:cViewPr>
  </p:notesTextViewPr>
  <p:notesViewPr>
    <p:cSldViewPr snapToGrid="0">
      <p:cViewPr varScale="1">
        <p:scale>
          <a:sx n="50" d="100"/>
          <a:sy n="50" d="100"/>
        </p:scale>
        <p:origin x="29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38B72F-1252-439E-B257-12E17D7737BF}"/>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2BDA24C-36F2-489C-9A37-F3B67164C64B}"/>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19ACE17-AA8A-4C21-994E-C6D50C4AC7DD}" type="datetimeFigureOut">
              <a:rPr lang="en-GB" smtClean="0"/>
              <a:t>24/09/2020</a:t>
            </a:fld>
            <a:endParaRPr lang="en-GB"/>
          </a:p>
        </p:txBody>
      </p:sp>
      <p:sp>
        <p:nvSpPr>
          <p:cNvPr id="4" name="Footer Placeholder 3">
            <a:extLst>
              <a:ext uri="{FF2B5EF4-FFF2-40B4-BE49-F238E27FC236}">
                <a16:creationId xmlns:a16="http://schemas.microsoft.com/office/drawing/2014/main" id="{74647F9C-659E-402C-9E14-CD26FD1B10BC}"/>
              </a:ext>
            </a:extLst>
          </p:cNvPr>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A7F9DF4-7DF9-4BA5-B7BA-4923588172B9}"/>
              </a:ext>
            </a:extLst>
          </p:cNvPr>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1E795205-B6BA-4EEB-B0F5-BEED6B61E26B}" type="slidenum">
              <a:rPr lang="en-GB" smtClean="0"/>
              <a:t>‹#›</a:t>
            </a:fld>
            <a:endParaRPr lang="en-GB"/>
          </a:p>
        </p:txBody>
      </p:sp>
    </p:spTree>
    <p:extLst>
      <p:ext uri="{BB962C8B-B14F-4D97-AF65-F5344CB8AC3E}">
        <p14:creationId xmlns:p14="http://schemas.microsoft.com/office/powerpoint/2010/main" val="192098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B0B314A6-DAFF-4F06-9351-1961F032D43F}" type="datetimeFigureOut">
              <a:rPr lang="en-GB" smtClean="0"/>
              <a:t>24/09/2020</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4C401B12-3635-489E-8E52-A200F01E3E6A}" type="slidenum">
              <a:rPr lang="en-GB" smtClean="0"/>
              <a:t>‹#›</a:t>
            </a:fld>
            <a:endParaRPr lang="en-GB"/>
          </a:p>
        </p:txBody>
      </p:sp>
    </p:spTree>
    <p:extLst>
      <p:ext uri="{BB962C8B-B14F-4D97-AF65-F5344CB8AC3E}">
        <p14:creationId xmlns:p14="http://schemas.microsoft.com/office/powerpoint/2010/main" val="2194144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75A3-F2C3-40BE-AE0F-3900DD14D4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C8C7C7-99D0-46C5-94C2-D495BB8F55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C7F683-6F02-4B59-B192-78076A29B3DC}"/>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5" name="Footer Placeholder 4">
            <a:extLst>
              <a:ext uri="{FF2B5EF4-FFF2-40B4-BE49-F238E27FC236}">
                <a16:creationId xmlns:a16="http://schemas.microsoft.com/office/drawing/2014/main" id="{CDF0C06C-F281-4B3E-B57B-67CC7DCC0C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22F7CD-0C4B-4C53-A83D-799FE0C7411D}"/>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78161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3A99-B33B-4BFB-A2B0-D1A39A6C49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C59D4A-FD80-45D8-9D40-16933BD77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E07A4C-56F1-4BF1-A130-ED85B443D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DE6D54-3BDD-455E-82CE-33F72D2670C2}"/>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6" name="Footer Placeholder 5">
            <a:extLst>
              <a:ext uri="{FF2B5EF4-FFF2-40B4-BE49-F238E27FC236}">
                <a16:creationId xmlns:a16="http://schemas.microsoft.com/office/drawing/2014/main" id="{82346AF7-3345-4308-B929-D671D919A8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5206C5-D9AD-4B91-898F-8B26A33A72C8}"/>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128536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714DD-35A6-49D0-90AF-286EACBAEF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78291C-2C9A-402B-B589-4C45C90B5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F63E62-1131-4477-B2B6-E4EBD5D651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76E6D9-768F-403D-A469-FFF8C986F6F9}"/>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6" name="Footer Placeholder 5">
            <a:extLst>
              <a:ext uri="{FF2B5EF4-FFF2-40B4-BE49-F238E27FC236}">
                <a16:creationId xmlns:a16="http://schemas.microsoft.com/office/drawing/2014/main" id="{E75090B0-80CF-453F-976B-AD682F285E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15FB49-A632-40A0-A832-4562435B2A37}"/>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823839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F422-4443-4909-A1A8-F780EB6052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1AB75A-9FC1-4EF5-81F7-57B684DFEC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CE3F3D-E83E-4296-8E87-6EC74B849D7C}"/>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5" name="Footer Placeholder 4">
            <a:extLst>
              <a:ext uri="{FF2B5EF4-FFF2-40B4-BE49-F238E27FC236}">
                <a16:creationId xmlns:a16="http://schemas.microsoft.com/office/drawing/2014/main" id="{48E2352B-D895-4678-8185-4AA858D94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D88F4-24B3-4277-8005-A3E91DF07F2A}"/>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974891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A1E6E1-C6E3-4017-91D9-859C007C9E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053A8D-EE5B-4832-B0A9-8869E1A5E4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6DE20B-DAD9-4E33-8B56-A60A13DB9E80}"/>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5" name="Footer Placeholder 4">
            <a:extLst>
              <a:ext uri="{FF2B5EF4-FFF2-40B4-BE49-F238E27FC236}">
                <a16:creationId xmlns:a16="http://schemas.microsoft.com/office/drawing/2014/main" id="{AE44BF9F-4C74-41CF-BA91-0416A51793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ED9E60-1725-4A38-AA8B-4057E80673CF}"/>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139569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CBC4-1F6F-4BD9-A70D-B8184A0D8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54F657-DF6C-4A62-AEBC-05F3B305E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6A304C-3DCE-496C-87D4-564ACCDFF95F}"/>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5" name="Footer Placeholder 4">
            <a:extLst>
              <a:ext uri="{FF2B5EF4-FFF2-40B4-BE49-F238E27FC236}">
                <a16:creationId xmlns:a16="http://schemas.microsoft.com/office/drawing/2014/main" id="{718BC0B3-A495-47C6-9684-67A8BEEED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851A4-71B2-4E7F-9D71-AF2B34D01987}"/>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183470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46420-B180-40D3-AC73-DBC2EEE570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294FF4-698E-4BBD-A0A1-0CEB060B2E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0AEEFA-F815-4CBB-AA71-9485798A6A16}"/>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5" name="Footer Placeholder 4">
            <a:extLst>
              <a:ext uri="{FF2B5EF4-FFF2-40B4-BE49-F238E27FC236}">
                <a16:creationId xmlns:a16="http://schemas.microsoft.com/office/drawing/2014/main" id="{94775262-3A93-4CBB-8CD6-BF6A43DBD7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8412EF-7CF5-4FBC-A96A-A5B6B161C399}"/>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4193602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FC8B-E328-40FB-8A48-08211CA2F6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CD886E-1EDE-405A-A0F8-AA27E30DB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5E98B4-E552-4A10-981F-06F8E9FCA5A9}"/>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5" name="Footer Placeholder 4">
            <a:extLst>
              <a:ext uri="{FF2B5EF4-FFF2-40B4-BE49-F238E27FC236}">
                <a16:creationId xmlns:a16="http://schemas.microsoft.com/office/drawing/2014/main" id="{320F6549-6DCD-4183-A6A4-D13F34D8F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08A70-6745-46C0-A3D8-D13B19448F9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27068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78608-6607-4227-961A-08B3AFD350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778276-2E4D-459E-A708-7B2742740A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957E82-19CD-42D0-A33E-816CC01EF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B11402-20C1-4D52-B544-E62E6F589894}"/>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6" name="Footer Placeholder 5">
            <a:extLst>
              <a:ext uri="{FF2B5EF4-FFF2-40B4-BE49-F238E27FC236}">
                <a16:creationId xmlns:a16="http://schemas.microsoft.com/office/drawing/2014/main" id="{B928745A-AEF2-48EC-8AAD-7C8531C76C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CB022F-7E58-4BCB-B209-9CDC1A1831E2}"/>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336492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60F0F-BE68-401C-B09E-131CF30A1B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6717F9-6353-4E2E-9D70-9A368D4EFF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0C0331-0611-473A-9CAE-1FD1DCB1FC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93CF03-7CE7-408A-85C4-F71F8F45E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4410E1-9591-4E97-8C84-828D06D6CE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ADE698-61CB-4FCE-B1B8-1E1FBC3A5A65}"/>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8" name="Footer Placeholder 7">
            <a:extLst>
              <a:ext uri="{FF2B5EF4-FFF2-40B4-BE49-F238E27FC236}">
                <a16:creationId xmlns:a16="http://schemas.microsoft.com/office/drawing/2014/main" id="{39409FBD-86FF-4EC9-A51C-F275BD2AA7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A2BCFE-8FAF-455E-B590-E291DD251B85}"/>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3239251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31C1-1943-4B57-8F77-3539A79612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6A29EDE-C206-446F-BC03-3215AB3972CD}"/>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4" name="Footer Placeholder 3">
            <a:extLst>
              <a:ext uri="{FF2B5EF4-FFF2-40B4-BE49-F238E27FC236}">
                <a16:creationId xmlns:a16="http://schemas.microsoft.com/office/drawing/2014/main" id="{ECF7FC31-3B0C-443B-8933-8C70E6251B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6EE10C-22A5-48D0-AD18-1E67BA51F542}"/>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43786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C1579-7379-4166-8210-4782144AA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90EE8B-3491-48D9-BB40-BFABA06681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2A2655-37C7-4790-8DE9-F8DC0D1A1DDE}"/>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5" name="Footer Placeholder 4">
            <a:extLst>
              <a:ext uri="{FF2B5EF4-FFF2-40B4-BE49-F238E27FC236}">
                <a16:creationId xmlns:a16="http://schemas.microsoft.com/office/drawing/2014/main" id="{B5905429-687F-480C-B3EE-2BEFC6B21B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6668CD-BC29-4719-AD28-E1F485509236}"/>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2091776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ECE8E8-50B6-4C56-B558-DCE170FE9CE8}"/>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3" name="Footer Placeholder 2">
            <a:extLst>
              <a:ext uri="{FF2B5EF4-FFF2-40B4-BE49-F238E27FC236}">
                <a16:creationId xmlns:a16="http://schemas.microsoft.com/office/drawing/2014/main" id="{2741D645-5351-4E32-A733-5AA8A2894E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7C0E71-28DE-41F9-A40A-76EB4C331AB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554016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52CE-1996-4324-970F-4F4E56AADD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E6B71-5A22-49EE-8C60-0386C1C302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38A618-4276-4512-A4CA-788095325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84D2C8-DAB5-439C-9502-9AD8A645EFF2}"/>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6" name="Footer Placeholder 5">
            <a:extLst>
              <a:ext uri="{FF2B5EF4-FFF2-40B4-BE49-F238E27FC236}">
                <a16:creationId xmlns:a16="http://schemas.microsoft.com/office/drawing/2014/main" id="{7741F898-90E7-4713-B255-2E5199C720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54C1F0-F605-4263-90BD-5EB978BA48DD}"/>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667722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0BEE-FE46-4BBD-8892-31DD09CB4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5F4E39-7A84-4410-8136-A437BA407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7938F8-8124-4E14-9F7B-3059A326D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A5EA0-143B-4C13-81CD-DFF1B4305658}"/>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6" name="Footer Placeholder 5">
            <a:extLst>
              <a:ext uri="{FF2B5EF4-FFF2-40B4-BE49-F238E27FC236}">
                <a16:creationId xmlns:a16="http://schemas.microsoft.com/office/drawing/2014/main" id="{C1A4BE8F-A148-4992-AFF2-A7C38A4086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FB124D-AAAE-40E1-ABF9-24592E9EB38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225707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4546-2AE6-4BB7-A0C6-EB3959FCAE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04DFAA-21EC-4FE4-87FF-2AEEAE8BD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DA6B62-B3FD-4D82-B68C-BD5C706028B9}"/>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5" name="Footer Placeholder 4">
            <a:extLst>
              <a:ext uri="{FF2B5EF4-FFF2-40B4-BE49-F238E27FC236}">
                <a16:creationId xmlns:a16="http://schemas.microsoft.com/office/drawing/2014/main" id="{0EA7DA93-C6D0-4660-B0C3-ECB76218BA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6A1EF0-0B75-4827-BC56-C313697063AD}"/>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117872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573C65-7148-4361-A76E-F39AB75D1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689B18-A3CD-4804-A3ED-DEFBC04543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C2368-1CFE-48B9-816A-1B8172EAD5DF}"/>
              </a:ext>
            </a:extLst>
          </p:cNvPr>
          <p:cNvSpPr>
            <a:spLocks noGrp="1"/>
          </p:cNvSpPr>
          <p:nvPr>
            <p:ph type="dt" sz="half" idx="10"/>
          </p:nvPr>
        </p:nvSpPr>
        <p:spPr/>
        <p:txBody>
          <a:bodyPr/>
          <a:lstStyle/>
          <a:p>
            <a:fld id="{43B18BFE-0C19-4C81-97B9-D07EF5A86BED}" type="datetimeFigureOut">
              <a:rPr lang="en-GB" smtClean="0"/>
              <a:t>24/09/2020</a:t>
            </a:fld>
            <a:endParaRPr lang="en-GB"/>
          </a:p>
        </p:txBody>
      </p:sp>
      <p:sp>
        <p:nvSpPr>
          <p:cNvPr id="5" name="Footer Placeholder 4">
            <a:extLst>
              <a:ext uri="{FF2B5EF4-FFF2-40B4-BE49-F238E27FC236}">
                <a16:creationId xmlns:a16="http://schemas.microsoft.com/office/drawing/2014/main" id="{0DD20BF5-18A0-4DDB-AAC0-1A21D027D2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AE4B5F-134A-406A-AA65-08114278EDFF}"/>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97727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7D8C-8C4B-42D8-A3DE-CE9DEDA945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3B5022-2043-4B0E-9254-78B077ED83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E77601-9B93-4D12-8812-6C73479F46E0}"/>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5" name="Footer Placeholder 4">
            <a:extLst>
              <a:ext uri="{FF2B5EF4-FFF2-40B4-BE49-F238E27FC236}">
                <a16:creationId xmlns:a16="http://schemas.microsoft.com/office/drawing/2014/main" id="{63360874-D928-44D3-9A65-CF380449BE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CCC61-31D3-4D8A-AEFB-85F93FD52156}"/>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62566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B2245-03CF-4319-84B9-C38A68DA0E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07C834-5207-41CA-AA2C-B6B11BF2D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01CDDC-1170-4BF0-9705-7C1D5255E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77318F-E68E-4044-9E75-B33000E6BCF4}"/>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6" name="Footer Placeholder 5">
            <a:extLst>
              <a:ext uri="{FF2B5EF4-FFF2-40B4-BE49-F238E27FC236}">
                <a16:creationId xmlns:a16="http://schemas.microsoft.com/office/drawing/2014/main" id="{36BE886A-3B06-44AF-98E9-C2618DDA3D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20BDC-DA92-4F55-B010-64B1AE9BC753}"/>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52414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2156-EDB2-4BC0-A9A4-C9EB7AF01F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5E3F29-AC8B-48B9-8180-825C067BE6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0745A8-090F-4DA1-B432-C9608D65B0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6440B0-59F5-421A-9AC8-57B6F99D5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5C722-F68B-4DED-94DD-8586ABFF2A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B3E620-4416-419C-983B-A7826CDEA420}"/>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8" name="Footer Placeholder 7">
            <a:extLst>
              <a:ext uri="{FF2B5EF4-FFF2-40B4-BE49-F238E27FC236}">
                <a16:creationId xmlns:a16="http://schemas.microsoft.com/office/drawing/2014/main" id="{0E818B27-2A1C-4E7D-8757-EEAD646F88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855E69-AF41-49CB-B629-189911C47E9C}"/>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49492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88FA-45B8-4AA4-AA84-A354697E86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525E9A-0F41-4B63-8B12-6725F3C1F8FF}"/>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4" name="Footer Placeholder 3">
            <a:extLst>
              <a:ext uri="{FF2B5EF4-FFF2-40B4-BE49-F238E27FC236}">
                <a16:creationId xmlns:a16="http://schemas.microsoft.com/office/drawing/2014/main" id="{1B55F50E-1200-46C1-B898-CADDC86800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5412DF-F023-4441-AE5C-C9225BF3CF5D}"/>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76147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935BE8-B512-4148-8286-BCB213E98C91}"/>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3" name="Footer Placeholder 2">
            <a:extLst>
              <a:ext uri="{FF2B5EF4-FFF2-40B4-BE49-F238E27FC236}">
                <a16:creationId xmlns:a16="http://schemas.microsoft.com/office/drawing/2014/main" id="{F5BC1814-F05C-4E8E-B20C-691BBE4B66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CB5BC9-F9BF-4B4D-8239-3C8AF2B24398}"/>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76793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90EB-BA5D-4B34-B558-4FF1352A54CE}"/>
              </a:ext>
            </a:extLst>
          </p:cNvPr>
          <p:cNvSpPr>
            <a:spLocks noGrp="1"/>
          </p:cNvSpPr>
          <p:nvPr>
            <p:ph type="title"/>
          </p:nvPr>
        </p:nvSpPr>
        <p:spPr>
          <a:xfrm>
            <a:off x="563880" y="1632222"/>
            <a:ext cx="10515600" cy="1325563"/>
          </a:xfrm>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D91D43EF-D0CD-4F59-AC22-3004E733CAE6}"/>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4" name="Footer Placeholder 3">
            <a:extLst>
              <a:ext uri="{FF2B5EF4-FFF2-40B4-BE49-F238E27FC236}">
                <a16:creationId xmlns:a16="http://schemas.microsoft.com/office/drawing/2014/main" id="{5942DB31-DDF2-4FCF-9086-C4E89FB4EB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76B4C6-9F2C-4725-B417-6DE750CD1C21}"/>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63625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33DF-4B5A-4795-87DB-47AF73D76F20}"/>
              </a:ext>
            </a:extLst>
          </p:cNvPr>
          <p:cNvSpPr>
            <a:spLocks noGrp="1"/>
          </p:cNvSpPr>
          <p:nvPr>
            <p:ph type="title"/>
          </p:nvPr>
        </p:nvSpPr>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9014F35E-3C31-4124-8010-F1FB1950FB59}"/>
              </a:ext>
            </a:extLst>
          </p:cNvPr>
          <p:cNvSpPr>
            <a:spLocks noGrp="1"/>
          </p:cNvSpPr>
          <p:nvPr>
            <p:ph type="dt" sz="half" idx="10"/>
          </p:nvPr>
        </p:nvSpPr>
        <p:spPr/>
        <p:txBody>
          <a:bodyPr/>
          <a:lstStyle/>
          <a:p>
            <a:fld id="{F1F26E70-60CA-4F74-AF68-175E495CA2B9}" type="datetimeFigureOut">
              <a:rPr lang="en-GB" smtClean="0"/>
              <a:t>24/09/2020</a:t>
            </a:fld>
            <a:endParaRPr lang="en-GB"/>
          </a:p>
        </p:txBody>
      </p:sp>
      <p:sp>
        <p:nvSpPr>
          <p:cNvPr id="4" name="Footer Placeholder 3">
            <a:extLst>
              <a:ext uri="{FF2B5EF4-FFF2-40B4-BE49-F238E27FC236}">
                <a16:creationId xmlns:a16="http://schemas.microsoft.com/office/drawing/2014/main" id="{4913C518-EB10-4835-9056-6EF35A4EA8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E811A9-757E-4BBD-B6E5-806BBBECCB15}"/>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4051889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17266-0F46-439C-BF68-7AB9D4AC46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9AEDB5C-84CD-46EF-9E63-285C06A65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5A17E-0159-4C0C-9D40-A67A4D6807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26E70-60CA-4F74-AF68-175E495CA2B9}" type="datetimeFigureOut">
              <a:rPr lang="en-GB" smtClean="0"/>
              <a:t>24/09/2020</a:t>
            </a:fld>
            <a:endParaRPr lang="en-GB"/>
          </a:p>
        </p:txBody>
      </p:sp>
      <p:sp>
        <p:nvSpPr>
          <p:cNvPr id="5" name="Footer Placeholder 4">
            <a:extLst>
              <a:ext uri="{FF2B5EF4-FFF2-40B4-BE49-F238E27FC236}">
                <a16:creationId xmlns:a16="http://schemas.microsoft.com/office/drawing/2014/main" id="{AADACA8F-53C9-4E16-9A7F-F9A257E78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E0644F-F728-4D26-B4EF-CD02E72F75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0F93E-4AA3-494E-8A3E-53FDFC1C4FF5}" type="slidenum">
              <a:rPr lang="en-GB" smtClean="0"/>
              <a:t>‹#›</a:t>
            </a:fld>
            <a:endParaRPr lang="en-GB"/>
          </a:p>
        </p:txBody>
      </p:sp>
      <p:pic>
        <p:nvPicPr>
          <p:cNvPr id="12" name="Picture 11">
            <a:extLst>
              <a:ext uri="{FF2B5EF4-FFF2-40B4-BE49-F238E27FC236}">
                <a16:creationId xmlns:a16="http://schemas.microsoft.com/office/drawing/2014/main" id="{0EFE6D3F-C2ED-4771-A02A-D59677292EB0}"/>
              </a:ext>
            </a:extLst>
          </p:cNvPr>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64326" y="365124"/>
            <a:ext cx="2584800" cy="806400"/>
          </a:xfrm>
          <a:prstGeom prst="rect">
            <a:avLst/>
          </a:prstGeom>
          <a:noFill/>
          <a:ln>
            <a:noFill/>
          </a:ln>
        </p:spPr>
      </p:pic>
    </p:spTree>
    <p:extLst>
      <p:ext uri="{BB962C8B-B14F-4D97-AF65-F5344CB8AC3E}">
        <p14:creationId xmlns:p14="http://schemas.microsoft.com/office/powerpoint/2010/main" val="272906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2" r:id="rId8"/>
    <p:sldLayoutId id="2147483673"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3C313-507D-4663-B6D3-FBEB03D67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576B89-C4A6-4E99-AEB6-A60081815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B20C09-5F76-4958-9B9E-4C0FDB962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18BFE-0C19-4C81-97B9-D07EF5A86BED}" type="datetimeFigureOut">
              <a:rPr lang="en-GB" smtClean="0"/>
              <a:t>24/09/2020</a:t>
            </a:fld>
            <a:endParaRPr lang="en-GB"/>
          </a:p>
        </p:txBody>
      </p:sp>
      <p:sp>
        <p:nvSpPr>
          <p:cNvPr id="5" name="Footer Placeholder 4">
            <a:extLst>
              <a:ext uri="{FF2B5EF4-FFF2-40B4-BE49-F238E27FC236}">
                <a16:creationId xmlns:a16="http://schemas.microsoft.com/office/drawing/2014/main" id="{CB9BB97C-F5CF-4A15-BC1C-2910E154B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59685C2-B80D-4D8F-A829-D3A42CD5FB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1699A-B1EC-4E9E-AA3B-88BEE1DDF49F}" type="slidenum">
              <a:rPr lang="en-GB" smtClean="0"/>
              <a:t>‹#›</a:t>
            </a:fld>
            <a:endParaRPr lang="en-GB"/>
          </a:p>
        </p:txBody>
      </p:sp>
    </p:spTree>
    <p:extLst>
      <p:ext uri="{BB962C8B-B14F-4D97-AF65-F5344CB8AC3E}">
        <p14:creationId xmlns:p14="http://schemas.microsoft.com/office/powerpoint/2010/main" val="2721535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AE2F9-D2BE-4B63-9E15-50CE7F62C0B0}"/>
              </a:ext>
            </a:extLst>
          </p:cNvPr>
          <p:cNvSpPr txBox="1"/>
          <p:nvPr/>
        </p:nvSpPr>
        <p:spPr>
          <a:xfrm>
            <a:off x="0" y="1590261"/>
            <a:ext cx="12192000" cy="3869635"/>
          </a:xfrm>
          <a:prstGeom prst="rect">
            <a:avLst/>
          </a:prstGeom>
          <a:solidFill>
            <a:srgbClr val="E5E5E5"/>
          </a:solidFill>
        </p:spPr>
        <p:txBody>
          <a:bodyPr wrap="square" rtlCol="0">
            <a:spAutoFit/>
          </a:bodyPr>
          <a:lstStyle/>
          <a:p>
            <a:endParaRPr lang="en-GB" dirty="0"/>
          </a:p>
        </p:txBody>
      </p:sp>
      <p:sp>
        <p:nvSpPr>
          <p:cNvPr id="7" name="TextBox 6">
            <a:extLst>
              <a:ext uri="{FF2B5EF4-FFF2-40B4-BE49-F238E27FC236}">
                <a16:creationId xmlns:a16="http://schemas.microsoft.com/office/drawing/2014/main" id="{983BB85B-67FA-438F-815F-741010846966}"/>
              </a:ext>
            </a:extLst>
          </p:cNvPr>
          <p:cNvSpPr txBox="1"/>
          <p:nvPr/>
        </p:nvSpPr>
        <p:spPr>
          <a:xfrm>
            <a:off x="1097280" y="2189973"/>
            <a:ext cx="10030265" cy="2492990"/>
          </a:xfrm>
          <a:prstGeom prst="rect">
            <a:avLst/>
          </a:prstGeom>
          <a:noFill/>
        </p:spPr>
        <p:txBody>
          <a:bodyPr wrap="square" rtlCol="0">
            <a:spAutoFit/>
          </a:bodyPr>
          <a:lstStyle/>
          <a:p>
            <a:pPr lvl="0" algn="ct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Supported and Independent Living Services (</a:t>
            </a:r>
            <a:r>
              <a:rPr lang="en-GB" sz="3600" b="1" dirty="0" err="1">
                <a:solidFill>
                  <a:srgbClr val="0099A0"/>
                </a:solidFill>
                <a:latin typeface="Open Sans" panose="020B0606030504020204" pitchFamily="34" charset="0"/>
                <a:ea typeface="Open Sans" panose="020B0606030504020204" pitchFamily="34" charset="0"/>
                <a:cs typeface="Open Sans" panose="020B0606030504020204" pitchFamily="34" charset="0"/>
              </a:rPr>
              <a:t>SaILS</a:t>
            </a: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 Event for DPS providers</a:t>
            </a:r>
          </a:p>
          <a:p>
            <a:pPr lvl="0"/>
            <a:endPar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pPr lvl="0" algn="ctr"/>
            <a:r>
              <a:rPr lang="en-GB" sz="30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22 September 2020</a:t>
            </a:r>
          </a:p>
          <a:p>
            <a:endParaRPr lang="en-GB" dirty="0"/>
          </a:p>
        </p:txBody>
      </p:sp>
    </p:spTree>
    <p:extLst>
      <p:ext uri="{BB962C8B-B14F-4D97-AF65-F5344CB8AC3E}">
        <p14:creationId xmlns:p14="http://schemas.microsoft.com/office/powerpoint/2010/main" val="2599452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542782"/>
          </a:xfrm>
          <a:prstGeom prst="rect">
            <a:avLst/>
          </a:prstGeom>
        </p:spPr>
        <p:txBody>
          <a:bodyPr wrap="square">
            <a:spAutoFit/>
          </a:bodyPr>
          <a:lstStyle/>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Do providers need medical insurance if only providing Floating Support?</a:t>
            </a:r>
          </a:p>
          <a:p>
            <a:pPr lvl="0">
              <a:lnSpc>
                <a:spcPct val="90000"/>
              </a:lnSpc>
              <a:spcBef>
                <a:spcPts val="1000"/>
              </a:spcBef>
            </a:pPr>
            <a:endPar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Medical Malpractice Insurance is a requirement as per Section 7 of the Terms and Conditions – Paragraph 7.5. There is no differentiation between the lots in this requirement. </a:t>
            </a:r>
          </a:p>
          <a:p>
            <a:pPr>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There was a public response to a provider question in the Chest in Round 1 with guidance as follows:</a:t>
            </a:r>
          </a:p>
          <a:p>
            <a:pPr marL="742950" lvl="1" indent="-285750">
              <a:lnSpc>
                <a:spcPct val="90000"/>
              </a:lnSpc>
              <a:spcBef>
                <a:spcPts val="1000"/>
              </a:spcBef>
              <a:buFont typeface="Wingdings" panose="05000000000000000000" pitchFamily="2" charset="2"/>
              <a:buChar char="Ø"/>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Employers liability - this is your insurance for your employees</a:t>
            </a:r>
          </a:p>
          <a:p>
            <a:pPr marL="742950" lvl="1" indent="-285750">
              <a:lnSpc>
                <a:spcPct val="90000"/>
              </a:lnSpc>
              <a:spcBef>
                <a:spcPts val="1000"/>
              </a:spcBef>
              <a:buFont typeface="Wingdings" panose="05000000000000000000" pitchFamily="2" charset="2"/>
              <a:buChar char="Ø"/>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Public liability - your insurance to the general public</a:t>
            </a:r>
          </a:p>
          <a:p>
            <a:pPr marL="742950" lvl="1" indent="-285750">
              <a:lnSpc>
                <a:spcPct val="90000"/>
              </a:lnSpc>
              <a:spcBef>
                <a:spcPts val="1000"/>
              </a:spcBef>
              <a:buFont typeface="Wingdings" panose="05000000000000000000" pitchFamily="2" charset="2"/>
              <a:buChar char="Ø"/>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Professional indemnity - your insurance to your clients because you are acting in a professional capacity by delivering a service.</a:t>
            </a:r>
          </a:p>
          <a:p>
            <a:pPr marL="742950" lvl="1" indent="-285750">
              <a:lnSpc>
                <a:spcPct val="90000"/>
              </a:lnSpc>
              <a:spcBef>
                <a:spcPts val="1000"/>
              </a:spcBef>
              <a:buFont typeface="Wingdings" panose="05000000000000000000" pitchFamily="2" charset="2"/>
              <a:buChar char="Ø"/>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Medical Malpractice is required - whilst this is not care, it does cover the provider for the maladministration of prescribed or non-prescribed drugs. This cover may also be taken out as an extension to a professional indemnity policy</a:t>
            </a:r>
          </a:p>
          <a:p>
            <a:pPr>
              <a:lnSpc>
                <a:spcPct val="90000"/>
              </a:lnSpc>
              <a:spcBef>
                <a:spcPts val="1000"/>
              </a:spcBef>
            </a:pPr>
            <a:endPar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7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877985"/>
          </a:xfrm>
          <a:prstGeom prst="rect">
            <a:avLst/>
          </a:prstGeom>
        </p:spPr>
        <p:txBody>
          <a:bodyPr wrap="square">
            <a:spAutoFit/>
          </a:bodyPr>
          <a:lstStyle/>
          <a:p>
            <a:pPr>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Do providers need to provide updated insurance certificates? </a:t>
            </a:r>
          </a:p>
          <a:p>
            <a:pPr marL="285750" indent="-285750">
              <a:lnSpc>
                <a:spcPct val="90000"/>
              </a:lnSpc>
              <a:spcBef>
                <a:spcPts val="1000"/>
              </a:spcBef>
              <a:buFont typeface="Arial" panose="020B0604020202020204" pitchFamily="34" charset="0"/>
              <a:buChar char="•"/>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Yes. They will be requested annually via the Chest. </a:t>
            </a:r>
          </a:p>
          <a:p>
            <a:pPr marL="285750" indent="-285750">
              <a:lnSpc>
                <a:spcPct val="90000"/>
              </a:lnSpc>
              <a:spcBef>
                <a:spcPts val="1000"/>
              </a:spcBef>
              <a:buFont typeface="Arial" panose="020B0604020202020204" pitchFamily="34" charset="0"/>
              <a:buChar char="•"/>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PNW will collate them and forward them to local authorities.</a:t>
            </a:r>
          </a:p>
          <a:p>
            <a:pPr>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At what point can providers apply to join different lots?</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can join new lots at each opening of the DPS. There is currently no date set for the next opening but the contract stipulates we must open once per year. </a:t>
            </a:r>
          </a:p>
          <a:p>
            <a:pPr marL="285750" indent="-285750">
              <a:lnSpc>
                <a:spcPct val="90000"/>
              </a:lnSpc>
              <a:spcBef>
                <a:spcPts val="1000"/>
              </a:spcBef>
              <a:buFont typeface="Arial" panose="020B0604020202020204" pitchFamily="34" charset="0"/>
              <a:buChar char="•"/>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If a provider offers a place for a lot they are not on, is this on framework or off framework placement?</a:t>
            </a: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ACTION: PNW will look into this before the next event. </a:t>
            </a:r>
          </a:p>
          <a:p>
            <a:pPr marL="285750" indent="-285750">
              <a:lnSpc>
                <a:spcPct val="90000"/>
              </a:lnSpc>
              <a:spcBef>
                <a:spcPts val="1000"/>
              </a:spcBef>
              <a:buFont typeface="Arial" panose="020B0604020202020204" pitchFamily="34" charset="0"/>
              <a:buChar char="•"/>
            </a:pPr>
            <a:endPar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61536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366324"/>
          </a:xfrm>
          <a:prstGeom prst="rect">
            <a:avLst/>
          </a:prstGeom>
        </p:spPr>
        <p:txBody>
          <a:bodyPr wrap="square">
            <a:spAutoFit/>
          </a:bodyPr>
          <a:lstStyle/>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is the Placements North West view on the recently published report by the Children’s Commissioner? What is being done to support providers?</a:t>
            </a:r>
          </a:p>
          <a:p>
            <a:pPr lvl="0">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171450" lvl="0" indent="-1714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 report is a set of recommendations for Govt – PNW do not have any more information than is in the public domain</a:t>
            </a:r>
          </a:p>
          <a:p>
            <a:pPr marL="171450" lvl="0" indent="-1714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Important to improve quality </a:t>
            </a:r>
          </a:p>
          <a:p>
            <a:pPr marL="171450" lvl="0" indent="-1714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We must consider the view / opinion of the young person (placement they want, their outcomes)</a:t>
            </a:r>
          </a:p>
          <a:p>
            <a:pPr marL="171450" lvl="0" indent="-1714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Need to take learning from support provided to care leavers in other settings (e.g. fostering)</a:t>
            </a:r>
          </a:p>
          <a:p>
            <a:pPr lvl="0">
              <a:lnSpc>
                <a:spcPct val="90000"/>
              </a:lnSpc>
              <a:spcBef>
                <a:spcPts val="1000"/>
              </a:spcBef>
            </a:pPr>
            <a:endParaRPr lang="en-GB" sz="1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Tx/>
              <a:buChar char="-"/>
            </a:pPr>
            <a:endParaRPr lang="en-GB" sz="1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938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220643"/>
          </a:xfrm>
          <a:prstGeom prst="rect">
            <a:avLst/>
          </a:prstGeom>
        </p:spPr>
        <p:txBody>
          <a:bodyPr wrap="square">
            <a:spAutoFit/>
          </a:bodyPr>
          <a:lstStyle/>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is the Placements North West view on the recently published report by the Children’s Commissioner? What is being done to support providers?</a:t>
            </a:r>
          </a:p>
          <a:p>
            <a:pPr lvl="0">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feedback/ views on the report: </a:t>
            </a:r>
          </a:p>
          <a:p>
            <a:pPr marL="800100" lvl="1" indent="-34290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would like regulation. They have had feedback from Ofsted (advised to treat provision ‘like a bed and breakfast’). There are huge complexities for Missing from Home requirements – regulation would provide clarity. </a:t>
            </a:r>
          </a:p>
          <a:p>
            <a:pPr marL="800100" lvl="1" indent="-34290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support National Minimum Standards. </a:t>
            </a:r>
          </a:p>
          <a:p>
            <a:pPr marL="800100" lvl="1" indent="-34290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Need a uniform approach across the North West regarding the nature of support being requested from Commissioners/ Social Workers. </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PNW can cascade guidance to LAs. Difficult to ensure this is shared with individual 		Social Workers.</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New website provides more opportunities to cascade information. </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Aspire to have guidance.</a:t>
            </a:r>
          </a:p>
        </p:txBody>
      </p:sp>
    </p:spTree>
    <p:extLst>
      <p:ext uri="{BB962C8B-B14F-4D97-AF65-F5344CB8AC3E}">
        <p14:creationId xmlns:p14="http://schemas.microsoft.com/office/powerpoint/2010/main" val="3360351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528145"/>
          </a:xfrm>
          <a:prstGeom prst="rect">
            <a:avLst/>
          </a:prstGeom>
        </p:spPr>
        <p:txBody>
          <a:bodyPr wrap="square">
            <a:spAutoFit/>
          </a:bodyPr>
          <a:lstStyle/>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is the Placements North West view on the recently published report by the Children’s Commissioner? What is being done to support providers?</a:t>
            </a:r>
          </a:p>
          <a:p>
            <a:pPr lvl="0">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feedback/ views on the report continued: </a:t>
            </a:r>
          </a:p>
          <a:p>
            <a:pPr marL="800100" lvl="1" indent="-34290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Where can providers take individual complaints?</a:t>
            </a:r>
          </a:p>
          <a:p>
            <a:pPr lvl="1">
              <a:lnSpc>
                <a:spcPct val="90000"/>
              </a:lnSpc>
              <a:spcBef>
                <a:spcPts val="1000"/>
              </a:spcBef>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Individual LA Commissioning Teams – they must be aware of any issues so they 		can address them with Social Workers </a:t>
            </a:r>
          </a:p>
          <a:p>
            <a:pPr lvl="1">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Each LA also has a formal complaints process.</a:t>
            </a:r>
          </a:p>
          <a:p>
            <a:pPr marL="628650" lvl="1" indent="-171450">
              <a:lnSpc>
                <a:spcPct val="90000"/>
              </a:lnSpc>
              <a:spcBef>
                <a:spcPts val="1000"/>
              </a:spcBef>
              <a:buFont typeface="Arial" panose="020B0604020202020204" pitchFamily="34" charset="0"/>
              <a:buChar char="•"/>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Sefton’ s use of Annex A is helpful and clear for providers . </a:t>
            </a:r>
          </a:p>
          <a:p>
            <a:pPr lvl="1">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60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ACTION: PNW can promote this to other LAs.</a:t>
            </a:r>
          </a:p>
          <a:p>
            <a:pPr lvl="1">
              <a:lnSpc>
                <a:spcPct val="90000"/>
              </a:lnSpc>
              <a:spcBef>
                <a:spcPts val="1000"/>
              </a:spcBef>
            </a:pPr>
            <a:endParaRPr lang="en-GB" sz="1400" i="1"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46343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127284"/>
          </a:xfrm>
          <a:prstGeom prst="rect">
            <a:avLst/>
          </a:prstGeom>
        </p:spPr>
        <p:txBody>
          <a:bodyPr wrap="square">
            <a:spAutoFit/>
          </a:bodyPr>
          <a:lstStyle/>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How will local authorities work better with providers on the DPS? How will Placements North West facilitate this?</a:t>
            </a:r>
          </a:p>
          <a:p>
            <a:pPr lvl="0">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a:lnSpc>
                <a:spcPct val="90000"/>
              </a:lnSpc>
              <a:spcBef>
                <a:spcPts val="1000"/>
              </a:spcBef>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 DPS is at an early stage and developing. </a:t>
            </a:r>
            <a:r>
              <a:rPr lang="en-GB" sz="16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Covid</a:t>
            </a: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 has limited relationships/ contact between Commissioners and Providers</a:t>
            </a:r>
          </a:p>
          <a:p>
            <a:pPr lvl="0">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feedback: - </a:t>
            </a:r>
          </a:p>
          <a:p>
            <a:pPr marL="285750" lvl="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Guidance for Social Workers on the difference between support and care would be helpful</a:t>
            </a:r>
          </a:p>
          <a:p>
            <a:pPr marL="285750" lvl="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Hold regular provider events : </a:t>
            </a:r>
          </a:p>
          <a:p>
            <a:pPr marL="742950" lvl="1" indent="-285750">
              <a:lnSpc>
                <a:spcPct val="90000"/>
              </a:lnSpc>
              <a:spcBef>
                <a:spcPts val="1000"/>
              </a:spcBef>
              <a:buFontTx/>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is working / not working;</a:t>
            </a:r>
          </a:p>
          <a:p>
            <a:pPr marL="742950" lvl="1" indent="-285750">
              <a:lnSpc>
                <a:spcPct val="90000"/>
              </a:lnSpc>
              <a:spcBef>
                <a:spcPts val="1000"/>
              </a:spcBef>
              <a:buFontTx/>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how LA’s refer / commission placements;</a:t>
            </a:r>
          </a:p>
          <a:p>
            <a:pPr marL="742950" lvl="1" indent="-285750">
              <a:lnSpc>
                <a:spcPct val="90000"/>
              </a:lnSpc>
              <a:spcBef>
                <a:spcPts val="1000"/>
              </a:spcBef>
              <a:buFontTx/>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enable more contact with commissioners / social workers /other LA Teams involved in referrals to build more effect relationships</a:t>
            </a:r>
            <a:r>
              <a:rPr lang="en-GB" sz="100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2810130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154984"/>
          </a:xfrm>
          <a:prstGeom prst="rect">
            <a:avLst/>
          </a:prstGeom>
        </p:spPr>
        <p:txBody>
          <a:bodyPr wrap="square">
            <a:spAutoFit/>
          </a:bodyPr>
          <a:lstStyle/>
          <a:p>
            <a:pPr lvl="0">
              <a:lnSpc>
                <a:spcPct val="90000"/>
              </a:lnSpc>
              <a:spcBef>
                <a:spcPts val="1000"/>
              </a:spcBef>
            </a:pPr>
            <a:r>
              <a:rPr lang="en-GB" sz="15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How will local authorities work better with providers on the DPS? How will Placements North West facilitate this?</a:t>
            </a:r>
          </a:p>
          <a:p>
            <a:pPr lvl="0">
              <a:lnSpc>
                <a:spcPct val="90000"/>
              </a:lnSpc>
              <a:spcBef>
                <a:spcPts val="1000"/>
              </a:spcBef>
            </a:pPr>
            <a:endParaRPr lang="en-GB" sz="1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5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feedback continued: - </a:t>
            </a:r>
          </a:p>
          <a:p>
            <a:pPr marL="285750" indent="-28575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Different events may be needed for different providers (e.g. open days, chance to meet in person). </a:t>
            </a:r>
          </a:p>
          <a:p>
            <a:pPr>
              <a:lnSpc>
                <a:spcPct val="90000"/>
              </a:lnSpc>
              <a:spcBef>
                <a:spcPts val="1000"/>
              </a:spcBef>
            </a:pPr>
            <a:r>
              <a:rPr lang="en-GB" sz="15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PNW may need to target events on need (due to capacity)</a:t>
            </a:r>
          </a:p>
          <a:p>
            <a:pPr marL="285750" indent="-28575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Invite Social Workers to provider events to build their knowledge </a:t>
            </a:r>
          </a:p>
          <a:p>
            <a:pPr>
              <a:lnSpc>
                <a:spcPct val="90000"/>
              </a:lnSpc>
              <a:spcBef>
                <a:spcPts val="1000"/>
              </a:spcBef>
            </a:pPr>
            <a:r>
              <a:rPr lang="en-GB" sz="15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LA capacity is likely to be a challenge. PNW can look at opportunities for use of web portal to 	cascade information to Social Workers</a:t>
            </a:r>
          </a:p>
          <a:p>
            <a:pPr marL="285750" lvl="0" indent="-28575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Zonal market development is needed</a:t>
            </a:r>
          </a:p>
          <a:p>
            <a:pPr lvl="1">
              <a:lnSpc>
                <a:spcPct val="90000"/>
              </a:lnSpc>
              <a:spcBef>
                <a:spcPts val="1000"/>
              </a:spcBef>
            </a:pPr>
            <a:r>
              <a:rPr lang="en-GB" sz="15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PNW will ensure this is picked up by the </a:t>
            </a:r>
            <a:r>
              <a:rPr lang="en-GB" sz="1500" i="1"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SaILS</a:t>
            </a:r>
            <a:r>
              <a:rPr lang="en-GB" sz="15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500" i="1"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DPSGovernance</a:t>
            </a:r>
            <a:r>
              <a:rPr lang="en-GB" sz="15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Group</a:t>
            </a:r>
          </a:p>
          <a:p>
            <a:pPr marL="285750" lvl="0" indent="-28575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providers regularly contact Commissioning Managers they work with to build relationships. Ensures commissioners understand where the provider is at and discuss challenges/ queries (e.g. Missing From Home)</a:t>
            </a:r>
          </a:p>
        </p:txBody>
      </p:sp>
    </p:spTree>
    <p:extLst>
      <p:ext uri="{BB962C8B-B14F-4D97-AF65-F5344CB8AC3E}">
        <p14:creationId xmlns:p14="http://schemas.microsoft.com/office/powerpoint/2010/main" val="24590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172424"/>
          </a:xfrm>
          <a:prstGeom prst="rect">
            <a:avLst/>
          </a:prstGeom>
        </p:spPr>
        <p:txBody>
          <a:bodyPr wrap="square">
            <a:spAutoFit/>
          </a:bodyPr>
          <a:lstStyle/>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Can we look into producing some best practice guidance to support providers on some of the procedures related to </a:t>
            </a:r>
            <a:r>
              <a:rPr lang="en-GB" sz="1600" b="1"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MfH</a:t>
            </a: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 young people staying out late, overnight or not being contactable and being deemed absent from placement?</a:t>
            </a:r>
          </a:p>
          <a:p>
            <a:pPr lvl="0">
              <a:lnSpc>
                <a:spcPct val="90000"/>
              </a:lnSpc>
              <a:spcBef>
                <a:spcPts val="1000"/>
              </a:spcBef>
            </a:pPr>
            <a:endPar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90000"/>
              </a:lnSpc>
              <a:spcBef>
                <a:spcPts val="1000"/>
              </a:spcBef>
              <a:buFont typeface="Arial" panose="020B0604020202020204" pitchFamily="34" charset="0"/>
              <a:buChar char="•"/>
            </a:pPr>
            <a:r>
              <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feedback – their challenges is how to raise the problem, who with, and find a solution</a:t>
            </a:r>
          </a:p>
          <a:p>
            <a:pPr marL="285750" lvl="0" indent="-285750">
              <a:lnSpc>
                <a:spcPct val="90000"/>
              </a:lnSpc>
              <a:spcBef>
                <a:spcPts val="1000"/>
              </a:spcBef>
              <a:buFont typeface="Arial" panose="020B0604020202020204" pitchFamily="34" charset="0"/>
              <a:buChar char="•"/>
            </a:pPr>
            <a:endPar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285750" lvl="0" indent="-285750">
              <a:lnSpc>
                <a:spcPct val="90000"/>
              </a:lnSpc>
              <a:spcBef>
                <a:spcPts val="1000"/>
              </a:spcBef>
              <a:buFont typeface="Arial" panose="020B0604020202020204" pitchFamily="34" charset="0"/>
              <a:buChar char="•"/>
            </a:pPr>
            <a:r>
              <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rPr>
              <a:t>LA feedback - </a:t>
            </a:r>
          </a:p>
          <a:p>
            <a:pPr marL="742950" lvl="1" indent="-285750">
              <a:lnSpc>
                <a:spcPct val="90000"/>
              </a:lnSpc>
              <a:spcBef>
                <a:spcPts val="1000"/>
              </a:spcBef>
              <a:buFontTx/>
              <a:buChar char="-"/>
            </a:pPr>
            <a:r>
              <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need to build relationships with Commissioning Teams (as brokers) rather than Social Workers.</a:t>
            </a:r>
          </a:p>
          <a:p>
            <a:pPr marL="742950" lvl="1" indent="-285750">
              <a:lnSpc>
                <a:spcPct val="90000"/>
              </a:lnSpc>
              <a:spcBef>
                <a:spcPts val="1000"/>
              </a:spcBef>
              <a:buFontTx/>
              <a:buChar char="-"/>
            </a:pPr>
            <a:r>
              <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LAs do ‘meet the teams’ events to build relationships between Commissioners/ Social Workers. </a:t>
            </a:r>
          </a:p>
          <a:p>
            <a:pPr marL="742950" lvl="1" indent="-285750">
              <a:lnSpc>
                <a:spcPct val="90000"/>
              </a:lnSpc>
              <a:spcBef>
                <a:spcPts val="1000"/>
              </a:spcBef>
              <a:buFontTx/>
              <a:buChar char="-"/>
            </a:pPr>
            <a:r>
              <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rPr>
              <a:t>IPA is a vital document describing provision/placement and may help address issues being raised (but LAs use IPAs in different ways across the region).</a:t>
            </a:r>
          </a:p>
          <a:p>
            <a:pPr marL="742950" lvl="1" indent="-285750">
              <a:lnSpc>
                <a:spcPct val="90000"/>
              </a:lnSpc>
              <a:spcBef>
                <a:spcPts val="1000"/>
              </a:spcBef>
              <a:buFontTx/>
              <a:buChar char="-"/>
            </a:pPr>
            <a:r>
              <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need to be clear about their offers and set this out.</a:t>
            </a:r>
          </a:p>
          <a:p>
            <a:pPr marL="285750" lvl="0" indent="-285750">
              <a:lnSpc>
                <a:spcPct val="90000"/>
              </a:lnSpc>
              <a:spcBef>
                <a:spcPts val="1000"/>
              </a:spcBef>
              <a:buFont typeface="Arial" panose="020B0604020202020204" pitchFamily="34" charset="0"/>
              <a:buChar char="•"/>
            </a:pPr>
            <a:endPar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90000"/>
              </a:lnSpc>
              <a:spcBef>
                <a:spcPts val="1000"/>
              </a:spcBef>
              <a:buFont typeface="Arial" panose="020B0604020202020204" pitchFamily="34" charset="0"/>
              <a:buChar char="•"/>
            </a:pPr>
            <a:r>
              <a:rPr lang="en-GB" sz="140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ACTION: PNW will form a Working Group and include providers to explore options</a:t>
            </a:r>
          </a:p>
        </p:txBody>
      </p:sp>
    </p:spTree>
    <p:extLst>
      <p:ext uri="{BB962C8B-B14F-4D97-AF65-F5344CB8AC3E}">
        <p14:creationId xmlns:p14="http://schemas.microsoft.com/office/powerpoint/2010/main" val="2431779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064702"/>
          </a:xfrm>
          <a:prstGeom prst="rect">
            <a:avLst/>
          </a:prstGeom>
        </p:spPr>
        <p:txBody>
          <a:bodyPr wrap="square">
            <a:spAutoFit/>
          </a:bodyPr>
          <a:lstStyle/>
          <a:p>
            <a:pPr lvl="0">
              <a:lnSpc>
                <a:spcPct val="90000"/>
              </a:lnSpc>
              <a:spcBef>
                <a:spcPts val="1000"/>
              </a:spcBef>
            </a:pPr>
            <a:r>
              <a:rPr lang="en-GB" sz="20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Other questions from the event?</a:t>
            </a: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0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Local Authority question</a:t>
            </a: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 are providers happy with the information they receive from LAs?</a:t>
            </a: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0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question</a:t>
            </a: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 what can providers do to develop a workforce for the future? (qualifications and other things)</a:t>
            </a:r>
          </a:p>
          <a:p>
            <a:pPr marL="800100" lvl="1" indent="-342900">
              <a:lnSpc>
                <a:spcPct val="90000"/>
              </a:lnSpc>
              <a:spcBef>
                <a:spcPts val="1000"/>
              </a:spcBef>
              <a:buFontTx/>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providers looking at developing Mentors for UASC (builds trust)</a:t>
            </a:r>
          </a:p>
          <a:p>
            <a:pPr marL="800100" lvl="1" indent="-342900">
              <a:lnSpc>
                <a:spcPct val="90000"/>
              </a:lnSpc>
              <a:spcBef>
                <a:spcPts val="1000"/>
              </a:spcBef>
              <a:buFontTx/>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Qualifications required are clear for senior managers (this is part of tender)</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13133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Unaccompanied Asylum Seeking Children</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611245"/>
          </a:xfrm>
          <a:prstGeom prst="rect">
            <a:avLst/>
          </a:prstGeom>
        </p:spPr>
        <p:txBody>
          <a:bodyPr wrap="square">
            <a:spAutoFit/>
          </a:bodyPr>
          <a:lstStyle/>
          <a:p>
            <a:pPr lvl="0">
              <a:lnSpc>
                <a:spcPct val="90000"/>
              </a:lnSpc>
              <a:spcBef>
                <a:spcPts val="1000"/>
              </a:spcBef>
            </a:pPr>
            <a:r>
              <a:rPr lang="en-GB" sz="15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Have providers seen an increase in referrals?</a:t>
            </a:r>
          </a:p>
          <a:p>
            <a:pPr marL="342900" lvl="0" indent="-342900">
              <a:lnSpc>
                <a:spcPct val="90000"/>
              </a:lnSpc>
              <a:spcBef>
                <a:spcPts val="1000"/>
              </a:spcBef>
              <a:buFontTx/>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2 providers have seen significant increase in referrals through various contracts</a:t>
            </a:r>
          </a:p>
          <a:p>
            <a:pPr marL="342900" lvl="0" indent="-342900">
              <a:lnSpc>
                <a:spcPct val="90000"/>
              </a:lnSpc>
              <a:spcBef>
                <a:spcPts val="1000"/>
              </a:spcBef>
              <a:buFontTx/>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There may have been delays in some referrals due to </a:t>
            </a:r>
            <a:r>
              <a:rPr lang="en-GB" sz="15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Covid</a:t>
            </a:r>
            <a:endPar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Tx/>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Salford LA: there has been significant pressure on Kent Council and all LAs have been asked to take young people</a:t>
            </a:r>
          </a:p>
          <a:p>
            <a:pPr lvl="0">
              <a:lnSpc>
                <a:spcPct val="90000"/>
              </a:lnSpc>
              <a:spcBef>
                <a:spcPts val="1000"/>
              </a:spcBef>
            </a:pPr>
            <a:endPar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5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Do providers feel able to meet the needs of these young people? </a:t>
            </a:r>
          </a:p>
          <a:p>
            <a:pPr marL="342900" lvl="0" indent="-342900">
              <a:lnSpc>
                <a:spcPct val="90000"/>
              </a:lnSpc>
              <a:spcBef>
                <a:spcPts val="1000"/>
              </a:spcBef>
              <a:buFontTx/>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providers feel can meet needs of young people. Feel Commissioners and Social Workers may benefit from training on the needs of UASC. </a:t>
            </a:r>
          </a:p>
          <a:p>
            <a:pPr marL="342900" lvl="0" indent="-342900">
              <a:lnSpc>
                <a:spcPct val="90000"/>
              </a:lnSpc>
              <a:spcBef>
                <a:spcPts val="1000"/>
              </a:spcBef>
              <a:buFontTx/>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Cumbria LA:  has any research been done on what UASC need from a placement?</a:t>
            </a:r>
          </a:p>
          <a:p>
            <a:pPr lvl="0">
              <a:lnSpc>
                <a:spcPct val="90000"/>
              </a:lnSpc>
              <a:spcBef>
                <a:spcPts val="1000"/>
              </a:spcBef>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50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ACTION: University of York looked at emotional needs of UASC young people - PNW will 	look into this</a:t>
            </a:r>
          </a:p>
        </p:txBody>
      </p:sp>
    </p:spTree>
    <p:extLst>
      <p:ext uri="{BB962C8B-B14F-4D97-AF65-F5344CB8AC3E}">
        <p14:creationId xmlns:p14="http://schemas.microsoft.com/office/powerpoint/2010/main" val="311283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Housekeeping</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305246"/>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Hands up to ask a question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Comments/messaging function to raise questions to cover in the Q&amp;A part or to be picked up later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Mute if not talking or planning to talk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Notes will be taken but no providers identified in the notes</a:t>
            </a:r>
          </a:p>
        </p:txBody>
      </p:sp>
    </p:spTree>
    <p:extLst>
      <p:ext uri="{BB962C8B-B14F-4D97-AF65-F5344CB8AC3E}">
        <p14:creationId xmlns:p14="http://schemas.microsoft.com/office/powerpoint/2010/main" val="4035642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Unaccompanied Asylum Seeking Children</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597395"/>
          </a:xfrm>
          <a:prstGeom prst="rect">
            <a:avLst/>
          </a:prstGeom>
        </p:spPr>
        <p:txBody>
          <a:bodyPr wrap="square">
            <a:spAutoFit/>
          </a:bodyPr>
          <a:lstStyle/>
          <a:p>
            <a:pPr lvl="0">
              <a:lnSpc>
                <a:spcPct val="90000"/>
              </a:lnSpc>
              <a:spcBef>
                <a:spcPts val="1000"/>
              </a:spcBef>
            </a:pPr>
            <a:endPar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5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Does anyone have any significant experience in this area they could share?</a:t>
            </a:r>
          </a:p>
          <a:p>
            <a:pPr marL="285750" indent="-28575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Language / communication is challenging - is there any sharing that can be done in relation to messages on </a:t>
            </a:r>
            <a:r>
              <a:rPr lang="en-GB" sz="15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Covid</a:t>
            </a: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 (especially as messages change regularly)? </a:t>
            </a:r>
          </a:p>
          <a:p>
            <a:pPr marL="285750" indent="-28575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Local grass roots organisations /refugee organisations often produce information quickly and share it on Facebook</a:t>
            </a:r>
          </a:p>
          <a:p>
            <a:pPr lvl="0">
              <a:lnSpc>
                <a:spcPct val="90000"/>
              </a:lnSpc>
              <a:spcBef>
                <a:spcPts val="1000"/>
              </a:spcBef>
            </a:pPr>
            <a:endPar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5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Would providers be able to respond to an increase in these referrals?</a:t>
            </a:r>
          </a:p>
          <a:p>
            <a:pPr marL="342900" indent="-34290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providers can provide facilities for young people to self-isolate</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11386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Future plans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154984"/>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Zonal approach to market development </a:t>
            </a:r>
          </a:p>
          <a:p>
            <a:pPr marL="342900" lvl="0" indent="-34290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Do any providers want to share their future plans? (expansion, development, ensuring providers meet needs of young people, working early in the process)</a:t>
            </a:r>
          </a:p>
          <a:p>
            <a:pPr marL="342900" lvl="0" indent="-34290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would providers like in terms of future engagement? Topics, format, timing</a:t>
            </a:r>
          </a:p>
          <a:p>
            <a:pPr marL="342900" lvl="0" indent="-342900">
              <a:lnSpc>
                <a:spcPct val="90000"/>
              </a:lnSpc>
              <a:spcBef>
                <a:spcPts val="1000"/>
              </a:spcBef>
              <a:buFont typeface="Arial" panose="020B0604020202020204" pitchFamily="34" charset="0"/>
              <a:buChar char="•"/>
            </a:pPr>
            <a:r>
              <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rPr>
              <a:t>Market development – do any providers have practice they would want to share with others as peer to peer training? </a:t>
            </a:r>
          </a:p>
          <a:p>
            <a:pPr marL="342900" lvl="0" indent="-342900">
              <a:lnSpc>
                <a:spcPct val="90000"/>
              </a:lnSpc>
              <a:spcBef>
                <a:spcPts val="1000"/>
              </a:spcBef>
              <a:buFont typeface="Arial" panose="020B0604020202020204" pitchFamily="34" charset="0"/>
              <a:buChar char="•"/>
            </a:pPr>
            <a:endParaRPr lang="en-GB" sz="15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150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question: What progress has been made on including Supported Lodgings as a lot in the DPS?</a:t>
            </a:r>
          </a:p>
          <a:p>
            <a:pPr>
              <a:lnSpc>
                <a:spcPct val="90000"/>
              </a:lnSpc>
              <a:spcBef>
                <a:spcPts val="1000"/>
              </a:spcBef>
            </a:pPr>
            <a:r>
              <a:rPr lang="en-GB" sz="15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 a specification has been drafted </a:t>
            </a:r>
          </a:p>
          <a:p>
            <a:pPr>
              <a:lnSpc>
                <a:spcPct val="90000"/>
              </a:lnSpc>
              <a:spcBef>
                <a:spcPts val="1000"/>
              </a:spcBef>
            </a:pPr>
            <a:r>
              <a:rPr lang="en-GB" sz="15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 there will be market engagement (all messages will be communicated via The Chest). </a:t>
            </a:r>
            <a:endParaRPr lang="en-GB" sz="1500" b="1" i="1"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150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question: Will the Supported Lodgings lot include restrictions on geographical location  (like former Supporting People contracts)?</a:t>
            </a:r>
          </a:p>
          <a:p>
            <a:pPr lvl="1">
              <a:lnSpc>
                <a:spcPct val="90000"/>
              </a:lnSpc>
              <a:spcBef>
                <a:spcPts val="1000"/>
              </a:spcBef>
            </a:pPr>
            <a:r>
              <a:rPr lang="en-GB" sz="15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 there will be no restrictions– any geographical needs will be outlined in the LA referrals</a:t>
            </a: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28065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Meeting 2: Agenda</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561727"/>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Follow up from Meeting 1</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Minimum Standards Assessments;</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Introduction </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Virtual visits</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Emerging themes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Future plans for provider engagement </a:t>
            </a:r>
          </a:p>
        </p:txBody>
      </p:sp>
    </p:spTree>
    <p:extLst>
      <p:ext uri="{BB962C8B-B14F-4D97-AF65-F5344CB8AC3E}">
        <p14:creationId xmlns:p14="http://schemas.microsoft.com/office/powerpoint/2010/main" val="1628982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5F8E67-4550-4052-ADBE-FE122DB7CD1C}"/>
              </a:ext>
            </a:extLst>
          </p:cNvPr>
          <p:cNvSpPr txBox="1"/>
          <p:nvPr/>
        </p:nvSpPr>
        <p:spPr>
          <a:xfrm>
            <a:off x="1048212" y="2639921"/>
            <a:ext cx="9924585" cy="1569660"/>
          </a:xfrm>
          <a:prstGeom prst="rect">
            <a:avLst/>
          </a:prstGeom>
          <a:noFill/>
        </p:spPr>
        <p:txBody>
          <a:bodyPr wrap="square" rtlCol="0">
            <a:spAutoFit/>
          </a:bodyPr>
          <a:lstStyle/>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Contact Details: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placementsnorthwest@bolton.gov.uk</a:t>
            </a:r>
          </a:p>
          <a:p>
            <a:pPr algn="ctr"/>
            <a:endPar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Website: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www.nwadcs.org.uk</a:t>
            </a:r>
          </a:p>
        </p:txBody>
      </p:sp>
    </p:spTree>
    <p:extLst>
      <p:ext uri="{BB962C8B-B14F-4D97-AF65-F5344CB8AC3E}">
        <p14:creationId xmlns:p14="http://schemas.microsoft.com/office/powerpoint/2010/main" val="106224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Meeting 1: Agenda</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866426"/>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Introduction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Responsibilities of providers on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How local authorities are using the DPS to source placements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feedback on increased referrals for </a:t>
            </a:r>
            <a:r>
              <a:rPr lang="en-GB" sz="22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UASC</a:t>
            </a: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Future plans for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Next event</a:t>
            </a:r>
          </a:p>
        </p:txBody>
      </p:sp>
    </p:spTree>
    <p:extLst>
      <p:ext uri="{BB962C8B-B14F-4D97-AF65-F5344CB8AC3E}">
        <p14:creationId xmlns:p14="http://schemas.microsoft.com/office/powerpoint/2010/main" val="711252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Introduction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3171125"/>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48 providers now on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Range of sizes from providers with 1 property to 100+</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First two rounds are complete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Review being conducted into sufficiency post Round 2, has identified some specific geographical gaps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Dates for Round 3 to be set in October – will open in March 2021 at the latest</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0512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Responsibilities of providers on the DPS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780522"/>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All communication to come via the Chest – no changes will be made when information is submitted via email</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Inform Placements North West of any changes including change in company ownership, change in referral details, change in managers or PSC (providers must speak to host authorities at start of process)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 accurate pricing if requested</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Notify Placements North West if properties are acquired or let go Failure to provide information may result in removal from the contract</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8181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How local authorities are using the DPS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348883"/>
          </a:xfrm>
          <a:prstGeom prst="rect">
            <a:avLst/>
          </a:prstGeom>
        </p:spPr>
        <p:txBody>
          <a:bodyPr wrap="square">
            <a:spAutoFit/>
          </a:bodyPr>
          <a:lstStyle/>
          <a:p>
            <a:pPr>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PNW sends a referral spreadsheet to LA Commissioning Teams. The spreadsheet includes provider’s referral information, their properties and their zone.</a:t>
            </a: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Local authorities in the region tell us : -</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Many send referrals to all providers on the FPS (for the relevant lot)</a:t>
            </a:r>
          </a:p>
          <a:p>
            <a:pPr marL="34290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create their own distribution lists (outlook, google)</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outline geographical preference</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don’t target by area/ some do (as they want to send providers relevant referrals)</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Social Workers try to place close to home (more support networks)</a:t>
            </a:r>
          </a:p>
          <a:p>
            <a:pPr lvl="0">
              <a:lnSpc>
                <a:spcPct val="90000"/>
              </a:lnSpc>
              <a:spcBef>
                <a:spcPts val="1000"/>
              </a:spcBef>
            </a:pPr>
            <a:endPar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1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90432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How local authorities are using the DPS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522264"/>
          </a:xfrm>
          <a:prstGeom prst="rect">
            <a:avLst/>
          </a:prstGeom>
        </p:spPr>
        <p:txBody>
          <a:bodyPr wrap="square">
            <a:spAutoFit/>
          </a:bodyPr>
          <a:lstStyle/>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Salford: </a:t>
            </a:r>
          </a:p>
          <a:p>
            <a:pPr marL="285750" lvl="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Create their own distribution list (own format). </a:t>
            </a:r>
          </a:p>
          <a:p>
            <a:pPr marL="285750" lvl="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referrals go to all providers, others are geographically targeted. </a:t>
            </a:r>
          </a:p>
          <a:p>
            <a:pPr marL="285750" lvl="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If referrals are not targeted, the commissioning team would struggle to manage volume of responses from providers.</a:t>
            </a:r>
          </a:p>
          <a:p>
            <a:pPr marL="285750" lvl="0" indent="-285750">
              <a:lnSpc>
                <a:spcPct val="90000"/>
              </a:lnSpc>
              <a:spcBef>
                <a:spcPts val="1000"/>
              </a:spcBef>
              <a:buFont typeface="Arial" panose="020B0604020202020204" pitchFamily="34" charset="0"/>
              <a:buChar char="•"/>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Cheshire East: </a:t>
            </a:r>
          </a:p>
          <a:p>
            <a:pPr marL="285750" lvl="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Referrals are targeted by geographical area, request or type of provision (all based on the placement need which has been outlined by the Social Worker)</a:t>
            </a:r>
          </a:p>
          <a:p>
            <a:pPr lvl="0">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Bolton: </a:t>
            </a:r>
          </a:p>
          <a:p>
            <a:pPr marL="285750" lvl="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Create their own distribution list (own format). </a:t>
            </a:r>
          </a:p>
          <a:p>
            <a:pPr marL="285750" lvl="0" indent="-285750">
              <a:lnSpc>
                <a:spcPct val="90000"/>
              </a:lnSpc>
              <a:spcBef>
                <a:spcPts val="1000"/>
              </a:spcBef>
              <a:buFont typeface="Arial" panose="020B0604020202020204" pitchFamily="34" charset="0"/>
              <a:buChar char="•"/>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Send referrals to all providers on the FPS.</a:t>
            </a:r>
          </a:p>
          <a:p>
            <a:pPr lvl="0">
              <a:lnSpc>
                <a:spcPct val="90000"/>
              </a:lnSpc>
              <a:spcBef>
                <a:spcPts val="1000"/>
              </a:spcBef>
            </a:pPr>
            <a:endParaRPr lang="en-GB" sz="1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54406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How local authorities are using the DPS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605363"/>
          </a:xfrm>
          <a:prstGeom prst="rect">
            <a:avLst/>
          </a:prstGeom>
        </p:spPr>
        <p:txBody>
          <a:bodyPr wrap="square">
            <a:spAutoFit/>
          </a:bodyPr>
          <a:lstStyle/>
          <a:p>
            <a:pPr lvl="0">
              <a:lnSpc>
                <a:spcPct val="90000"/>
              </a:lnSpc>
              <a:spcBef>
                <a:spcPts val="1000"/>
              </a:spcBef>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Feedback PNW has already received from providers:</a:t>
            </a:r>
          </a:p>
          <a:p>
            <a:pPr marL="285750" lvl="0" indent="-285750">
              <a:lnSpc>
                <a:spcPct val="90000"/>
              </a:lnSpc>
              <a:spcBef>
                <a:spcPts val="1000"/>
              </a:spcBef>
              <a:buFont typeface="Arial" panose="020B0604020202020204" pitchFamily="34" charset="0"/>
              <a:buChar char="•"/>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Not had the volume of referrals expected. </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Some providers will not get referrals due to the geographical location of placement needed. </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The overall volume of referrals has been affected by </a:t>
            </a:r>
            <a:r>
              <a:rPr lang="en-GB" sz="1600" i="1"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Covid</a:t>
            </a: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p>
          <a:p>
            <a:pPr marL="285750" lvl="0" indent="-285750">
              <a:lnSpc>
                <a:spcPct val="90000"/>
              </a:lnSpc>
              <a:spcBef>
                <a:spcPts val="1000"/>
              </a:spcBef>
              <a:buFont typeface="Arial" panose="020B0604020202020204" pitchFamily="34" charset="0"/>
              <a:buChar char="•"/>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need to see all referrals so they can understand need / demand to develop their business. </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There is likely to be too much provision in some areas. </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Further discussion is needed about the current market, and need / demand.</a:t>
            </a:r>
          </a:p>
          <a:p>
            <a:pPr marL="285750" lvl="0" indent="-285750">
              <a:lnSpc>
                <a:spcPct val="90000"/>
              </a:lnSpc>
              <a:spcBef>
                <a:spcPts val="1000"/>
              </a:spcBef>
              <a:buFont typeface="Arial" panose="020B0604020202020204" pitchFamily="34" charset="0"/>
              <a:buChar char="•"/>
            </a:pPr>
            <a:r>
              <a:rPr lang="en-GB" sz="1600" b="1" dirty="0">
                <a:solidFill>
                  <a:srgbClr val="20275C"/>
                </a:solidFill>
                <a:latin typeface="Open Sans" panose="020B0606030504020204" pitchFamily="34" charset="0"/>
              </a:rPr>
              <a:t>The zones were </a:t>
            </a: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supposed to improve working relationships with local authorities – this hasn’t happened</a:t>
            </a:r>
            <a:endParaRPr lang="en-GB" sz="1600" b="1" dirty="0">
              <a:solidFill>
                <a:srgbClr val="20275C"/>
              </a:solidFill>
              <a:latin typeface="Open Sans" panose="020B0606030504020204" pitchFamily="34" charset="0"/>
            </a:endParaRP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We are still at an early stage in the </a:t>
            </a:r>
            <a:r>
              <a:rPr lang="en-GB" sz="1600" i="1"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SaILS</a:t>
            </a: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FPS – it only started in April 2020.</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Having zones is intended to target conversations between commissioners and providers.</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For example, about need / demand and sharing intelligence on sufficiency. </a:t>
            </a:r>
          </a:p>
          <a:p>
            <a:pPr lvl="0">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3202038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How local authorities are using the DPS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10131402" cy="4134465"/>
          </a:xfrm>
          <a:prstGeom prst="rect">
            <a:avLst/>
          </a:prstGeom>
        </p:spPr>
        <p:txBody>
          <a:bodyPr wrap="square">
            <a:spAutoFit/>
          </a:bodyPr>
          <a:lstStyle/>
          <a:p>
            <a:pPr lvl="0">
              <a:lnSpc>
                <a:spcPct val="90000"/>
              </a:lnSpc>
              <a:spcBef>
                <a:spcPts val="1000"/>
              </a:spcBef>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Q&amp;A from the engagement session: </a:t>
            </a:r>
          </a:p>
          <a:p>
            <a:pPr marL="342900" lvl="0" indent="-342900">
              <a:lnSpc>
                <a:spcPct val="90000"/>
              </a:lnSpc>
              <a:spcBef>
                <a:spcPts val="1000"/>
              </a:spcBef>
              <a:buFont typeface="Arial" panose="020B0604020202020204" pitchFamily="34" charset="0"/>
              <a:buChar char="•"/>
            </a:pPr>
            <a:r>
              <a:rPr lang="en-GB" sz="16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need to be told the outcome of their offers. It would help us to plan placements / capacity</a:t>
            </a:r>
          </a:p>
          <a:p>
            <a:pPr>
              <a:lnSpc>
                <a:spcPct val="90000"/>
              </a:lnSpc>
              <a:spcBef>
                <a:spcPts val="1000"/>
              </a:spcBef>
            </a:pPr>
            <a:r>
              <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Salford, Trafford and Cumbria: acknowledge provider’s need for this information.</a:t>
            </a:r>
          </a:p>
          <a:p>
            <a:pPr>
              <a:lnSpc>
                <a:spcPct val="90000"/>
              </a:lnSpc>
              <a:spcBef>
                <a:spcPts val="1000"/>
              </a:spcBef>
            </a:pPr>
            <a:r>
              <a:rPr lang="en-GB" sz="16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Capacity is an issue for Local Authorities – makes it difficult to provide feedback.</a:t>
            </a:r>
          </a:p>
          <a:p>
            <a:pPr>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1600" b="1" dirty="0">
                <a:solidFill>
                  <a:srgbClr val="20275C"/>
                </a:solidFill>
                <a:latin typeface="Open Sans" panose="020B0606030504020204" pitchFamily="34" charset="0"/>
              </a:rPr>
              <a:t>How can providers inform commissioners about vacancies?</a:t>
            </a:r>
          </a:p>
          <a:p>
            <a:pPr lvl="1">
              <a:lnSpc>
                <a:spcPct val="90000"/>
              </a:lnSpc>
              <a:spcBef>
                <a:spcPts val="1000"/>
              </a:spcBef>
            </a:pPr>
            <a:r>
              <a:rPr lang="en-GB" sz="1600" b="1" dirty="0">
                <a:solidFill>
                  <a:srgbClr val="20275C"/>
                </a:solidFill>
                <a:latin typeface="Open Sans" panose="020B0606030504020204" pitchFamily="34" charset="0"/>
              </a:rPr>
              <a:t>	</a:t>
            </a:r>
            <a:r>
              <a:rPr lang="en-GB" sz="1600" i="1" dirty="0">
                <a:solidFill>
                  <a:srgbClr val="20275C"/>
                </a:solidFill>
                <a:latin typeface="Open Sans" panose="020B0606030504020204" pitchFamily="34" charset="0"/>
              </a:rPr>
              <a:t>PNW cannot send vacancy information to local authorities</a:t>
            </a:r>
          </a:p>
          <a:p>
            <a:pPr lvl="0">
              <a:lnSpc>
                <a:spcPct val="90000"/>
              </a:lnSpc>
              <a:spcBef>
                <a:spcPts val="1000"/>
              </a:spcBef>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160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ACTIONS:</a:t>
            </a:r>
          </a:p>
          <a:p>
            <a:pPr marL="285750" indent="-285750">
              <a:lnSpc>
                <a:spcPct val="90000"/>
              </a:lnSpc>
              <a:spcBef>
                <a:spcPts val="1000"/>
              </a:spcBef>
              <a:buFont typeface="Arial" panose="020B0604020202020204" pitchFamily="34" charset="0"/>
              <a:buChar char="•"/>
            </a:pPr>
            <a:r>
              <a:rPr lang="en-GB" sz="160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PNW: will ask Commissioning Managers to provide feedback when a place has been agreed</a:t>
            </a:r>
          </a:p>
          <a:p>
            <a:pPr marL="285750" indent="-285750">
              <a:lnSpc>
                <a:spcPct val="90000"/>
              </a:lnSpc>
              <a:spcBef>
                <a:spcPts val="1000"/>
              </a:spcBef>
              <a:buFont typeface="Arial" panose="020B0604020202020204" pitchFamily="34" charset="0"/>
              <a:buChar char="•"/>
            </a:pPr>
            <a:r>
              <a:rPr lang="en-GB" sz="160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PNW: </a:t>
            </a:r>
            <a:r>
              <a:rPr lang="en-GB" sz="1600" b="1" i="1" dirty="0">
                <a:solidFill>
                  <a:srgbClr val="20275C"/>
                </a:solidFill>
                <a:latin typeface="Open Sans" panose="020B0606030504020204" pitchFamily="34" charset="0"/>
              </a:rPr>
              <a:t>will look at a way of informing providers about gaps in the market/ vacancies</a:t>
            </a:r>
          </a:p>
          <a:p>
            <a:pPr marL="285750" lvl="0" indent="-285750">
              <a:lnSpc>
                <a:spcPct val="90000"/>
              </a:lnSpc>
              <a:spcBef>
                <a:spcPts val="1000"/>
              </a:spcBef>
              <a:buFont typeface="Arial" panose="020B0604020202020204" pitchFamily="34" charset="0"/>
              <a:buChar char="•"/>
            </a:pPr>
            <a:endParaRPr lang="en-GB" sz="14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71277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025BE5A3943A45B7106B0949824FB0" ma:contentTypeVersion="13" ma:contentTypeDescription="Create a new document." ma:contentTypeScope="" ma:versionID="c3cc9c5d3f0e23c18ef805fa7924e8f6">
  <xsd:schema xmlns:xsd="http://www.w3.org/2001/XMLSchema" xmlns:xs="http://www.w3.org/2001/XMLSchema" xmlns:p="http://schemas.microsoft.com/office/2006/metadata/properties" xmlns:ns3="5c76b488-9068-453e-aa7a-cbef5f0a825e" xmlns:ns4="14f62c73-f853-4ee0-9165-2bc699f1ddb7" targetNamespace="http://schemas.microsoft.com/office/2006/metadata/properties" ma:root="true" ma:fieldsID="e543298f782ed5c66a3f427930222645" ns3:_="" ns4:_="">
    <xsd:import namespace="5c76b488-9068-453e-aa7a-cbef5f0a825e"/>
    <xsd:import namespace="14f62c73-f853-4ee0-9165-2bc699f1ddb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76b488-9068-453e-aa7a-cbef5f0a825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f62c73-f853-4ee0-9165-2bc699f1ddb7"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7ECE5D-F08C-4BB0-A0B5-788556FB109B}">
  <ds:schemaRefs>
    <ds:schemaRef ds:uri="http://schemas.microsoft.com/sharepoint/v3/contenttype/forms"/>
  </ds:schemaRefs>
</ds:datastoreItem>
</file>

<file path=customXml/itemProps2.xml><?xml version="1.0" encoding="utf-8"?>
<ds:datastoreItem xmlns:ds="http://schemas.openxmlformats.org/officeDocument/2006/customXml" ds:itemID="{9B51F13C-DB93-4EE5-817E-00F294A1E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76b488-9068-453e-aa7a-cbef5f0a825e"/>
    <ds:schemaRef ds:uri="14f62c73-f853-4ee0-9165-2bc699f1dd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4954EE-1FF3-4E26-8894-DAE9881D6847}">
  <ds:schemaRefs>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14f62c73-f853-4ee0-9165-2bc699f1ddb7"/>
    <ds:schemaRef ds:uri="5c76b488-9068-453e-aa7a-cbef5f0a825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Gallery</Template>
  <TotalTime>763</TotalTime>
  <Words>2203</Words>
  <Application>Microsoft Office PowerPoint</Application>
  <PresentationFormat>Widescreen</PresentationFormat>
  <Paragraphs>202</Paragraphs>
  <Slides>23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Calibri Light</vt:lpstr>
      <vt:lpstr>Open Sans</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Zelda Massey</dc:creator>
  <cp:lastModifiedBy>Hine, Nicola</cp:lastModifiedBy>
  <cp:revision>49</cp:revision>
  <cp:lastPrinted>2020-07-28T07:42:17Z</cp:lastPrinted>
  <dcterms:created xsi:type="dcterms:W3CDTF">2020-06-12T14:04:17Z</dcterms:created>
  <dcterms:modified xsi:type="dcterms:W3CDTF">2020-09-24T09:05:26Z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0x01010057025BE5A3943A45B7106B0949824FB0</vt:lpwstr>
  </property>
</Properties>
</file>