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37"/>
  </p:notesMasterIdLst>
  <p:handoutMasterIdLst>
    <p:handoutMasterId r:id="rId38"/>
  </p:handoutMasterIdLst>
  <p:sldIdLst>
    <p:sldId id="280" r:id="rId6"/>
    <p:sldId id="281" r:id="rId7"/>
    <p:sldId id="282" r:id="rId8"/>
    <p:sldId id="283" r:id="rId9"/>
    <p:sldId id="284" r:id="rId10"/>
    <p:sldId id="287" r:id="rId11"/>
    <p:sldId id="294" r:id="rId12"/>
    <p:sldId id="295" r:id="rId13"/>
    <p:sldId id="286" r:id="rId14"/>
    <p:sldId id="293" r:id="rId15"/>
    <p:sldId id="288" r:id="rId16"/>
    <p:sldId id="290" r:id="rId17"/>
    <p:sldId id="289" r:id="rId18"/>
    <p:sldId id="291" r:id="rId19"/>
    <p:sldId id="263" r:id="rId20"/>
    <p:sldId id="261" r:id="rId21"/>
    <p:sldId id="278" r:id="rId22"/>
    <p:sldId id="267" r:id="rId23"/>
    <p:sldId id="268" r:id="rId24"/>
    <p:sldId id="269" r:id="rId25"/>
    <p:sldId id="279" r:id="rId26"/>
    <p:sldId id="272" r:id="rId27"/>
    <p:sldId id="273" r:id="rId28"/>
    <p:sldId id="274" r:id="rId29"/>
    <p:sldId id="276" r:id="rId30"/>
    <p:sldId id="275" r:id="rId31"/>
    <p:sldId id="277" r:id="rId32"/>
    <p:sldId id="270" r:id="rId33"/>
    <p:sldId id="271" r:id="rId34"/>
    <p:sldId id="266" r:id="rId35"/>
    <p:sldId id="262" r:id="rId36"/>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EETING 2" id="{30129B95-AFFC-402B-982E-969EDD0143D7}">
          <p14:sldIdLst>
            <p14:sldId id="280"/>
            <p14:sldId id="281"/>
            <p14:sldId id="282"/>
            <p14:sldId id="283"/>
            <p14:sldId id="284"/>
            <p14:sldId id="287"/>
            <p14:sldId id="294"/>
            <p14:sldId id="295"/>
            <p14:sldId id="286"/>
            <p14:sldId id="293"/>
            <p14:sldId id="288"/>
            <p14:sldId id="290"/>
            <p14:sldId id="289"/>
            <p14:sldId id="291"/>
          </p14:sldIdLst>
        </p14:section>
        <p14:section name="Default Section" id="{5D9A84C9-9A86-47DF-ADC1-711E88EB2311}">
          <p14:sldIdLst>
            <p14:sldId id="263"/>
            <p14:sldId id="261"/>
            <p14:sldId id="278"/>
            <p14:sldId id="267"/>
            <p14:sldId id="268"/>
            <p14:sldId id="269"/>
            <p14:sldId id="279"/>
            <p14:sldId id="272"/>
            <p14:sldId id="273"/>
            <p14:sldId id="274"/>
            <p14:sldId id="276"/>
            <p14:sldId id="275"/>
            <p14:sldId id="277"/>
            <p14:sldId id="270"/>
            <p14:sldId id="271"/>
            <p14:sldId id="266"/>
            <p14:sldId id="26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e, Nicola" initials="HN" lastIdx="1" clrIdx="0">
    <p:extLst>
      <p:ext uri="{19B8F6BF-5375-455C-9EA6-DF929625EA0E}">
        <p15:presenceInfo xmlns:p15="http://schemas.microsoft.com/office/powerpoint/2012/main" userId="S::Nicola.Hine@bolton.gov.uk::66e9d770-bc4a-4951-a976-43b0d8d5fdf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A0"/>
    <a:srgbClr val="20275C"/>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notesViewPr>
    <p:cSldViewPr snapToGrid="0">
      <p:cViewPr varScale="1">
        <p:scale>
          <a:sx n="50" d="100"/>
          <a:sy n="50" d="100"/>
        </p:scale>
        <p:origin x="296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38B72F-1252-439E-B257-12E17D7737BF}"/>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2BDA24C-36F2-489C-9A37-F3B67164C64B}"/>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19ACE17-AA8A-4C21-994E-C6D50C4AC7DD}" type="datetimeFigureOut">
              <a:rPr lang="en-GB" smtClean="0"/>
              <a:t>29/09/2020</a:t>
            </a:fld>
            <a:endParaRPr lang="en-GB"/>
          </a:p>
        </p:txBody>
      </p:sp>
      <p:sp>
        <p:nvSpPr>
          <p:cNvPr id="4" name="Footer Placeholder 3">
            <a:extLst>
              <a:ext uri="{FF2B5EF4-FFF2-40B4-BE49-F238E27FC236}">
                <a16:creationId xmlns:a16="http://schemas.microsoft.com/office/drawing/2014/main" id="{74647F9C-659E-402C-9E14-CD26FD1B10BC}"/>
              </a:ext>
            </a:extLst>
          </p:cNvPr>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A7F9DF4-7DF9-4BA5-B7BA-4923588172B9}"/>
              </a:ext>
            </a:extLst>
          </p:cNvPr>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1E795205-B6BA-4EEB-B0F5-BEED6B61E26B}" type="slidenum">
              <a:rPr lang="en-GB" smtClean="0"/>
              <a:t>‹#›</a:t>
            </a:fld>
            <a:endParaRPr lang="en-GB"/>
          </a:p>
        </p:txBody>
      </p:sp>
    </p:spTree>
    <p:extLst>
      <p:ext uri="{BB962C8B-B14F-4D97-AF65-F5344CB8AC3E}">
        <p14:creationId xmlns:p14="http://schemas.microsoft.com/office/powerpoint/2010/main" val="1920986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B0B314A6-DAFF-4F06-9351-1961F032D43F}" type="datetimeFigureOut">
              <a:rPr lang="en-GB" smtClean="0"/>
              <a:t>29/09/2020</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4C401B12-3635-489E-8E52-A200F01E3E6A}" type="slidenum">
              <a:rPr lang="en-GB" smtClean="0"/>
              <a:t>‹#›</a:t>
            </a:fld>
            <a:endParaRPr lang="en-GB"/>
          </a:p>
        </p:txBody>
      </p:sp>
    </p:spTree>
    <p:extLst>
      <p:ext uri="{BB962C8B-B14F-4D97-AF65-F5344CB8AC3E}">
        <p14:creationId xmlns:p14="http://schemas.microsoft.com/office/powerpoint/2010/main" val="2194144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5A3-F2C3-40BE-AE0F-3900DD14D4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8C7C7-99D0-46C5-94C2-D495BB8F55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C7F683-6F02-4B59-B192-78076A29B3DC}"/>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5" name="Footer Placeholder 4">
            <a:extLst>
              <a:ext uri="{FF2B5EF4-FFF2-40B4-BE49-F238E27FC236}">
                <a16:creationId xmlns:a16="http://schemas.microsoft.com/office/drawing/2014/main" id="{CDF0C06C-F281-4B3E-B57B-67CC7DCC0C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22F7CD-0C4B-4C53-A83D-799FE0C7411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8161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3A99-B33B-4BFB-A2B0-D1A39A6C4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C59D4A-FD80-45D8-9D40-16933BD77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E07A4C-56F1-4BF1-A130-ED85B443D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DE6D54-3BDD-455E-82CE-33F72D2670C2}"/>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6" name="Footer Placeholder 5">
            <a:extLst>
              <a:ext uri="{FF2B5EF4-FFF2-40B4-BE49-F238E27FC236}">
                <a16:creationId xmlns:a16="http://schemas.microsoft.com/office/drawing/2014/main" id="{82346AF7-3345-4308-B929-D671D919A8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5206C5-D9AD-4B91-898F-8B26A33A72C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28536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714DD-35A6-49D0-90AF-286EACBAE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78291C-2C9A-402B-B589-4C45C90B5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F63E62-1131-4477-B2B6-E4EBD5D65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76E6D9-768F-403D-A469-FFF8C986F6F9}"/>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6" name="Footer Placeholder 5">
            <a:extLst>
              <a:ext uri="{FF2B5EF4-FFF2-40B4-BE49-F238E27FC236}">
                <a16:creationId xmlns:a16="http://schemas.microsoft.com/office/drawing/2014/main" id="{E75090B0-80CF-453F-976B-AD682F285E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15FB49-A632-40A0-A832-4562435B2A37}"/>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823839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F422-4443-4909-A1A8-F780EB6052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1AB75A-9FC1-4EF5-81F7-57B684DFE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CE3F3D-E83E-4296-8E87-6EC74B849D7C}"/>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5" name="Footer Placeholder 4">
            <a:extLst>
              <a:ext uri="{FF2B5EF4-FFF2-40B4-BE49-F238E27FC236}">
                <a16:creationId xmlns:a16="http://schemas.microsoft.com/office/drawing/2014/main" id="{48E2352B-D895-4678-8185-4AA858D94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9D88F4-24B3-4277-8005-A3E91DF07F2A}"/>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97489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1E6E1-C6E3-4017-91D9-859C007C9E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053A8D-EE5B-4832-B0A9-8869E1A5E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DE20B-DAD9-4E33-8B56-A60A13DB9E80}"/>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5" name="Footer Placeholder 4">
            <a:extLst>
              <a:ext uri="{FF2B5EF4-FFF2-40B4-BE49-F238E27FC236}">
                <a16:creationId xmlns:a16="http://schemas.microsoft.com/office/drawing/2014/main" id="{AE44BF9F-4C74-41CF-BA91-0416A51793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D9E60-1725-4A38-AA8B-4057E80673CF}"/>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39569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1CBC4-1F6F-4BD9-A70D-B8184A0D8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54F657-DF6C-4A62-AEBC-05F3B305E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6A304C-3DCE-496C-87D4-564ACCDFF95F}"/>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5" name="Footer Placeholder 4">
            <a:extLst>
              <a:ext uri="{FF2B5EF4-FFF2-40B4-BE49-F238E27FC236}">
                <a16:creationId xmlns:a16="http://schemas.microsoft.com/office/drawing/2014/main" id="{718BC0B3-A495-47C6-9684-67A8BEEEDD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851A4-71B2-4E7F-9D71-AF2B34D01987}"/>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183470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46420-B180-40D3-AC73-DBC2EEE570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294FF4-698E-4BBD-A0A1-0CEB060B2E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0AEEFA-F815-4CBB-AA71-9485798A6A16}"/>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5" name="Footer Placeholder 4">
            <a:extLst>
              <a:ext uri="{FF2B5EF4-FFF2-40B4-BE49-F238E27FC236}">
                <a16:creationId xmlns:a16="http://schemas.microsoft.com/office/drawing/2014/main" id="{94775262-3A93-4CBB-8CD6-BF6A43DBD7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8412EF-7CF5-4FBC-A96A-A5B6B161C399}"/>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193602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FC8B-E328-40FB-8A48-08211CA2F6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CD886E-1EDE-405A-A0F8-AA27E30DB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5E98B4-E552-4A10-981F-06F8E9FCA5A9}"/>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5" name="Footer Placeholder 4">
            <a:extLst>
              <a:ext uri="{FF2B5EF4-FFF2-40B4-BE49-F238E27FC236}">
                <a16:creationId xmlns:a16="http://schemas.microsoft.com/office/drawing/2014/main" id="{320F6549-6DCD-4183-A6A4-D13F34D8F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508A70-6745-46C0-A3D8-D13B19448F9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27068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78608-6607-4227-961A-08B3AFD350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778276-2E4D-459E-A708-7B2742740A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957E82-19CD-42D0-A33E-816CC01EFE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B11402-20C1-4D52-B544-E62E6F589894}"/>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6" name="Footer Placeholder 5">
            <a:extLst>
              <a:ext uri="{FF2B5EF4-FFF2-40B4-BE49-F238E27FC236}">
                <a16:creationId xmlns:a16="http://schemas.microsoft.com/office/drawing/2014/main" id="{B928745A-AEF2-48EC-8AAD-7C8531C76C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CB022F-7E58-4BCB-B209-9CDC1A1831E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36492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60F0F-BE68-401C-B09E-131CF30A1B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6717F9-6353-4E2E-9D70-9A368D4EF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0C0331-0611-473A-9CAE-1FD1DCB1FC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93CF03-7CE7-408A-85C4-F71F8F45E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4410E1-9591-4E97-8C84-828D06D6CE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ADE698-61CB-4FCE-B1B8-1E1FBC3A5A65}"/>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8" name="Footer Placeholder 7">
            <a:extLst>
              <a:ext uri="{FF2B5EF4-FFF2-40B4-BE49-F238E27FC236}">
                <a16:creationId xmlns:a16="http://schemas.microsoft.com/office/drawing/2014/main" id="{39409FBD-86FF-4EC9-A51C-F275BD2AA7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A2BCFE-8FAF-455E-B590-E291DD251B85}"/>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239251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31C1-1943-4B57-8F77-3539A79612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A29EDE-C206-446F-BC03-3215AB3972CD}"/>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4" name="Footer Placeholder 3">
            <a:extLst>
              <a:ext uri="{FF2B5EF4-FFF2-40B4-BE49-F238E27FC236}">
                <a16:creationId xmlns:a16="http://schemas.microsoft.com/office/drawing/2014/main" id="{ECF7FC31-3B0C-443B-8933-8C70E6251B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6EE10C-22A5-48D0-AD18-1E67BA51F54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37867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C1579-7379-4166-8210-4782144AA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90EE8B-3491-48D9-BB40-BFABA06681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A2655-37C7-4790-8DE9-F8DC0D1A1DDE}"/>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5" name="Footer Placeholder 4">
            <a:extLst>
              <a:ext uri="{FF2B5EF4-FFF2-40B4-BE49-F238E27FC236}">
                <a16:creationId xmlns:a16="http://schemas.microsoft.com/office/drawing/2014/main" id="{B5905429-687F-480C-B3EE-2BEFC6B21B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6668CD-BC29-4719-AD28-E1F48550923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2091776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ECE8E8-50B6-4C56-B558-DCE170FE9CE8}"/>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3" name="Footer Placeholder 2">
            <a:extLst>
              <a:ext uri="{FF2B5EF4-FFF2-40B4-BE49-F238E27FC236}">
                <a16:creationId xmlns:a16="http://schemas.microsoft.com/office/drawing/2014/main" id="{2741D645-5351-4E32-A733-5AA8A2894E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7C0E71-28DE-41F9-A40A-76EB4C331AB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554016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52CE-1996-4324-970F-4F4E56AADD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1E6B71-5A22-49EE-8C60-0386C1C302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38A618-4276-4512-A4CA-788095325C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84D2C8-DAB5-439C-9502-9AD8A645EFF2}"/>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6" name="Footer Placeholder 5">
            <a:extLst>
              <a:ext uri="{FF2B5EF4-FFF2-40B4-BE49-F238E27FC236}">
                <a16:creationId xmlns:a16="http://schemas.microsoft.com/office/drawing/2014/main" id="{7741F898-90E7-4713-B255-2E5199C720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54C1F0-F605-4263-90BD-5EB978BA48D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667722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0BEE-FE46-4BBD-8892-31DD09CB4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5F4E39-7A84-4410-8136-A437BA407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7938F8-8124-4E14-9F7B-3059A326D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5A5EA0-143B-4C13-81CD-DFF1B4305658}"/>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6" name="Footer Placeholder 5">
            <a:extLst>
              <a:ext uri="{FF2B5EF4-FFF2-40B4-BE49-F238E27FC236}">
                <a16:creationId xmlns:a16="http://schemas.microsoft.com/office/drawing/2014/main" id="{C1A4BE8F-A148-4992-AFF2-A7C38A4086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FB124D-AAAE-40E1-ABF9-24592E9EB38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2257079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4546-2AE6-4BB7-A0C6-EB3959FCAE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04DFAA-21EC-4FE4-87FF-2AEEAE8BD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DA6B62-B3FD-4D82-B68C-BD5C706028B9}"/>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5" name="Footer Placeholder 4">
            <a:extLst>
              <a:ext uri="{FF2B5EF4-FFF2-40B4-BE49-F238E27FC236}">
                <a16:creationId xmlns:a16="http://schemas.microsoft.com/office/drawing/2014/main" id="{0EA7DA93-C6D0-4660-B0C3-ECB76218BA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6A1EF0-0B75-4827-BC56-C313697063A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1178728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573C65-7148-4361-A76E-F39AB75D1A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689B18-A3CD-4804-A3ED-DEFBC04543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C2368-1CFE-48B9-816A-1B8172EAD5DF}"/>
              </a:ext>
            </a:extLst>
          </p:cNvPr>
          <p:cNvSpPr>
            <a:spLocks noGrp="1"/>
          </p:cNvSpPr>
          <p:nvPr>
            <p:ph type="dt" sz="half" idx="10"/>
          </p:nvPr>
        </p:nvSpPr>
        <p:spPr/>
        <p:txBody>
          <a:bodyPr/>
          <a:lstStyle/>
          <a:p>
            <a:fld id="{43B18BFE-0C19-4C81-97B9-D07EF5A86BED}" type="datetimeFigureOut">
              <a:rPr lang="en-GB" smtClean="0"/>
              <a:t>29/09/2020</a:t>
            </a:fld>
            <a:endParaRPr lang="en-GB"/>
          </a:p>
        </p:txBody>
      </p:sp>
      <p:sp>
        <p:nvSpPr>
          <p:cNvPr id="5" name="Footer Placeholder 4">
            <a:extLst>
              <a:ext uri="{FF2B5EF4-FFF2-40B4-BE49-F238E27FC236}">
                <a16:creationId xmlns:a16="http://schemas.microsoft.com/office/drawing/2014/main" id="{0DD20BF5-18A0-4DDB-AAC0-1A21D027D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AE4B5F-134A-406A-AA65-08114278EDFF}"/>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97727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7D8C-8C4B-42D8-A3DE-CE9DEDA945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3B5022-2043-4B0E-9254-78B077ED83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77601-9B93-4D12-8812-6C73479F46E0}"/>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5" name="Footer Placeholder 4">
            <a:extLst>
              <a:ext uri="{FF2B5EF4-FFF2-40B4-BE49-F238E27FC236}">
                <a16:creationId xmlns:a16="http://schemas.microsoft.com/office/drawing/2014/main" id="{63360874-D928-44D3-9A65-CF380449BE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CCC61-31D3-4D8A-AEFB-85F93FD5215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62566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2245-03CF-4319-84B9-C38A68DA0E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7C834-5207-41CA-AA2C-B6B11BF2D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01CDDC-1170-4BF0-9705-7C1D5255E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77318F-E68E-4044-9E75-B33000E6BCF4}"/>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6" name="Footer Placeholder 5">
            <a:extLst>
              <a:ext uri="{FF2B5EF4-FFF2-40B4-BE49-F238E27FC236}">
                <a16:creationId xmlns:a16="http://schemas.microsoft.com/office/drawing/2014/main" id="{36BE886A-3B06-44AF-98E9-C2618DDA3D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20BDC-DA92-4F55-B010-64B1AE9BC753}"/>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524143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2156-EDB2-4BC0-A9A4-C9EB7AF01F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5E3F29-AC8B-48B9-8180-825C067BE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0745A8-090F-4DA1-B432-C9608D65B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6440B0-59F5-421A-9AC8-57B6F99D5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C722-F68B-4DED-94DD-8586ABFF2A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B3E620-4416-419C-983B-A7826CDEA420}"/>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8" name="Footer Placeholder 7">
            <a:extLst>
              <a:ext uri="{FF2B5EF4-FFF2-40B4-BE49-F238E27FC236}">
                <a16:creationId xmlns:a16="http://schemas.microsoft.com/office/drawing/2014/main" id="{0E818B27-2A1C-4E7D-8757-EEAD646F88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855E69-AF41-49CB-B629-189911C47E9C}"/>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49492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88FA-45B8-4AA4-AA84-A354697E86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525E9A-0F41-4B63-8B12-6725F3C1F8FF}"/>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4" name="Footer Placeholder 3">
            <a:extLst>
              <a:ext uri="{FF2B5EF4-FFF2-40B4-BE49-F238E27FC236}">
                <a16:creationId xmlns:a16="http://schemas.microsoft.com/office/drawing/2014/main" id="{1B55F50E-1200-46C1-B898-CADDC86800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5412DF-F023-4441-AE5C-C9225BF3CF5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614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35BE8-B512-4148-8286-BCB213E98C91}"/>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3" name="Footer Placeholder 2">
            <a:extLst>
              <a:ext uri="{FF2B5EF4-FFF2-40B4-BE49-F238E27FC236}">
                <a16:creationId xmlns:a16="http://schemas.microsoft.com/office/drawing/2014/main" id="{F5BC1814-F05C-4E8E-B20C-691BBE4B66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CB5BC9-F9BF-4B4D-8239-3C8AF2B2439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76793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90EB-BA5D-4B34-B558-4FF1352A54CE}"/>
              </a:ext>
            </a:extLst>
          </p:cNvPr>
          <p:cNvSpPr>
            <a:spLocks noGrp="1"/>
          </p:cNvSpPr>
          <p:nvPr>
            <p:ph type="title"/>
          </p:nvPr>
        </p:nvSpPr>
        <p:spPr>
          <a:xfrm>
            <a:off x="563880" y="1632222"/>
            <a:ext cx="10515600" cy="1325563"/>
          </a:xfrm>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D91D43EF-D0CD-4F59-AC22-3004E733CAE6}"/>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4" name="Footer Placeholder 3">
            <a:extLst>
              <a:ext uri="{FF2B5EF4-FFF2-40B4-BE49-F238E27FC236}">
                <a16:creationId xmlns:a16="http://schemas.microsoft.com/office/drawing/2014/main" id="{5942DB31-DDF2-4FCF-9086-C4E89FB4EB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76B4C6-9F2C-4725-B417-6DE750CD1C21}"/>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63625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33DF-4B5A-4795-87DB-47AF73D76F20}"/>
              </a:ext>
            </a:extLst>
          </p:cNvPr>
          <p:cNvSpPr>
            <a:spLocks noGrp="1"/>
          </p:cNvSpPr>
          <p:nvPr>
            <p:ph type="title"/>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9014F35E-3C31-4124-8010-F1FB1950FB59}"/>
              </a:ext>
            </a:extLst>
          </p:cNvPr>
          <p:cNvSpPr>
            <a:spLocks noGrp="1"/>
          </p:cNvSpPr>
          <p:nvPr>
            <p:ph type="dt" sz="half" idx="10"/>
          </p:nvPr>
        </p:nvSpPr>
        <p:spPr/>
        <p:txBody>
          <a:bodyPr/>
          <a:lstStyle/>
          <a:p>
            <a:fld id="{F1F26E70-60CA-4F74-AF68-175E495CA2B9}" type="datetimeFigureOut">
              <a:rPr lang="en-GB" smtClean="0"/>
              <a:t>29/09/2020</a:t>
            </a:fld>
            <a:endParaRPr lang="en-GB"/>
          </a:p>
        </p:txBody>
      </p:sp>
      <p:sp>
        <p:nvSpPr>
          <p:cNvPr id="4" name="Footer Placeholder 3">
            <a:extLst>
              <a:ext uri="{FF2B5EF4-FFF2-40B4-BE49-F238E27FC236}">
                <a16:creationId xmlns:a16="http://schemas.microsoft.com/office/drawing/2014/main" id="{4913C518-EB10-4835-9056-6EF35A4EA8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E811A9-757E-4BBD-B6E5-806BBBECCB15}"/>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405188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17266-0F46-439C-BF68-7AB9D4AC46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9AEDB5C-84CD-46EF-9E63-285C06A65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5A17E-0159-4C0C-9D40-A67A4D6807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26E70-60CA-4F74-AF68-175E495CA2B9}" type="datetimeFigureOut">
              <a:rPr lang="en-GB" smtClean="0"/>
              <a:t>29/09/2020</a:t>
            </a:fld>
            <a:endParaRPr lang="en-GB"/>
          </a:p>
        </p:txBody>
      </p:sp>
      <p:sp>
        <p:nvSpPr>
          <p:cNvPr id="5" name="Footer Placeholder 4">
            <a:extLst>
              <a:ext uri="{FF2B5EF4-FFF2-40B4-BE49-F238E27FC236}">
                <a16:creationId xmlns:a16="http://schemas.microsoft.com/office/drawing/2014/main" id="{AADACA8F-53C9-4E16-9A7F-F9A257E78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E0644F-F728-4D26-B4EF-CD02E72F7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0F93E-4AA3-494E-8A3E-53FDFC1C4FF5}" type="slidenum">
              <a:rPr lang="en-GB" smtClean="0"/>
              <a:t>‹#›</a:t>
            </a:fld>
            <a:endParaRPr lang="en-GB"/>
          </a:p>
        </p:txBody>
      </p:sp>
      <p:pic>
        <p:nvPicPr>
          <p:cNvPr id="12" name="Picture 11">
            <a:extLst>
              <a:ext uri="{FF2B5EF4-FFF2-40B4-BE49-F238E27FC236}">
                <a16:creationId xmlns:a16="http://schemas.microsoft.com/office/drawing/2014/main" id="{0EFE6D3F-C2ED-4771-A02A-D59677292EB0}"/>
              </a:ext>
            </a:extLst>
          </p:cNvPr>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64326" y="365124"/>
            <a:ext cx="2584800" cy="806400"/>
          </a:xfrm>
          <a:prstGeom prst="rect">
            <a:avLst/>
          </a:prstGeom>
          <a:noFill/>
          <a:ln>
            <a:noFill/>
          </a:ln>
        </p:spPr>
      </p:pic>
    </p:spTree>
    <p:extLst>
      <p:ext uri="{BB962C8B-B14F-4D97-AF65-F5344CB8AC3E}">
        <p14:creationId xmlns:p14="http://schemas.microsoft.com/office/powerpoint/2010/main" val="272906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2" r:id="rId8"/>
    <p:sldLayoutId id="2147483673"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3C313-507D-4663-B6D3-FBEB03D67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576B89-C4A6-4E99-AEB6-A60081815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B20C09-5F76-4958-9B9E-4C0FDB962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18BFE-0C19-4C81-97B9-D07EF5A86BED}" type="datetimeFigureOut">
              <a:rPr lang="en-GB" smtClean="0"/>
              <a:t>29/09/2020</a:t>
            </a:fld>
            <a:endParaRPr lang="en-GB"/>
          </a:p>
        </p:txBody>
      </p:sp>
      <p:sp>
        <p:nvSpPr>
          <p:cNvPr id="5" name="Footer Placeholder 4">
            <a:extLst>
              <a:ext uri="{FF2B5EF4-FFF2-40B4-BE49-F238E27FC236}">
                <a16:creationId xmlns:a16="http://schemas.microsoft.com/office/drawing/2014/main" id="{CB9BB97C-F5CF-4A15-BC1C-2910E154BD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59685C2-B80D-4D8F-A829-D3A42CD5FB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1699A-B1EC-4E9E-AA3B-88BEE1DDF49F}" type="slidenum">
              <a:rPr lang="en-GB" smtClean="0"/>
              <a:t>‹#›</a:t>
            </a:fld>
            <a:endParaRPr lang="en-GB"/>
          </a:p>
        </p:txBody>
      </p:sp>
    </p:spTree>
    <p:extLst>
      <p:ext uri="{BB962C8B-B14F-4D97-AF65-F5344CB8AC3E}">
        <p14:creationId xmlns:p14="http://schemas.microsoft.com/office/powerpoint/2010/main" val="272153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590261"/>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97280" y="2189973"/>
            <a:ext cx="10030265" cy="2492990"/>
          </a:xfrm>
          <a:prstGeom prst="rect">
            <a:avLst/>
          </a:prstGeom>
          <a:noFill/>
        </p:spPr>
        <p:txBody>
          <a:bodyPr wrap="square" rtlCol="0">
            <a:spAutoFit/>
          </a:bodyPr>
          <a:lstStyle/>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Supported and Independent Living Services (</a:t>
            </a:r>
            <a:r>
              <a:rPr lang="en-GB" sz="3600" b="1" dirty="0" err="1">
                <a:solidFill>
                  <a:srgbClr val="0099A0"/>
                </a:solidFill>
                <a:latin typeface="Open Sans" panose="020B0606030504020204" pitchFamily="34" charset="0"/>
                <a:ea typeface="Open Sans" panose="020B0606030504020204" pitchFamily="34" charset="0"/>
                <a:cs typeface="Open Sans" panose="020B0606030504020204" pitchFamily="34" charset="0"/>
              </a:rPr>
              <a:t>SaILS</a:t>
            </a: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 Event for DPS providers</a:t>
            </a:r>
          </a:p>
          <a:p>
            <a:pPr lvl="0"/>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29 September 2020</a:t>
            </a:r>
          </a:p>
          <a:p>
            <a:endParaRPr lang="en-GB" dirty="0"/>
          </a:p>
        </p:txBody>
      </p:sp>
    </p:spTree>
    <p:extLst>
      <p:ext uri="{BB962C8B-B14F-4D97-AF65-F5344CB8AC3E}">
        <p14:creationId xmlns:p14="http://schemas.microsoft.com/office/powerpoint/2010/main" val="2482694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Minimum Standards: Emerging themes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787704"/>
          </a:xfrm>
          <a:prstGeom prst="rect">
            <a:avLst/>
          </a:prstGeom>
        </p:spPr>
        <p:txBody>
          <a:bodyPr wrap="square">
            <a:spAutoFit/>
          </a:bodyPr>
          <a:lstStyle/>
          <a:p>
            <a:pPr marL="34290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All providers have passed so far</a:t>
            </a:r>
          </a:p>
          <a:p>
            <a:pPr marL="34290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Quality of the policies has improved since assessments done on the previous DPS</a:t>
            </a:r>
          </a:p>
          <a:p>
            <a:pPr marL="34290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from previous DPS have maintained a consistently high standard</a:t>
            </a:r>
          </a:p>
          <a:p>
            <a:pPr marL="34290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have responded well to the virtual visits and met deadlines that have been set</a:t>
            </a:r>
          </a:p>
          <a:p>
            <a:pPr marL="800100" lvl="1" indent="-342900">
              <a:lnSpc>
                <a:spcPct val="90000"/>
              </a:lnSpc>
              <a:spcBef>
                <a:spcPts val="1000"/>
              </a:spcBef>
              <a:buFont typeface="Arial" panose="020B0604020202020204" pitchFamily="34" charset="0"/>
              <a:buChar char="•"/>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800100" lvl="1" indent="-342900">
              <a:lnSpc>
                <a:spcPct val="90000"/>
              </a:lnSpc>
              <a:spcBef>
                <a:spcPts val="1000"/>
              </a:spcBef>
              <a:buFont typeface="Arial" panose="020B0604020202020204" pitchFamily="34" charset="0"/>
              <a:buChar char="•"/>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42207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Minimum Standards: Emerging themes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940840"/>
          </a:xfrm>
          <a:prstGeom prst="rect">
            <a:avLst/>
          </a:prstGeom>
        </p:spPr>
        <p:txBody>
          <a:bodyPr wrap="square">
            <a:spAutoFit/>
          </a:bodyPr>
          <a:lstStyle/>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not making use of the checklist provided as part of the tender so areas not covered and take this into account when policies are reviewed</a:t>
            </a:r>
          </a:p>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Having to request more evidence on Health and Safety following DTR (desk top review)</a:t>
            </a:r>
          </a:p>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sending personal information on staff over via email – this needs to be anonymised (requirement)</a:t>
            </a:r>
          </a:p>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being found to have added or removed properties at Minimum Standards Assessment </a:t>
            </a:r>
          </a:p>
          <a:p>
            <a:pPr marL="1200150" lvl="2" indent="-285750">
              <a:lnSpc>
                <a:spcPct val="90000"/>
              </a:lnSpc>
              <a:spcBef>
                <a:spcPts val="1000"/>
              </a:spcBef>
              <a:buFontTx/>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PNW must be informed via the Chest on the required template (audit of all changes for the contract). </a:t>
            </a:r>
          </a:p>
          <a:p>
            <a:pPr marL="1200150" lvl="2" indent="-285750">
              <a:lnSpc>
                <a:spcPct val="90000"/>
              </a:lnSpc>
              <a:spcBef>
                <a:spcPts val="1000"/>
              </a:spcBef>
              <a:buFontTx/>
              <a:buChar char="-"/>
            </a:pPr>
            <a:r>
              <a:rPr lang="en-GB"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PNW Action: Template will be circulated and it will be on the portal</a:t>
            </a:r>
          </a:p>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Making sure policies reflect the service and the type of service being delivered (e.g. no references to Children’s Home regulations, Ofsted etc.)</a:t>
            </a: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23841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064702"/>
          </a:xfrm>
          <a:prstGeom prst="rect">
            <a:avLst/>
          </a:prstGeom>
        </p:spPr>
        <p:txBody>
          <a:bodyPr wrap="square">
            <a:spAutoFit/>
          </a:bodyPr>
          <a:lstStyle/>
          <a:p>
            <a:pPr lvl="0">
              <a:lnSpc>
                <a:spcPct val="90000"/>
              </a:lnSpc>
              <a:spcBef>
                <a:spcPts val="1000"/>
              </a:spcBef>
            </a:pPr>
            <a:r>
              <a:rPr lang="en-GB" sz="22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Question from last event:</a:t>
            </a:r>
          </a:p>
          <a:p>
            <a:pPr marL="342900" lvl="0" indent="-342900">
              <a:lnSpc>
                <a:spcPct val="90000"/>
              </a:lnSpc>
              <a:spcBef>
                <a:spcPts val="1000"/>
              </a:spcBef>
              <a:buFont typeface="Arial" panose="020B0604020202020204" pitchFamily="34" charset="0"/>
              <a:buChar char="•"/>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question</a:t>
            </a: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 what can providers do to develop a workforce for the future? (qualifications and other things)</a:t>
            </a:r>
          </a:p>
          <a:p>
            <a:pPr marL="800100" lvl="1" indent="-342900">
              <a:lnSpc>
                <a:spcPct val="90000"/>
              </a:lnSpc>
              <a:spcBef>
                <a:spcPts val="1000"/>
              </a:spcBef>
              <a:buFontTx/>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providers looking at developing Mentors for UASC (builds trust)</a:t>
            </a:r>
          </a:p>
          <a:p>
            <a:pPr marL="800100" lvl="1" indent="-342900">
              <a:lnSpc>
                <a:spcPct val="90000"/>
              </a:lnSpc>
              <a:spcBef>
                <a:spcPts val="1000"/>
              </a:spcBef>
              <a:buFontTx/>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Qualifications required are clear for senior managers (this is part of tender)</a:t>
            </a:r>
          </a:p>
          <a:p>
            <a:pPr lvl="0">
              <a:lnSpc>
                <a:spcPct val="90000"/>
              </a:lnSpc>
              <a:spcBef>
                <a:spcPts val="1000"/>
              </a:spcBef>
            </a:pPr>
            <a:endParaRPr lang="en-GB" sz="2200" i="1"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Any other questions?</a:t>
            </a:r>
          </a:p>
          <a:p>
            <a:pPr marL="342900" lvl="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Can any work on staff qualifications/ workforce development be co-designed with providers?</a:t>
            </a:r>
          </a:p>
          <a:p>
            <a:pPr marL="342900" lvl="0" indent="-342900">
              <a:lnSpc>
                <a:spcPct val="90000"/>
              </a:lnSpc>
              <a:spcBef>
                <a:spcPts val="1000"/>
              </a:spcBef>
              <a:buFont typeface="Arial" panose="020B0604020202020204" pitchFamily="34" charset="0"/>
              <a:buChar char="•"/>
            </a:pPr>
            <a:endParaRPr lang="en-GB" sz="16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61174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Future plans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223720"/>
          </a:xfrm>
          <a:prstGeom prst="rect">
            <a:avLst/>
          </a:prstGeom>
        </p:spPr>
        <p:txBody>
          <a:bodyPr wrap="square">
            <a:spAutoFit/>
          </a:bodyPr>
          <a:lstStyle/>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Placements North West future plans – market development (including sufficiency and geography)</a:t>
            </a:r>
          </a:p>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Supported Lodgings Lot being developed – market testing out in next couple of months (co-design to ensure deliverable, maintain quality and consistency with other lots)</a:t>
            </a:r>
          </a:p>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rPr>
              <a:t>Minimum Standards review taking place; will be requesting feedback from those who have been through the assessment and sharing any proposals with all providers for feedback (provider engagement welcomed to ensure works for all and maximise opportunities with technology)</a:t>
            </a:r>
          </a:p>
          <a:p>
            <a:pPr marL="342900" indent="-342900">
              <a:lnSpc>
                <a:spcPct val="90000"/>
              </a:lnSpc>
              <a:spcBef>
                <a:spcPts val="1000"/>
              </a:spcBef>
              <a:buFont typeface="Arial" panose="020B0604020202020204" pitchFamily="34" charset="0"/>
              <a:buChar char="•"/>
            </a:pPr>
            <a:endParaRPr lang="en-GB" dirty="0">
              <a:solidFill>
                <a:srgbClr val="20275C"/>
              </a:solidFill>
              <a:latin typeface="Open Sans" panose="020B0606030504020204" pitchFamily="34" charset="0"/>
            </a:endParaRPr>
          </a:p>
          <a:p>
            <a:pPr marL="34290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rPr>
              <a:t>What would providers like in terms of future engagement (what to cover, how to engage, how often)? </a:t>
            </a:r>
          </a:p>
          <a:p>
            <a:pPr>
              <a:lnSpc>
                <a:spcPct val="90000"/>
              </a:lnSpc>
              <a:spcBef>
                <a:spcPts val="1000"/>
              </a:spcBef>
            </a:pPr>
            <a:r>
              <a:rPr lang="en-GB" b="1" i="1" dirty="0">
                <a:solidFill>
                  <a:srgbClr val="20275C"/>
                </a:solidFill>
                <a:latin typeface="Open Sans" panose="020B0606030504020204" pitchFamily="34" charset="0"/>
              </a:rPr>
              <a:t>	PNW Action: this question will be sent out to providers after the event with 	the slides – please send in your feedback</a:t>
            </a:r>
            <a:endParaRPr lang="en-GB" b="1" i="1"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930239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5F8E67-4550-4052-ADBE-FE122DB7CD1C}"/>
              </a:ext>
            </a:extLst>
          </p:cNvPr>
          <p:cNvSpPr txBox="1"/>
          <p:nvPr/>
        </p:nvSpPr>
        <p:spPr>
          <a:xfrm>
            <a:off x="1048212" y="2639921"/>
            <a:ext cx="9924585" cy="1569660"/>
          </a:xfrm>
          <a:prstGeom prst="rect">
            <a:avLst/>
          </a:prstGeom>
          <a:noFill/>
        </p:spPr>
        <p:txBody>
          <a:bodyPr wrap="square" rtlCol="0">
            <a:spAutoFit/>
          </a:bodyPr>
          <a:lstStyle/>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Contact Details: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placementsnorthwest@bolton.gov.uk</a:t>
            </a:r>
          </a:p>
          <a:p>
            <a:pPr algn="ctr"/>
            <a:endPar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Website: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www.nwadcs.org.uk</a:t>
            </a:r>
          </a:p>
        </p:txBody>
      </p:sp>
    </p:spTree>
    <p:extLst>
      <p:ext uri="{BB962C8B-B14F-4D97-AF65-F5344CB8AC3E}">
        <p14:creationId xmlns:p14="http://schemas.microsoft.com/office/powerpoint/2010/main" val="1719780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590261"/>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97280" y="2189973"/>
            <a:ext cx="10030265" cy="2492990"/>
          </a:xfrm>
          <a:prstGeom prst="rect">
            <a:avLst/>
          </a:prstGeom>
          <a:noFill/>
        </p:spPr>
        <p:txBody>
          <a:bodyPr wrap="square" rtlCol="0">
            <a:spAutoFit/>
          </a:bodyPr>
          <a:lstStyle/>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Supported and Independent Living Services (</a:t>
            </a:r>
            <a:r>
              <a:rPr lang="en-GB" sz="3600" b="1" dirty="0" err="1">
                <a:solidFill>
                  <a:srgbClr val="0099A0"/>
                </a:solidFill>
                <a:latin typeface="Open Sans" panose="020B0606030504020204" pitchFamily="34" charset="0"/>
                <a:ea typeface="Open Sans" panose="020B0606030504020204" pitchFamily="34" charset="0"/>
                <a:cs typeface="Open Sans" panose="020B0606030504020204" pitchFamily="34" charset="0"/>
              </a:rPr>
              <a:t>SaILS</a:t>
            </a: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 Event for DPS providers</a:t>
            </a:r>
          </a:p>
          <a:p>
            <a:pPr lvl="0"/>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22 September 2020</a:t>
            </a:r>
          </a:p>
          <a:p>
            <a:endParaRPr lang="en-GB" dirty="0"/>
          </a:p>
        </p:txBody>
      </p:sp>
    </p:spTree>
    <p:extLst>
      <p:ext uri="{BB962C8B-B14F-4D97-AF65-F5344CB8AC3E}">
        <p14:creationId xmlns:p14="http://schemas.microsoft.com/office/powerpoint/2010/main" val="2599452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Housekeeping</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305246"/>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Hands up to ask a question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Comments/messaging function to raise questions to cover in the Q&amp;A part or to be picked up later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Mute if not talking or planning to talk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Notes will be taken but no providers identified in the notes</a:t>
            </a:r>
          </a:p>
        </p:txBody>
      </p:sp>
    </p:spTree>
    <p:extLst>
      <p:ext uri="{BB962C8B-B14F-4D97-AF65-F5344CB8AC3E}">
        <p14:creationId xmlns:p14="http://schemas.microsoft.com/office/powerpoint/2010/main" val="4035642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Meeting 1: Agenda</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866426"/>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Introduction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Responsibilities of providers on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local authorities are using the DPS to source placements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feedback on increased referrals for </a:t>
            </a:r>
            <a:r>
              <a:rPr lang="en-GB" sz="22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UASC</a:t>
            </a: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Future plans for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Next event</a:t>
            </a:r>
          </a:p>
        </p:txBody>
      </p:sp>
    </p:spTree>
    <p:extLst>
      <p:ext uri="{BB962C8B-B14F-4D97-AF65-F5344CB8AC3E}">
        <p14:creationId xmlns:p14="http://schemas.microsoft.com/office/powerpoint/2010/main" val="711252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Introduction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3171125"/>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48 providers now on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Range of sizes from providers with 1 property to 100+</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First two rounds are complete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Review being conducted into sufficiency post Round 2, has identified some specific geographical gaps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Dates for Round 3 to be set in October – will open in March 2021 at the latest</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05121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Responsibilities of providers on the DPS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908762"/>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All communication to come via the Chest – no changes will be made when information is submitted via email</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Inform Placements North West of any changes including change in company ownership, change in referral details, change in managers or PSC</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 accurate pricing if requested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Notify Placements North West if properties are acquired or let go</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Failure to provide information may result in removal from the contract</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8181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Housekeeping</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305246"/>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Hands up to ask a question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Comments/messaging function to raise questions to cover in the Q&amp;A part or to be picked up later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Mute if not talking or planning to talk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Notes will be taken but no providers identified in the notes</a:t>
            </a:r>
          </a:p>
        </p:txBody>
      </p:sp>
    </p:spTree>
    <p:extLst>
      <p:ext uri="{BB962C8B-B14F-4D97-AF65-F5344CB8AC3E}">
        <p14:creationId xmlns:p14="http://schemas.microsoft.com/office/powerpoint/2010/main" val="2013449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How local authorities are using the DPS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427605"/>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Local authorities attending the event to discuss. LA’s tell us they: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Many send referrals to all providers on the FPS (for the relevant lot)</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create their own distribution lists (outlook, google)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outline geographical preference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don’t target by area</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Social Workers try to place close to home (more support networks)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90432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How local authorities are using the DPS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1262910"/>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Q&amp;A for providers</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02038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4324261"/>
          </a:xfrm>
          <a:prstGeom prst="rect">
            <a:avLst/>
          </a:prstGeom>
        </p:spPr>
        <p:txBody>
          <a:bodyPr wrap="square">
            <a:spAutoFit/>
          </a:bodyPr>
          <a:lstStyle/>
          <a:p>
            <a:pPr lvl="0">
              <a:lnSpc>
                <a:spcPct val="90000"/>
              </a:lnSpc>
              <a:spcBef>
                <a:spcPts val="1000"/>
              </a:spcBef>
            </a:pPr>
            <a:r>
              <a:rPr lang="en-GB" sz="22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Do providers need medical insurance if only providing Floating Support?</a:t>
            </a:r>
          </a:p>
          <a:p>
            <a:pPr>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Medical Malpractice Insurance is a requirement as per Section 7 of the Terms and Conditions – Paragraph 7.5. There is no differentiation between the lots in this requirement. </a:t>
            </a:r>
          </a:p>
          <a:p>
            <a:pPr>
              <a:lnSpc>
                <a:spcPct val="90000"/>
              </a:lnSpc>
              <a:spcBef>
                <a:spcPts val="1000"/>
              </a:spcBef>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There was a public response to a provider question in the Chest in Round 1 with guidance as follows:</a:t>
            </a:r>
          </a:p>
          <a:p>
            <a:pPr>
              <a:lnSpc>
                <a:spcPct val="90000"/>
              </a:lnSpc>
              <a:spcBef>
                <a:spcPts val="1000"/>
              </a:spcBef>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Employers liability - this is your insurance for your employees</a:t>
            </a:r>
          </a:p>
          <a:p>
            <a:pPr>
              <a:lnSpc>
                <a:spcPct val="90000"/>
              </a:lnSpc>
              <a:spcBef>
                <a:spcPts val="1000"/>
              </a:spcBef>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Public liability - your insurance to the general public</a:t>
            </a:r>
          </a:p>
          <a:p>
            <a:pPr>
              <a:lnSpc>
                <a:spcPct val="90000"/>
              </a:lnSpc>
              <a:spcBef>
                <a:spcPts val="1000"/>
              </a:spcBef>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Professional indemnity - your insurance to your clients because you are acting in a professional capacity by delivering a service.</a:t>
            </a:r>
          </a:p>
          <a:p>
            <a:pPr>
              <a:lnSpc>
                <a:spcPct val="90000"/>
              </a:lnSpc>
              <a:spcBef>
                <a:spcPts val="1000"/>
              </a:spcBef>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Medical Malpractice is required - whilst this is not care, it does cover the provider for the maladministration of prescribed or non-prescribed drugs. This cover may also be taken out as an extension to a professional indemnity policy</a:t>
            </a: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72744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604064"/>
          </a:xfrm>
          <a:prstGeom prst="rect">
            <a:avLst/>
          </a:prstGeom>
        </p:spPr>
        <p:txBody>
          <a:bodyPr wrap="square">
            <a:spAutoFit/>
          </a:bodyPr>
          <a:lstStyle/>
          <a:p>
            <a:pPr lvl="0">
              <a:lnSpc>
                <a:spcPct val="90000"/>
              </a:lnSpc>
              <a:spcBef>
                <a:spcPts val="1000"/>
              </a:spcBef>
            </a:pPr>
            <a:r>
              <a:rPr lang="en-GB" sz="22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At what point can providers apply to join different lots?</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can join new lots at each opening of the DPS. There is currently no date set for the next opening but the contract stipulates we must open once per year.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935193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171125"/>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is the Placements North West view on the recently published report by the Children’s Commissioner? What is being done to support providers?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59386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2866426"/>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will local authorities work better with providers on the DPS? How will Placements North West facilitate this?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10130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475823"/>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Can we look into producing some best practice guidance to support providers on some of the procedures related to </a:t>
            </a:r>
            <a:r>
              <a:rPr lang="en-GB" sz="22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MfH</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 young people staying out late, overnight or not being contactable and being deemed absent from placement?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31779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Questions from providers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2561727"/>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Others from the event?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13133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Unaccompanied Asylum Seeking Children</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2866426"/>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Have providers seen an increase in referrals?</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Do providers feel able to meet the needs of these young people?</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Does anyone have any significant experience in this area they could share?</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Would providers be able to respond to an increase in these referrals?</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112838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Future plans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171125"/>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Zonal approach to market development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Do any providers want to share their future plans?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would providers like in terms of future engagement? Topics, format, timing</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Market development – do any providers have practice they would want to share with others as peer to peer training? </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28065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Meeting 2: Agenda</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994666"/>
          </a:xfrm>
          <a:prstGeom prst="rect">
            <a:avLst/>
          </a:prstGeom>
        </p:spPr>
        <p:txBody>
          <a:bodyPr wrap="square">
            <a:spAutoFit/>
          </a:bodyPr>
          <a:lstStyle/>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Introduction</a:t>
            </a:r>
            <a:endParaRPr lang="en-GB" i="1"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Refresh from Meeting 1</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Minimum Standards Assessments;</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Introduction </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Virtual visits</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Emerging themes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Future plans</a:t>
            </a:r>
          </a:p>
        </p:txBody>
      </p:sp>
    </p:spTree>
    <p:extLst>
      <p:ext uri="{BB962C8B-B14F-4D97-AF65-F5344CB8AC3E}">
        <p14:creationId xmlns:p14="http://schemas.microsoft.com/office/powerpoint/2010/main" val="4104194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Meeting 2: Agenda</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561727"/>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Follow up from Meeting 1</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Minimum Standards Assessments;</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Introduction </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Virtual visits</a:t>
            </a:r>
          </a:p>
          <a:p>
            <a:pPr marL="800100" lvl="1"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Emerging themes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Future plans for provider engagement </a:t>
            </a:r>
          </a:p>
        </p:txBody>
      </p:sp>
    </p:spTree>
    <p:extLst>
      <p:ext uri="{BB962C8B-B14F-4D97-AF65-F5344CB8AC3E}">
        <p14:creationId xmlns:p14="http://schemas.microsoft.com/office/powerpoint/2010/main" val="1628982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5F8E67-4550-4052-ADBE-FE122DB7CD1C}"/>
              </a:ext>
            </a:extLst>
          </p:cNvPr>
          <p:cNvSpPr txBox="1"/>
          <p:nvPr/>
        </p:nvSpPr>
        <p:spPr>
          <a:xfrm>
            <a:off x="1048212" y="2639921"/>
            <a:ext cx="9924585" cy="1569660"/>
          </a:xfrm>
          <a:prstGeom prst="rect">
            <a:avLst/>
          </a:prstGeom>
          <a:noFill/>
        </p:spPr>
        <p:txBody>
          <a:bodyPr wrap="square" rtlCol="0">
            <a:spAutoFit/>
          </a:bodyPr>
          <a:lstStyle/>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Contact Details: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placementsnorthwest@bolton.gov.uk</a:t>
            </a:r>
          </a:p>
          <a:p>
            <a:pPr algn="ctr"/>
            <a:endPar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Website: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www.nwadcs.org.uk</a:t>
            </a:r>
          </a:p>
        </p:txBody>
      </p:sp>
    </p:spTree>
    <p:extLst>
      <p:ext uri="{BB962C8B-B14F-4D97-AF65-F5344CB8AC3E}">
        <p14:creationId xmlns:p14="http://schemas.microsoft.com/office/powerpoint/2010/main" val="1062243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Introduction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2305246"/>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48 providers now on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First two rounds are complete.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Dates for Round 3 to be set in October – will open in March 2021 at the latest.</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15 Minimum Standards Desk Top Reviews completed. Round 1 providers almost completed.</a:t>
            </a:r>
          </a:p>
        </p:txBody>
      </p:sp>
    </p:spTree>
    <p:extLst>
      <p:ext uri="{BB962C8B-B14F-4D97-AF65-F5344CB8AC3E}">
        <p14:creationId xmlns:p14="http://schemas.microsoft.com/office/powerpoint/2010/main" val="645538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Recap from last weeks event:</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2561727"/>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Responsibilities of providers on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local authorities are using the DPS to source placements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 feedback on increased referrals for UASC</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Future plans for the DPS</a:t>
            </a:r>
          </a:p>
          <a:p>
            <a:pPr marL="342900" lvl="0" indent="-342900">
              <a:lnSpc>
                <a:spcPct val="90000"/>
              </a:lnSpc>
              <a:spcBef>
                <a:spcPts val="1000"/>
              </a:spcBef>
              <a:buFont typeface="Arial" panose="020B0604020202020204" pitchFamily="34" charset="0"/>
              <a:buChar char="•"/>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Any questions?</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93369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Minimum Standards: Introduction</a:t>
            </a:r>
          </a:p>
        </p:txBody>
      </p:sp>
      <p:sp>
        <p:nvSpPr>
          <p:cNvPr id="8" name="Rectangle 7">
            <a:extLst>
              <a:ext uri="{FF2B5EF4-FFF2-40B4-BE49-F238E27FC236}">
                <a16:creationId xmlns:a16="http://schemas.microsoft.com/office/drawing/2014/main" id="{F263BEA7-E1B2-4E67-988F-72EC7D61161D}"/>
              </a:ext>
            </a:extLst>
          </p:cNvPr>
          <p:cNvSpPr/>
          <p:nvPr/>
        </p:nvSpPr>
        <p:spPr>
          <a:xfrm>
            <a:off x="1082351" y="2259818"/>
            <a:ext cx="8848286" cy="4185761"/>
          </a:xfrm>
          <a:prstGeom prst="rect">
            <a:avLst/>
          </a:prstGeom>
        </p:spPr>
        <p:txBody>
          <a:bodyPr wrap="square">
            <a:spAutoFit/>
          </a:bodyPr>
          <a:lstStyle/>
          <a:p>
            <a:pPr marL="34290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Introduce Sarah</a:t>
            </a:r>
          </a:p>
          <a:p>
            <a:pPr marL="34290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Brief overview of the Minimum Standards</a:t>
            </a:r>
          </a:p>
          <a:p>
            <a:pPr marL="800100" lvl="1"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History – set up 2010 to assess providers and raise quality </a:t>
            </a:r>
          </a:p>
          <a:p>
            <a:pPr marL="800100" lvl="1"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Scope – adds to the tender evaluation </a:t>
            </a:r>
          </a:p>
          <a:p>
            <a:pPr marL="800100" lvl="1"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happens with completed assessments – copy of completed assessment is circulated to local authorities as well as the individual provider</a:t>
            </a:r>
          </a:p>
          <a:p>
            <a:pPr marL="800100" lvl="1"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Still ironing out some queries on the new DPS </a:t>
            </a:r>
          </a:p>
          <a:p>
            <a:pPr marL="342900" indent="-342900">
              <a:lnSpc>
                <a:spcPct val="90000"/>
              </a:lnSpc>
              <a:spcBef>
                <a:spcPts val="1000"/>
              </a:spcBef>
              <a:buFont typeface="Arial" panose="020B0604020202020204" pitchFamily="34" charset="0"/>
              <a:buChar char="•"/>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the virtual Minimum Standards Assessment works and why we moved to virtual visits </a:t>
            </a:r>
            <a:r>
              <a:rPr lang="en-GB" sz="2000" i="1" dirty="0">
                <a:solidFill>
                  <a:srgbClr val="20275C"/>
                </a:solidFill>
                <a:latin typeface="Open Sans" panose="020B0606030504020204" pitchFamily="34" charset="0"/>
                <a:ea typeface="Open Sans" panose="020B0606030504020204" pitchFamily="34" charset="0"/>
                <a:cs typeface="Open Sans" panose="020B0606030504020204" pitchFamily="34" charset="0"/>
              </a:rPr>
              <a:t>– desktop review, provider action, response reviewed, follow up telephone call, outstanding actions addressed, ISP issued if needed.</a:t>
            </a:r>
          </a:p>
        </p:txBody>
      </p:sp>
    </p:spTree>
    <p:extLst>
      <p:ext uri="{BB962C8B-B14F-4D97-AF65-F5344CB8AC3E}">
        <p14:creationId xmlns:p14="http://schemas.microsoft.com/office/powerpoint/2010/main" val="3632534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Minimum Standards: Virtual visits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3964162"/>
          </a:xfrm>
          <a:prstGeom prst="rect">
            <a:avLst/>
          </a:prstGeom>
        </p:spPr>
        <p:txBody>
          <a:bodyPr wrap="square">
            <a:spAutoFit/>
          </a:bodyPr>
          <a:lstStyle/>
          <a:p>
            <a:pPr marL="342900" indent="-342900">
              <a:lnSpc>
                <a:spcPct val="90000"/>
              </a:lnSpc>
              <a:spcBef>
                <a:spcPts val="1000"/>
              </a:spcBef>
              <a:buFont typeface="Arial" panose="020B0604020202020204" pitchFamily="34" charset="0"/>
              <a:buChar char="•"/>
            </a:pPr>
            <a:r>
              <a:rPr lang="en-GB" b="1" dirty="0">
                <a:solidFill>
                  <a:srgbClr val="20275C"/>
                </a:solidFill>
                <a:latin typeface="Open Sans" panose="020B0606030504020204" pitchFamily="34" charset="0"/>
                <a:ea typeface="Open Sans" panose="020B0606030504020204" pitchFamily="34" charset="0"/>
                <a:cs typeface="Open Sans" panose="020B0606030504020204" pitchFamily="34" charset="0"/>
              </a:rPr>
              <a:t>How do Providers feel about Virtual Minimum Standards Assessments compared to the usual Minimum Standards Assessment?</a:t>
            </a:r>
          </a:p>
          <a:p>
            <a:pPr marL="742950" lvl="1" indent="-28575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	good process, used format sent from PNW, very clear requirements, could 	contact PNW if had queries, approachable, worried about not submitting 	information needed due to the volume required, </a:t>
            </a:r>
          </a:p>
          <a:p>
            <a:pPr marL="742950" lvl="1" indent="-28575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	more thorough process than last time</a:t>
            </a:r>
          </a:p>
          <a:p>
            <a:pPr marL="742950" lvl="1" indent="-28575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	use of List A / List B – will not implemented until all providers assessed from 1</a:t>
            </a:r>
            <a:r>
              <a:rPr lang="en-GB" baseline="30000" dirty="0">
                <a:solidFill>
                  <a:srgbClr val="20275C"/>
                </a:solidFill>
                <a:latin typeface="Open Sans" panose="020B0606030504020204" pitchFamily="34" charset="0"/>
                <a:ea typeface="Open Sans" panose="020B0606030504020204" pitchFamily="34" charset="0"/>
                <a:cs typeface="Open Sans" panose="020B0606030504020204" pitchFamily="34" charset="0"/>
              </a:rPr>
              <a:t>st</a:t>
            </a: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 	and 2</a:t>
            </a:r>
            <a:r>
              <a:rPr lang="en-GB" baseline="30000" dirty="0">
                <a:solidFill>
                  <a:srgbClr val="20275C"/>
                </a:solidFill>
                <a:latin typeface="Open Sans" panose="020B0606030504020204" pitchFamily="34" charset="0"/>
                <a:ea typeface="Open Sans" panose="020B0606030504020204" pitchFamily="34" charset="0"/>
                <a:cs typeface="Open Sans" panose="020B0606030504020204" pitchFamily="34" charset="0"/>
              </a:rPr>
              <a:t>nd</a:t>
            </a: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 opening</a:t>
            </a:r>
          </a:p>
          <a:p>
            <a:pPr marL="742950" lvl="1" indent="-28575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	commissioning managers should not use result of minimum standards to 	inform placement finding</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65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Minimum Standards: Virtual visits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5249129"/>
          </a:xfrm>
          <a:prstGeom prst="rect">
            <a:avLst/>
          </a:prstGeom>
        </p:spPr>
        <p:txBody>
          <a:bodyPr wrap="square">
            <a:spAutoFit/>
          </a:bodyPr>
          <a:lstStyle/>
          <a:p>
            <a:pPr marL="342900" indent="-342900">
              <a:lnSpc>
                <a:spcPct val="90000"/>
              </a:lnSpc>
              <a:spcBef>
                <a:spcPts val="1000"/>
              </a:spcBef>
              <a:buFont typeface="Arial" panose="020B0604020202020204" pitchFamily="34" charset="0"/>
              <a:buChar char="•"/>
            </a:pPr>
            <a:r>
              <a:rPr lang="en-GB" sz="17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Feedback from Providers who have had the assessment completed; what went well and what could be improved?</a:t>
            </a:r>
          </a:p>
          <a:p>
            <a:pPr marL="742950" lvl="1" indent="-285750">
              <a:lnSpc>
                <a:spcPct val="90000"/>
              </a:lnSpc>
              <a:spcBef>
                <a:spcPts val="1000"/>
              </a:spcBef>
              <a:buFont typeface="Arial" panose="020B0604020202020204" pitchFamily="34" charset="0"/>
              <a:buChar char="•"/>
            </a:pPr>
            <a:r>
              <a:rPr lang="en-GB" sz="1700" dirty="0">
                <a:solidFill>
                  <a:srgbClr val="20275C"/>
                </a:solidFill>
                <a:latin typeface="Open Sans" panose="020B0606030504020204" pitchFamily="34" charset="0"/>
                <a:ea typeface="Open Sans" panose="020B0606030504020204" pitchFamily="34" charset="0"/>
                <a:cs typeface="Open Sans" panose="020B0606030504020204" pitchFamily="34" charset="0"/>
              </a:rPr>
              <a:t>	one provider felt adequate timeframe given, open dialogue, checks were fair and 	thorough, took long time for process to be undertaken</a:t>
            </a:r>
          </a:p>
          <a:p>
            <a:pPr marL="742950" lvl="1" indent="-285750">
              <a:lnSpc>
                <a:spcPct val="90000"/>
              </a:lnSpc>
              <a:spcBef>
                <a:spcPts val="1000"/>
              </a:spcBef>
              <a:buFont typeface="Arial" panose="020B0604020202020204" pitchFamily="34" charset="0"/>
              <a:buChar char="•"/>
            </a:pPr>
            <a:r>
              <a:rPr lang="en-GB" sz="1700" dirty="0">
                <a:solidFill>
                  <a:srgbClr val="20275C"/>
                </a:solidFill>
                <a:latin typeface="Open Sans" panose="020B0606030504020204" pitchFamily="34" charset="0"/>
                <a:ea typeface="Open Sans" panose="020B0606030504020204" pitchFamily="34" charset="0"/>
                <a:cs typeface="Open Sans" panose="020B0606030504020204" pitchFamily="34" charset="0"/>
              </a:rPr>
              <a:t>   one provider found conversations on the Chest portal not productive or clear enough. (This will hopefully be addressed through use and development of the PNW new website – see the end slide for contact details|)</a:t>
            </a:r>
          </a:p>
          <a:p>
            <a:pPr marL="742950" lvl="1" indent="-285750">
              <a:lnSpc>
                <a:spcPct val="90000"/>
              </a:lnSpc>
              <a:spcBef>
                <a:spcPts val="1000"/>
              </a:spcBef>
              <a:buFont typeface="Arial" panose="020B0604020202020204" pitchFamily="34" charset="0"/>
              <a:buChar char="•"/>
            </a:pPr>
            <a:r>
              <a:rPr lang="en-GB" sz="1700" dirty="0">
                <a:solidFill>
                  <a:srgbClr val="20275C"/>
                </a:solidFill>
                <a:latin typeface="Open Sans" panose="020B0606030504020204" pitchFamily="34" charset="0"/>
                <a:ea typeface="Open Sans" panose="020B0606030504020204" pitchFamily="34" charset="0"/>
                <a:cs typeface="Open Sans" panose="020B0606030504020204" pitchFamily="34" charset="0"/>
              </a:rPr>
              <a:t>	Minimum Standards are mainly similar, except for floating support without 	accommodation (some health and safety and building regs criteria can’t be assessed)</a:t>
            </a:r>
          </a:p>
          <a:p>
            <a:pPr marL="342900" indent="-342900">
              <a:lnSpc>
                <a:spcPct val="90000"/>
              </a:lnSpc>
              <a:spcBef>
                <a:spcPts val="1000"/>
              </a:spcBef>
              <a:buFont typeface="Arial" panose="020B0604020202020204" pitchFamily="34" charset="0"/>
              <a:buChar char="•"/>
            </a:pPr>
            <a:r>
              <a:rPr lang="en-GB" sz="17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How could technology be used better? </a:t>
            </a:r>
          </a:p>
          <a:p>
            <a:pPr marL="742950" lvl="1" indent="-285750">
              <a:lnSpc>
                <a:spcPct val="90000"/>
              </a:lnSpc>
              <a:spcBef>
                <a:spcPts val="1000"/>
              </a:spcBef>
              <a:buFont typeface="Arial" panose="020B0604020202020204" pitchFamily="34" charset="0"/>
              <a:buChar char="•"/>
            </a:pPr>
            <a:r>
              <a:rPr lang="en-GB" sz="17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700" dirty="0">
                <a:solidFill>
                  <a:srgbClr val="20275C"/>
                </a:solidFill>
                <a:latin typeface="Open Sans" panose="020B0606030504020204" pitchFamily="34" charset="0"/>
                <a:ea typeface="Open Sans" panose="020B0606030504020204" pitchFamily="34" charset="0"/>
                <a:cs typeface="Open Sans" panose="020B0606030504020204" pitchFamily="34" charset="0"/>
              </a:rPr>
              <a:t>had some issues with technology (file size etc.), used </a:t>
            </a:r>
            <a:r>
              <a:rPr lang="en-GB" sz="17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Whats</a:t>
            </a:r>
            <a:r>
              <a:rPr lang="en-GB" sz="1700" dirty="0">
                <a:solidFill>
                  <a:srgbClr val="20275C"/>
                </a:solidFill>
                <a:latin typeface="Open Sans" panose="020B0606030504020204" pitchFamily="34" charset="0"/>
                <a:ea typeface="Open Sans" panose="020B0606030504020204" pitchFamily="34" charset="0"/>
                <a:cs typeface="Open Sans" panose="020B0606030504020204" pitchFamily="34" charset="0"/>
              </a:rPr>
              <a:t> App video, </a:t>
            </a:r>
          </a:p>
          <a:p>
            <a:pPr marL="742950" lvl="1" indent="-285750">
              <a:lnSpc>
                <a:spcPct val="90000"/>
              </a:lnSpc>
              <a:spcBef>
                <a:spcPts val="1000"/>
              </a:spcBef>
              <a:buFont typeface="Arial" panose="020B0604020202020204" pitchFamily="34" charset="0"/>
              <a:buChar char="•"/>
            </a:pPr>
            <a:r>
              <a:rPr lang="en-GB" sz="17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700" dirty="0">
                <a:solidFill>
                  <a:srgbClr val="20275C"/>
                </a:solidFill>
                <a:latin typeface="Open Sans" panose="020B0606030504020204" pitchFamily="34" charset="0"/>
                <a:ea typeface="Open Sans" panose="020B0606030504020204" pitchFamily="34" charset="0"/>
                <a:cs typeface="Open Sans" panose="020B0606030504020204" pitchFamily="34" charset="0"/>
              </a:rPr>
              <a:t>online shared folder to exchange files would make it easier to share documentation, 	or gain access to providers’ drives</a:t>
            </a:r>
          </a:p>
          <a:p>
            <a:pPr marL="742950" lvl="1" indent="-285750">
              <a:lnSpc>
                <a:spcPct val="90000"/>
              </a:lnSpc>
              <a:spcBef>
                <a:spcPts val="1000"/>
              </a:spcBef>
              <a:buFont typeface="Arial" panose="020B0604020202020204" pitchFamily="34" charset="0"/>
              <a:buChar char="•"/>
            </a:pPr>
            <a:r>
              <a:rPr lang="en-GB" sz="1700" dirty="0">
                <a:solidFill>
                  <a:srgbClr val="20275C"/>
                </a:solidFill>
                <a:latin typeface="Open Sans" panose="020B0606030504020204" pitchFamily="34" charset="0"/>
                <a:ea typeface="Open Sans" panose="020B0606030504020204" pitchFamily="34" charset="0"/>
                <a:cs typeface="Open Sans" panose="020B0606030504020204" pitchFamily="34" charset="0"/>
              </a:rPr>
              <a:t>	PNW response: web portal set up, can access some shared systems (can look at this 	further and produce a guide on how PNW can receive information), </a:t>
            </a:r>
          </a:p>
          <a:p>
            <a:pPr marL="342900" indent="-342900">
              <a:lnSpc>
                <a:spcPct val="90000"/>
              </a:lnSpc>
              <a:spcBef>
                <a:spcPts val="1000"/>
              </a:spcBef>
              <a:buFont typeface="Arial" panose="020B0604020202020204" pitchFamily="34" charset="0"/>
              <a:buChar char="•"/>
            </a:pPr>
            <a:r>
              <a:rPr lang="en-GB" sz="17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Do providers have any ideas to share?</a:t>
            </a:r>
          </a:p>
          <a:p>
            <a:pPr marL="800100" lvl="1" indent="-342900">
              <a:lnSpc>
                <a:spcPct val="90000"/>
              </a:lnSpc>
              <a:spcBef>
                <a:spcPts val="1000"/>
              </a:spcBef>
              <a:buFont typeface="Arial" panose="020B0604020202020204" pitchFamily="34" charset="0"/>
              <a:buChar char="•"/>
            </a:pPr>
            <a:r>
              <a:rPr lang="en-GB" sz="1700" dirty="0">
                <a:solidFill>
                  <a:srgbClr val="20275C"/>
                </a:solidFill>
                <a:latin typeface="Open Sans" panose="020B0606030504020204" pitchFamily="34" charset="0"/>
                <a:ea typeface="Open Sans" panose="020B0606030504020204" pitchFamily="34" charset="0"/>
                <a:cs typeface="Open Sans" panose="020B0606030504020204" pitchFamily="34" charset="0"/>
              </a:rPr>
              <a:t>Please include a link to the Minimum Standards so providers can access them online</a:t>
            </a:r>
          </a:p>
        </p:txBody>
      </p:sp>
    </p:spTree>
    <p:extLst>
      <p:ext uri="{BB962C8B-B14F-4D97-AF65-F5344CB8AC3E}">
        <p14:creationId xmlns:p14="http://schemas.microsoft.com/office/powerpoint/2010/main" val="1908234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Minimum Standards: Plans for site visits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223226" cy="5259645"/>
          </a:xfrm>
          <a:prstGeom prst="rect">
            <a:avLst/>
          </a:prstGeom>
        </p:spPr>
        <p:txBody>
          <a:bodyPr wrap="square">
            <a:spAutoFit/>
          </a:bodyPr>
          <a:lstStyle/>
          <a:p>
            <a:pPr marL="342900" indent="-342900">
              <a:lnSpc>
                <a:spcPct val="90000"/>
              </a:lnSpc>
              <a:spcBef>
                <a:spcPts val="1000"/>
              </a:spcBef>
              <a:buFont typeface="Arial" panose="020B0604020202020204" pitchFamily="34" charset="0"/>
              <a:buChar char="•"/>
            </a:pPr>
            <a:r>
              <a:rPr lang="en-GB" sz="165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would a COVID Secure Site Visit look like and how it could work?</a:t>
            </a:r>
          </a:p>
          <a:p>
            <a:pPr lvl="2">
              <a:lnSpc>
                <a:spcPct val="90000"/>
              </a:lnSpc>
              <a:spcBef>
                <a:spcPts val="1000"/>
              </a:spcBef>
            </a:pP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Considerations: Use of PPE, time limited visit, key documents prepped, risk assessments, managing people on site at the visit</a:t>
            </a:r>
          </a:p>
          <a:p>
            <a:pPr marL="342900" indent="-342900">
              <a:lnSpc>
                <a:spcPct val="90000"/>
              </a:lnSpc>
              <a:spcBef>
                <a:spcPts val="1000"/>
              </a:spcBef>
              <a:buFont typeface="Arial" panose="020B0604020202020204" pitchFamily="34" charset="0"/>
              <a:buChar char="•"/>
            </a:pPr>
            <a:r>
              <a:rPr lang="en-GB" sz="1650" b="1" dirty="0">
                <a:solidFill>
                  <a:srgbClr val="20275C"/>
                </a:solidFill>
                <a:latin typeface="Open Sans" panose="020B0606030504020204" pitchFamily="34" charset="0"/>
                <a:ea typeface="Open Sans" panose="020B0606030504020204" pitchFamily="34" charset="0"/>
                <a:cs typeface="Open Sans" panose="020B0606030504020204" pitchFamily="34" charset="0"/>
              </a:rPr>
              <a:t>Are there any visits being made at the moment? How are these being carried out?</a:t>
            </a:r>
          </a:p>
          <a:p>
            <a:pPr marL="1200150" lvl="2" indent="-285750">
              <a:lnSpc>
                <a:spcPct val="90000"/>
              </a:lnSpc>
              <a:spcBef>
                <a:spcPts val="1000"/>
              </a:spcBef>
              <a:buFont typeface="Arial" panose="020B0604020202020204" pitchFamily="34" charset="0"/>
              <a:buChar char="•"/>
            </a:pP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adhering to guidelines (sequence visits and clean down following visitor, distancing, PPE for all to use). The result – getting to a ‘new normal’ and gaining confidence – this helps service users to feel more confident about returning to normal activities.</a:t>
            </a:r>
          </a:p>
          <a:p>
            <a:pPr marL="1200150" lvl="2" indent="-285750">
              <a:lnSpc>
                <a:spcPct val="90000"/>
              </a:lnSpc>
              <a:spcBef>
                <a:spcPts val="1000"/>
              </a:spcBef>
              <a:buFont typeface="Arial" panose="020B0604020202020204" pitchFamily="34" charset="0"/>
              <a:buChar char="•"/>
            </a:pP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limiting professionals to facetime / virtual visits</a:t>
            </a:r>
          </a:p>
          <a:p>
            <a:pPr marL="1200150" lvl="2" indent="-285750">
              <a:lnSpc>
                <a:spcPct val="90000"/>
              </a:lnSpc>
              <a:spcBef>
                <a:spcPts val="1000"/>
              </a:spcBef>
              <a:buFont typeface="Arial" panose="020B0604020202020204" pitchFamily="34" charset="0"/>
              <a:buChar char="•"/>
            </a:pP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temperature checks, masks worn, limit numbers in office, use bigger spaces, sanitiser available,</a:t>
            </a:r>
          </a:p>
          <a:p>
            <a:pPr marL="1200150" lvl="2" indent="-285750">
              <a:lnSpc>
                <a:spcPct val="90000"/>
              </a:lnSpc>
              <a:spcBef>
                <a:spcPts val="1000"/>
              </a:spcBef>
              <a:buFont typeface="Arial" panose="020B0604020202020204" pitchFamily="34" charset="0"/>
              <a:buChar char="•"/>
            </a:pP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risk assessments carried out</a:t>
            </a:r>
          </a:p>
          <a:p>
            <a:pPr marL="1200150" lvl="2" indent="-285750">
              <a:lnSpc>
                <a:spcPct val="90000"/>
              </a:lnSpc>
              <a:spcBef>
                <a:spcPts val="1000"/>
              </a:spcBef>
              <a:buFont typeface="Arial" panose="020B0604020202020204" pitchFamily="34" charset="0"/>
              <a:buChar char="•"/>
            </a:pP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need to consider which units within the office to visit (to manage space/ distancing)</a:t>
            </a:r>
          </a:p>
          <a:p>
            <a:pPr marL="1200150" lvl="2" indent="-285750">
              <a:lnSpc>
                <a:spcPct val="90000"/>
              </a:lnSpc>
              <a:spcBef>
                <a:spcPts val="1000"/>
              </a:spcBef>
              <a:buFont typeface="Arial" panose="020B0604020202020204" pitchFamily="34" charset="0"/>
              <a:buChar char="•"/>
            </a:pP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who are offering a wider range of services fell they are in a strong position  to manage safe visits and would welcome face to face contact.</a:t>
            </a:r>
          </a:p>
          <a:p>
            <a:pPr marL="285750" indent="-285750">
              <a:lnSpc>
                <a:spcPct val="90000"/>
              </a:lnSpc>
              <a:spcBef>
                <a:spcPts val="1000"/>
              </a:spcBef>
              <a:buFont typeface="Arial" panose="020B0604020202020204" pitchFamily="34" charset="0"/>
              <a:buChar char="•"/>
            </a:pPr>
            <a:r>
              <a:rPr lang="en-GB" sz="1650" b="1" dirty="0">
                <a:solidFill>
                  <a:srgbClr val="20275C"/>
                </a:solidFill>
                <a:latin typeface="Open Sans" panose="020B0606030504020204" pitchFamily="34" charset="0"/>
                <a:ea typeface="Open Sans" panose="020B0606030504020204" pitchFamily="34" charset="0"/>
                <a:cs typeface="Open Sans" panose="020B0606030504020204" pitchFamily="34" charset="0"/>
              </a:rPr>
              <a:t>LAs comments on visits: </a:t>
            </a:r>
          </a:p>
          <a:p>
            <a:pPr>
              <a:lnSpc>
                <a:spcPct val="90000"/>
              </a:lnSpc>
              <a:spcBef>
                <a:spcPts val="1000"/>
              </a:spcBef>
            </a:pP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r>
              <a:rPr lang="en-GB" sz="1650" b="1" i="1" dirty="0">
                <a:solidFill>
                  <a:srgbClr val="20275C"/>
                </a:solidFill>
                <a:latin typeface="Open Sans" panose="020B0606030504020204" pitchFamily="34" charset="0"/>
                <a:ea typeface="Open Sans" panose="020B0606030504020204" pitchFamily="34" charset="0"/>
                <a:cs typeface="Open Sans" panose="020B0606030504020204" pitchFamily="34" charset="0"/>
              </a:rPr>
              <a:t>Bolton Council</a:t>
            </a:r>
            <a:r>
              <a:rPr lang="en-GB" sz="1650" dirty="0">
                <a:solidFill>
                  <a:srgbClr val="20275C"/>
                </a:solidFill>
                <a:latin typeface="Open Sans" panose="020B0606030504020204" pitchFamily="34" charset="0"/>
                <a:ea typeface="Open Sans" panose="020B0606030504020204" pitchFamily="34" charset="0"/>
                <a:cs typeface="Open Sans" panose="020B0606030504020204" pitchFamily="34" charset="0"/>
              </a:rPr>
              <a:t>: finding virtual visits very successful (via MS Teams), following Govt 	guidance.</a:t>
            </a:r>
          </a:p>
        </p:txBody>
      </p:sp>
    </p:spTree>
    <p:extLst>
      <p:ext uri="{BB962C8B-B14F-4D97-AF65-F5344CB8AC3E}">
        <p14:creationId xmlns:p14="http://schemas.microsoft.com/office/powerpoint/2010/main" val="2039592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025BE5A3943A45B7106B0949824FB0" ma:contentTypeVersion="13" ma:contentTypeDescription="Create a new document." ma:contentTypeScope="" ma:versionID="c3cc9c5d3f0e23c18ef805fa7924e8f6">
  <xsd:schema xmlns:xsd="http://www.w3.org/2001/XMLSchema" xmlns:xs="http://www.w3.org/2001/XMLSchema" xmlns:p="http://schemas.microsoft.com/office/2006/metadata/properties" xmlns:ns3="5c76b488-9068-453e-aa7a-cbef5f0a825e" xmlns:ns4="14f62c73-f853-4ee0-9165-2bc699f1ddb7" targetNamespace="http://schemas.microsoft.com/office/2006/metadata/properties" ma:root="true" ma:fieldsID="e543298f782ed5c66a3f427930222645" ns3:_="" ns4:_="">
    <xsd:import namespace="5c76b488-9068-453e-aa7a-cbef5f0a825e"/>
    <xsd:import namespace="14f62c73-f853-4ee0-9165-2bc699f1ddb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76b488-9068-453e-aa7a-cbef5f0a825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f62c73-f853-4ee0-9165-2bc699f1ddb7"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7ECE5D-F08C-4BB0-A0B5-788556FB109B}">
  <ds:schemaRefs>
    <ds:schemaRef ds:uri="http://schemas.microsoft.com/sharepoint/v3/contenttype/forms"/>
  </ds:schemaRefs>
</ds:datastoreItem>
</file>

<file path=customXml/itemProps2.xml><?xml version="1.0" encoding="utf-8"?>
<ds:datastoreItem xmlns:ds="http://schemas.openxmlformats.org/officeDocument/2006/customXml" ds:itemID="{9B51F13C-DB93-4EE5-817E-00F294A1E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76b488-9068-453e-aa7a-cbef5f0a825e"/>
    <ds:schemaRef ds:uri="14f62c73-f853-4ee0-9165-2bc699f1dd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F4954EE-1FF3-4E26-8894-DAE9881D6847}">
  <ds:schemaRefs>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14f62c73-f853-4ee0-9165-2bc699f1ddb7"/>
    <ds:schemaRef ds:uri="5c76b488-9068-453e-aa7a-cbef5f0a825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Gallery</Template>
  <TotalTime>743</TotalTime>
  <Words>1952</Words>
  <Application>Microsoft Office PowerPoint</Application>
  <PresentationFormat>Widescreen</PresentationFormat>
  <Paragraphs>187</Paragraphs>
  <Slides>31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31</vt:i4>
      </vt:variant>
    </vt:vector>
  </HeadingPairs>
  <TitlesOfParts>
    <vt:vector size="37" baseType="lpstr">
      <vt:lpstr>Arial</vt:lpstr>
      <vt:lpstr>Calibri</vt:lpstr>
      <vt:lpstr>Calibri Light</vt:lpstr>
      <vt:lpstr>Open Sans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Zelda Massey</dc:creator>
  <cp:lastModifiedBy>Rhodes, Stephanie</cp:lastModifiedBy>
  <cp:revision>52</cp:revision>
  <cp:lastPrinted>2020-07-28T07:42:17Z</cp:lastPrinted>
  <dcterms:created xsi:type="dcterms:W3CDTF">2020-06-12T14:04:17Z</dcterms:created>
  <dcterms:modified xsi:type="dcterms:W3CDTF">2020-09-29T11:30:23Z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0x01010057025BE5A3943A45B7106B0949824FB0</vt:lpwstr>
  </property>
</Properties>
</file>