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52"/>
  </p:notesMasterIdLst>
  <p:handoutMasterIdLst>
    <p:handoutMasterId r:id="rId53"/>
  </p:handoutMasterIdLst>
  <p:sldIdLst>
    <p:sldId id="263" r:id="rId6"/>
    <p:sldId id="277" r:id="rId7"/>
    <p:sldId id="261" r:id="rId8"/>
    <p:sldId id="270" r:id="rId9"/>
    <p:sldId id="265" r:id="rId10"/>
    <p:sldId id="305" r:id="rId11"/>
    <p:sldId id="290" r:id="rId12"/>
    <p:sldId id="302" r:id="rId13"/>
    <p:sldId id="303" r:id="rId14"/>
    <p:sldId id="306" r:id="rId15"/>
    <p:sldId id="279" r:id="rId16"/>
    <p:sldId id="289" r:id="rId17"/>
    <p:sldId id="300" r:id="rId18"/>
    <p:sldId id="297" r:id="rId19"/>
    <p:sldId id="291" r:id="rId20"/>
    <p:sldId id="299" r:id="rId21"/>
    <p:sldId id="296" r:id="rId22"/>
    <p:sldId id="298" r:id="rId23"/>
    <p:sldId id="308" r:id="rId24"/>
    <p:sldId id="280" r:id="rId25"/>
    <p:sldId id="281" r:id="rId26"/>
    <p:sldId id="313" r:id="rId27"/>
    <p:sldId id="314" r:id="rId28"/>
    <p:sldId id="282" r:id="rId29"/>
    <p:sldId id="283" r:id="rId30"/>
    <p:sldId id="284" r:id="rId31"/>
    <p:sldId id="285" r:id="rId32"/>
    <p:sldId id="310" r:id="rId33"/>
    <p:sldId id="309" r:id="rId34"/>
    <p:sldId id="271" r:id="rId35"/>
    <p:sldId id="278" r:id="rId36"/>
    <p:sldId id="301" r:id="rId37"/>
    <p:sldId id="304" r:id="rId38"/>
    <p:sldId id="315" r:id="rId39"/>
    <p:sldId id="307" r:id="rId40"/>
    <p:sldId id="269" r:id="rId41"/>
    <p:sldId id="286" r:id="rId42"/>
    <p:sldId id="287" r:id="rId43"/>
    <p:sldId id="288" r:id="rId44"/>
    <p:sldId id="292" r:id="rId45"/>
    <p:sldId id="294" r:id="rId46"/>
    <p:sldId id="312" r:id="rId47"/>
    <p:sldId id="293" r:id="rId48"/>
    <p:sldId id="295" r:id="rId49"/>
    <p:sldId id="311" r:id="rId50"/>
    <p:sldId id="262" r:id="rId51"/>
  </p:sldIdLst>
  <p:sldSz cx="12192000" cy="6858000"/>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rfan Oomer" initials="IO" lastIdx="2" clrIdx="0">
    <p:extLst>
      <p:ext uri="{19B8F6BF-5375-455C-9EA6-DF929625EA0E}">
        <p15:presenceInfo xmlns:p15="http://schemas.microsoft.com/office/powerpoint/2012/main" userId="S::irfan.oomer@bolton.gov.uk::98fdda5a-ed4b-439d-83f5-7abfdd568ef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A0"/>
    <a:srgbClr val="20275C"/>
    <a:srgbClr val="E5E5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26" autoAdjust="0"/>
    <p:restoredTop sz="94660"/>
  </p:normalViewPr>
  <p:slideViewPr>
    <p:cSldViewPr snapToGrid="0">
      <p:cViewPr varScale="1">
        <p:scale>
          <a:sx n="86" d="100"/>
          <a:sy n="86" d="100"/>
        </p:scale>
        <p:origin x="366" y="60"/>
      </p:cViewPr>
      <p:guideLst/>
    </p:cSldViewPr>
  </p:slideViewPr>
  <p:notesTextViewPr>
    <p:cViewPr>
      <p:scale>
        <a:sx n="1" d="1"/>
        <a:sy n="1" d="1"/>
      </p:scale>
      <p:origin x="0" y="0"/>
    </p:cViewPr>
  </p:notesTextViewPr>
  <p:notesViewPr>
    <p:cSldViewPr snapToGrid="0">
      <p:cViewPr varScale="1">
        <p:scale>
          <a:sx n="50" d="100"/>
          <a:sy n="50" d="100"/>
        </p:scale>
        <p:origin x="2964" y="6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638B72F-1252-439E-B257-12E17D7737BF}"/>
              </a:ext>
            </a:extLst>
          </p:cNvPr>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2BDA24C-36F2-489C-9A37-F3B67164C64B}"/>
              </a:ext>
            </a:extLst>
          </p:cNvPr>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C19ACE17-AA8A-4C21-994E-C6D50C4AC7DD}" type="datetimeFigureOut">
              <a:rPr lang="en-GB" smtClean="0"/>
              <a:t>07/12/2020</a:t>
            </a:fld>
            <a:endParaRPr lang="en-GB"/>
          </a:p>
        </p:txBody>
      </p:sp>
      <p:sp>
        <p:nvSpPr>
          <p:cNvPr id="4" name="Footer Placeholder 3">
            <a:extLst>
              <a:ext uri="{FF2B5EF4-FFF2-40B4-BE49-F238E27FC236}">
                <a16:creationId xmlns:a16="http://schemas.microsoft.com/office/drawing/2014/main" id="{74647F9C-659E-402C-9E14-CD26FD1B10BC}"/>
              </a:ext>
            </a:extLst>
          </p:cNvPr>
          <p:cNvSpPr>
            <a:spLocks noGrp="1"/>
          </p:cNvSpPr>
          <p:nvPr>
            <p:ph type="ftr" sz="quarter" idx="2"/>
          </p:nvPr>
        </p:nvSpPr>
        <p:spPr>
          <a:xfrm>
            <a:off x="0" y="9518650"/>
            <a:ext cx="2984500" cy="50165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5A7F9DF4-7DF9-4BA5-B7BA-4923588172B9}"/>
              </a:ext>
            </a:extLst>
          </p:cNvPr>
          <p:cNvSpPr>
            <a:spLocks noGrp="1"/>
          </p:cNvSpPr>
          <p:nvPr>
            <p:ph type="sldNum" sz="quarter" idx="3"/>
          </p:nvPr>
        </p:nvSpPr>
        <p:spPr>
          <a:xfrm>
            <a:off x="3902075" y="9518650"/>
            <a:ext cx="2984500" cy="501650"/>
          </a:xfrm>
          <a:prstGeom prst="rect">
            <a:avLst/>
          </a:prstGeom>
        </p:spPr>
        <p:txBody>
          <a:bodyPr vert="horz" lIns="91440" tIns="45720" rIns="91440" bIns="45720" rtlCol="0" anchor="b"/>
          <a:lstStyle>
            <a:lvl1pPr algn="r">
              <a:defRPr sz="1200"/>
            </a:lvl1pPr>
          </a:lstStyle>
          <a:p>
            <a:fld id="{1E795205-B6BA-4EEB-B0F5-BEED6B61E26B}" type="slidenum">
              <a:rPr lang="en-GB" smtClean="0"/>
              <a:t>‹#›</a:t>
            </a:fld>
            <a:endParaRPr lang="en-GB"/>
          </a:p>
        </p:txBody>
      </p:sp>
    </p:spTree>
    <p:extLst>
      <p:ext uri="{BB962C8B-B14F-4D97-AF65-F5344CB8AC3E}">
        <p14:creationId xmlns:p14="http://schemas.microsoft.com/office/powerpoint/2010/main" val="1920986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B0B314A6-DAFF-4F06-9351-1961F032D43F}" type="datetimeFigureOut">
              <a:rPr lang="en-GB" smtClean="0"/>
              <a:t>07/12/2020</a:t>
            </a:fld>
            <a:endParaRPr lang="en-GB"/>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822825"/>
            <a:ext cx="5510213" cy="39449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8650"/>
            <a:ext cx="2984500" cy="5016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02075" y="9518650"/>
            <a:ext cx="2984500" cy="501650"/>
          </a:xfrm>
          <a:prstGeom prst="rect">
            <a:avLst/>
          </a:prstGeom>
        </p:spPr>
        <p:txBody>
          <a:bodyPr vert="horz" lIns="91440" tIns="45720" rIns="91440" bIns="45720" rtlCol="0" anchor="b"/>
          <a:lstStyle>
            <a:lvl1pPr algn="r">
              <a:defRPr sz="1200"/>
            </a:lvl1pPr>
          </a:lstStyle>
          <a:p>
            <a:fld id="{4C401B12-3635-489E-8E52-A200F01E3E6A}" type="slidenum">
              <a:rPr lang="en-GB" smtClean="0"/>
              <a:t>‹#›</a:t>
            </a:fld>
            <a:endParaRPr lang="en-GB"/>
          </a:p>
        </p:txBody>
      </p:sp>
    </p:spTree>
    <p:extLst>
      <p:ext uri="{BB962C8B-B14F-4D97-AF65-F5344CB8AC3E}">
        <p14:creationId xmlns:p14="http://schemas.microsoft.com/office/powerpoint/2010/main" val="2194144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175A3-F2C3-40BE-AE0F-3900DD14D4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3C8C7C7-99D0-46C5-94C2-D495BB8F55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0C7F683-6F02-4B59-B192-78076A29B3DC}"/>
              </a:ext>
            </a:extLst>
          </p:cNvPr>
          <p:cNvSpPr>
            <a:spLocks noGrp="1"/>
          </p:cNvSpPr>
          <p:nvPr>
            <p:ph type="dt" sz="half" idx="10"/>
          </p:nvPr>
        </p:nvSpPr>
        <p:spPr/>
        <p:txBody>
          <a:bodyPr/>
          <a:lstStyle/>
          <a:p>
            <a:fld id="{F1F26E70-60CA-4F74-AF68-175E495CA2B9}" type="datetimeFigureOut">
              <a:rPr lang="en-GB" smtClean="0"/>
              <a:t>07/12/2020</a:t>
            </a:fld>
            <a:endParaRPr lang="en-GB"/>
          </a:p>
        </p:txBody>
      </p:sp>
      <p:sp>
        <p:nvSpPr>
          <p:cNvPr id="5" name="Footer Placeholder 4">
            <a:extLst>
              <a:ext uri="{FF2B5EF4-FFF2-40B4-BE49-F238E27FC236}">
                <a16:creationId xmlns:a16="http://schemas.microsoft.com/office/drawing/2014/main" id="{CDF0C06C-F281-4B3E-B57B-67CC7DCC0C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22F7CD-0C4B-4C53-A83D-799FE0C7411D}"/>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781610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3A99-B33B-4BFB-A2B0-D1A39A6C49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4C59D4A-FD80-45D8-9D40-16933BD77F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5E07A4C-56F1-4BF1-A130-ED85B443DD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DE6D54-3BDD-455E-82CE-33F72D2670C2}"/>
              </a:ext>
            </a:extLst>
          </p:cNvPr>
          <p:cNvSpPr>
            <a:spLocks noGrp="1"/>
          </p:cNvSpPr>
          <p:nvPr>
            <p:ph type="dt" sz="half" idx="10"/>
          </p:nvPr>
        </p:nvSpPr>
        <p:spPr/>
        <p:txBody>
          <a:bodyPr/>
          <a:lstStyle/>
          <a:p>
            <a:fld id="{F1F26E70-60CA-4F74-AF68-175E495CA2B9}" type="datetimeFigureOut">
              <a:rPr lang="en-GB" smtClean="0"/>
              <a:t>07/12/2020</a:t>
            </a:fld>
            <a:endParaRPr lang="en-GB"/>
          </a:p>
        </p:txBody>
      </p:sp>
      <p:sp>
        <p:nvSpPr>
          <p:cNvPr id="6" name="Footer Placeholder 5">
            <a:extLst>
              <a:ext uri="{FF2B5EF4-FFF2-40B4-BE49-F238E27FC236}">
                <a16:creationId xmlns:a16="http://schemas.microsoft.com/office/drawing/2014/main" id="{82346AF7-3345-4308-B929-D671D919A8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65206C5-D9AD-4B91-898F-8B26A33A72C8}"/>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1285363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714DD-35A6-49D0-90AF-286EACBAEF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E78291C-2C9A-402B-B589-4C45C90B5F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6F63E62-1131-4477-B2B6-E4EBD5D651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76E6D9-768F-403D-A469-FFF8C986F6F9}"/>
              </a:ext>
            </a:extLst>
          </p:cNvPr>
          <p:cNvSpPr>
            <a:spLocks noGrp="1"/>
          </p:cNvSpPr>
          <p:nvPr>
            <p:ph type="dt" sz="half" idx="10"/>
          </p:nvPr>
        </p:nvSpPr>
        <p:spPr/>
        <p:txBody>
          <a:bodyPr/>
          <a:lstStyle/>
          <a:p>
            <a:fld id="{F1F26E70-60CA-4F74-AF68-175E495CA2B9}" type="datetimeFigureOut">
              <a:rPr lang="en-GB" smtClean="0"/>
              <a:t>07/12/2020</a:t>
            </a:fld>
            <a:endParaRPr lang="en-GB"/>
          </a:p>
        </p:txBody>
      </p:sp>
      <p:sp>
        <p:nvSpPr>
          <p:cNvPr id="6" name="Footer Placeholder 5">
            <a:extLst>
              <a:ext uri="{FF2B5EF4-FFF2-40B4-BE49-F238E27FC236}">
                <a16:creationId xmlns:a16="http://schemas.microsoft.com/office/drawing/2014/main" id="{E75090B0-80CF-453F-976B-AD682F285E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215FB49-A632-40A0-A832-4562435B2A37}"/>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823839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0F422-4443-4909-A1A8-F780EB6052F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F1AB75A-9FC1-4EF5-81F7-57B684DFEC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CE3F3D-E83E-4296-8E87-6EC74B849D7C}"/>
              </a:ext>
            </a:extLst>
          </p:cNvPr>
          <p:cNvSpPr>
            <a:spLocks noGrp="1"/>
          </p:cNvSpPr>
          <p:nvPr>
            <p:ph type="dt" sz="half" idx="10"/>
          </p:nvPr>
        </p:nvSpPr>
        <p:spPr/>
        <p:txBody>
          <a:bodyPr/>
          <a:lstStyle/>
          <a:p>
            <a:fld id="{F1F26E70-60CA-4F74-AF68-175E495CA2B9}" type="datetimeFigureOut">
              <a:rPr lang="en-GB" smtClean="0"/>
              <a:t>07/12/2020</a:t>
            </a:fld>
            <a:endParaRPr lang="en-GB"/>
          </a:p>
        </p:txBody>
      </p:sp>
      <p:sp>
        <p:nvSpPr>
          <p:cNvPr id="5" name="Footer Placeholder 4">
            <a:extLst>
              <a:ext uri="{FF2B5EF4-FFF2-40B4-BE49-F238E27FC236}">
                <a16:creationId xmlns:a16="http://schemas.microsoft.com/office/drawing/2014/main" id="{48E2352B-D895-4678-8185-4AA858D94A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9D88F4-24B3-4277-8005-A3E91DF07F2A}"/>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974891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A1E6E1-C6E3-4017-91D9-859C007C9E4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E053A8D-EE5B-4832-B0A9-8869E1A5E4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6DE20B-DAD9-4E33-8B56-A60A13DB9E80}"/>
              </a:ext>
            </a:extLst>
          </p:cNvPr>
          <p:cNvSpPr>
            <a:spLocks noGrp="1"/>
          </p:cNvSpPr>
          <p:nvPr>
            <p:ph type="dt" sz="half" idx="10"/>
          </p:nvPr>
        </p:nvSpPr>
        <p:spPr/>
        <p:txBody>
          <a:bodyPr/>
          <a:lstStyle/>
          <a:p>
            <a:fld id="{F1F26E70-60CA-4F74-AF68-175E495CA2B9}" type="datetimeFigureOut">
              <a:rPr lang="en-GB" smtClean="0"/>
              <a:t>07/12/2020</a:t>
            </a:fld>
            <a:endParaRPr lang="en-GB"/>
          </a:p>
        </p:txBody>
      </p:sp>
      <p:sp>
        <p:nvSpPr>
          <p:cNvPr id="5" name="Footer Placeholder 4">
            <a:extLst>
              <a:ext uri="{FF2B5EF4-FFF2-40B4-BE49-F238E27FC236}">
                <a16:creationId xmlns:a16="http://schemas.microsoft.com/office/drawing/2014/main" id="{AE44BF9F-4C74-41CF-BA91-0416A51793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ED9E60-1725-4A38-AA8B-4057E80673CF}"/>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1395693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1CBC4-1F6F-4BD9-A70D-B8184A0D8B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F54F657-DF6C-4A62-AEBC-05F3B305EA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06A304C-3DCE-496C-87D4-564ACCDFF95F}"/>
              </a:ext>
            </a:extLst>
          </p:cNvPr>
          <p:cNvSpPr>
            <a:spLocks noGrp="1"/>
          </p:cNvSpPr>
          <p:nvPr>
            <p:ph type="dt" sz="half" idx="10"/>
          </p:nvPr>
        </p:nvSpPr>
        <p:spPr/>
        <p:txBody>
          <a:bodyPr/>
          <a:lstStyle/>
          <a:p>
            <a:fld id="{43B18BFE-0C19-4C81-97B9-D07EF5A86BED}" type="datetimeFigureOut">
              <a:rPr lang="en-GB" smtClean="0"/>
              <a:t>07/12/2020</a:t>
            </a:fld>
            <a:endParaRPr lang="en-GB"/>
          </a:p>
        </p:txBody>
      </p:sp>
      <p:sp>
        <p:nvSpPr>
          <p:cNvPr id="5" name="Footer Placeholder 4">
            <a:extLst>
              <a:ext uri="{FF2B5EF4-FFF2-40B4-BE49-F238E27FC236}">
                <a16:creationId xmlns:a16="http://schemas.microsoft.com/office/drawing/2014/main" id="{718BC0B3-A495-47C6-9684-67A8BEEEDD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A851A4-71B2-4E7F-9D71-AF2B34D01987}"/>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21834709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46420-B180-40D3-AC73-DBC2EEE5708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C294FF4-698E-4BBD-A0A1-0CEB060B2E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0AEEFA-F815-4CBB-AA71-9485798A6A16}"/>
              </a:ext>
            </a:extLst>
          </p:cNvPr>
          <p:cNvSpPr>
            <a:spLocks noGrp="1"/>
          </p:cNvSpPr>
          <p:nvPr>
            <p:ph type="dt" sz="half" idx="10"/>
          </p:nvPr>
        </p:nvSpPr>
        <p:spPr/>
        <p:txBody>
          <a:bodyPr/>
          <a:lstStyle/>
          <a:p>
            <a:fld id="{43B18BFE-0C19-4C81-97B9-D07EF5A86BED}" type="datetimeFigureOut">
              <a:rPr lang="en-GB" smtClean="0"/>
              <a:t>07/12/2020</a:t>
            </a:fld>
            <a:endParaRPr lang="en-GB"/>
          </a:p>
        </p:txBody>
      </p:sp>
      <p:sp>
        <p:nvSpPr>
          <p:cNvPr id="5" name="Footer Placeholder 4">
            <a:extLst>
              <a:ext uri="{FF2B5EF4-FFF2-40B4-BE49-F238E27FC236}">
                <a16:creationId xmlns:a16="http://schemas.microsoft.com/office/drawing/2014/main" id="{94775262-3A93-4CBB-8CD6-BF6A43DBD7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8412EF-7CF5-4FBC-A96A-A5B6B161C399}"/>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41936020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EFC8B-E328-40FB-8A48-08211CA2F6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5CD886E-1EDE-405A-A0F8-AA27E30DB4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5E98B4-E552-4A10-981F-06F8E9FCA5A9}"/>
              </a:ext>
            </a:extLst>
          </p:cNvPr>
          <p:cNvSpPr>
            <a:spLocks noGrp="1"/>
          </p:cNvSpPr>
          <p:nvPr>
            <p:ph type="dt" sz="half" idx="10"/>
          </p:nvPr>
        </p:nvSpPr>
        <p:spPr/>
        <p:txBody>
          <a:bodyPr/>
          <a:lstStyle/>
          <a:p>
            <a:fld id="{43B18BFE-0C19-4C81-97B9-D07EF5A86BED}" type="datetimeFigureOut">
              <a:rPr lang="en-GB" smtClean="0"/>
              <a:t>07/12/2020</a:t>
            </a:fld>
            <a:endParaRPr lang="en-GB"/>
          </a:p>
        </p:txBody>
      </p:sp>
      <p:sp>
        <p:nvSpPr>
          <p:cNvPr id="5" name="Footer Placeholder 4">
            <a:extLst>
              <a:ext uri="{FF2B5EF4-FFF2-40B4-BE49-F238E27FC236}">
                <a16:creationId xmlns:a16="http://schemas.microsoft.com/office/drawing/2014/main" id="{320F6549-6DCD-4183-A6A4-D13F34D8F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508A70-6745-46C0-A3D8-D13B19448F91}"/>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227068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78608-6607-4227-961A-08B3AFD3500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0778276-2E4D-459E-A708-7B2742740A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6957E82-19CD-42D0-A33E-816CC01EFE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3B11402-20C1-4D52-B544-E62E6F589894}"/>
              </a:ext>
            </a:extLst>
          </p:cNvPr>
          <p:cNvSpPr>
            <a:spLocks noGrp="1"/>
          </p:cNvSpPr>
          <p:nvPr>
            <p:ph type="dt" sz="half" idx="10"/>
          </p:nvPr>
        </p:nvSpPr>
        <p:spPr/>
        <p:txBody>
          <a:bodyPr/>
          <a:lstStyle/>
          <a:p>
            <a:fld id="{43B18BFE-0C19-4C81-97B9-D07EF5A86BED}" type="datetimeFigureOut">
              <a:rPr lang="en-GB" smtClean="0"/>
              <a:t>07/12/2020</a:t>
            </a:fld>
            <a:endParaRPr lang="en-GB"/>
          </a:p>
        </p:txBody>
      </p:sp>
      <p:sp>
        <p:nvSpPr>
          <p:cNvPr id="6" name="Footer Placeholder 5">
            <a:extLst>
              <a:ext uri="{FF2B5EF4-FFF2-40B4-BE49-F238E27FC236}">
                <a16:creationId xmlns:a16="http://schemas.microsoft.com/office/drawing/2014/main" id="{B928745A-AEF2-48EC-8AAD-7C8531C76C6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CB022F-7E58-4BCB-B209-9CDC1A1831E2}"/>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33649265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60F0F-BE68-401C-B09E-131CF30A1BE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66717F9-6353-4E2E-9D70-9A368D4EFF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0C0331-0611-473A-9CAE-1FD1DCB1FC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A93CF03-7CE7-408A-85C4-F71F8F45E6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4410E1-9591-4E97-8C84-828D06D6CE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BADE698-61CB-4FCE-B1B8-1E1FBC3A5A65}"/>
              </a:ext>
            </a:extLst>
          </p:cNvPr>
          <p:cNvSpPr>
            <a:spLocks noGrp="1"/>
          </p:cNvSpPr>
          <p:nvPr>
            <p:ph type="dt" sz="half" idx="10"/>
          </p:nvPr>
        </p:nvSpPr>
        <p:spPr/>
        <p:txBody>
          <a:bodyPr/>
          <a:lstStyle/>
          <a:p>
            <a:fld id="{43B18BFE-0C19-4C81-97B9-D07EF5A86BED}" type="datetimeFigureOut">
              <a:rPr lang="en-GB" smtClean="0"/>
              <a:t>07/12/2020</a:t>
            </a:fld>
            <a:endParaRPr lang="en-GB"/>
          </a:p>
        </p:txBody>
      </p:sp>
      <p:sp>
        <p:nvSpPr>
          <p:cNvPr id="8" name="Footer Placeholder 7">
            <a:extLst>
              <a:ext uri="{FF2B5EF4-FFF2-40B4-BE49-F238E27FC236}">
                <a16:creationId xmlns:a16="http://schemas.microsoft.com/office/drawing/2014/main" id="{39409FBD-86FF-4EC9-A51C-F275BD2AA7D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0A2BCFE-8FAF-455E-B590-E291DD251B85}"/>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32392512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931C1-1943-4B57-8F77-3539A79612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6A29EDE-C206-446F-BC03-3215AB3972CD}"/>
              </a:ext>
            </a:extLst>
          </p:cNvPr>
          <p:cNvSpPr>
            <a:spLocks noGrp="1"/>
          </p:cNvSpPr>
          <p:nvPr>
            <p:ph type="dt" sz="half" idx="10"/>
          </p:nvPr>
        </p:nvSpPr>
        <p:spPr/>
        <p:txBody>
          <a:bodyPr/>
          <a:lstStyle/>
          <a:p>
            <a:fld id="{43B18BFE-0C19-4C81-97B9-D07EF5A86BED}" type="datetimeFigureOut">
              <a:rPr lang="en-GB" smtClean="0"/>
              <a:t>07/12/2020</a:t>
            </a:fld>
            <a:endParaRPr lang="en-GB"/>
          </a:p>
        </p:txBody>
      </p:sp>
      <p:sp>
        <p:nvSpPr>
          <p:cNvPr id="4" name="Footer Placeholder 3">
            <a:extLst>
              <a:ext uri="{FF2B5EF4-FFF2-40B4-BE49-F238E27FC236}">
                <a16:creationId xmlns:a16="http://schemas.microsoft.com/office/drawing/2014/main" id="{ECF7FC31-3B0C-443B-8933-8C70E6251B3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B6EE10C-22A5-48D0-AD18-1E67BA51F542}"/>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437867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C1579-7379-4166-8210-4782144AA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690EE8B-3491-48D9-BB40-BFABA066814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2A2655-37C7-4790-8DE9-F8DC0D1A1DDE}"/>
              </a:ext>
            </a:extLst>
          </p:cNvPr>
          <p:cNvSpPr>
            <a:spLocks noGrp="1"/>
          </p:cNvSpPr>
          <p:nvPr>
            <p:ph type="dt" sz="half" idx="10"/>
          </p:nvPr>
        </p:nvSpPr>
        <p:spPr/>
        <p:txBody>
          <a:bodyPr/>
          <a:lstStyle/>
          <a:p>
            <a:fld id="{F1F26E70-60CA-4F74-AF68-175E495CA2B9}" type="datetimeFigureOut">
              <a:rPr lang="en-GB" smtClean="0"/>
              <a:t>07/12/2020</a:t>
            </a:fld>
            <a:endParaRPr lang="en-GB"/>
          </a:p>
        </p:txBody>
      </p:sp>
      <p:sp>
        <p:nvSpPr>
          <p:cNvPr id="5" name="Footer Placeholder 4">
            <a:extLst>
              <a:ext uri="{FF2B5EF4-FFF2-40B4-BE49-F238E27FC236}">
                <a16:creationId xmlns:a16="http://schemas.microsoft.com/office/drawing/2014/main" id="{B5905429-687F-480C-B3EE-2BEFC6B21B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6668CD-BC29-4719-AD28-E1F485509236}"/>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20917767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ECE8E8-50B6-4C56-B558-DCE170FE9CE8}"/>
              </a:ext>
            </a:extLst>
          </p:cNvPr>
          <p:cNvSpPr>
            <a:spLocks noGrp="1"/>
          </p:cNvSpPr>
          <p:nvPr>
            <p:ph type="dt" sz="half" idx="10"/>
          </p:nvPr>
        </p:nvSpPr>
        <p:spPr/>
        <p:txBody>
          <a:bodyPr/>
          <a:lstStyle/>
          <a:p>
            <a:fld id="{43B18BFE-0C19-4C81-97B9-D07EF5A86BED}" type="datetimeFigureOut">
              <a:rPr lang="en-GB" smtClean="0"/>
              <a:t>07/12/2020</a:t>
            </a:fld>
            <a:endParaRPr lang="en-GB"/>
          </a:p>
        </p:txBody>
      </p:sp>
      <p:sp>
        <p:nvSpPr>
          <p:cNvPr id="3" name="Footer Placeholder 2">
            <a:extLst>
              <a:ext uri="{FF2B5EF4-FFF2-40B4-BE49-F238E27FC236}">
                <a16:creationId xmlns:a16="http://schemas.microsoft.com/office/drawing/2014/main" id="{2741D645-5351-4E32-A733-5AA8A2894EE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E7C0E71-28DE-41F9-A40A-76EB4C331AB1}"/>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15540160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D52CE-1996-4324-970F-4F4E56AADD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11E6B71-5A22-49EE-8C60-0386C1C302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38A618-4276-4512-A4CA-788095325C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84D2C8-DAB5-439C-9502-9AD8A645EFF2}"/>
              </a:ext>
            </a:extLst>
          </p:cNvPr>
          <p:cNvSpPr>
            <a:spLocks noGrp="1"/>
          </p:cNvSpPr>
          <p:nvPr>
            <p:ph type="dt" sz="half" idx="10"/>
          </p:nvPr>
        </p:nvSpPr>
        <p:spPr/>
        <p:txBody>
          <a:bodyPr/>
          <a:lstStyle/>
          <a:p>
            <a:fld id="{43B18BFE-0C19-4C81-97B9-D07EF5A86BED}" type="datetimeFigureOut">
              <a:rPr lang="en-GB" smtClean="0"/>
              <a:t>07/12/2020</a:t>
            </a:fld>
            <a:endParaRPr lang="en-GB"/>
          </a:p>
        </p:txBody>
      </p:sp>
      <p:sp>
        <p:nvSpPr>
          <p:cNvPr id="6" name="Footer Placeholder 5">
            <a:extLst>
              <a:ext uri="{FF2B5EF4-FFF2-40B4-BE49-F238E27FC236}">
                <a16:creationId xmlns:a16="http://schemas.microsoft.com/office/drawing/2014/main" id="{7741F898-90E7-4713-B255-2E5199C7208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54C1F0-F605-4263-90BD-5EB978BA48DD}"/>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26677229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80BEE-FE46-4BBD-8892-31DD09CB4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A5F4E39-7A84-4410-8136-A437BA407D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67938F8-8124-4E14-9F7B-3059A326D1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5A5EA0-143B-4C13-81CD-DFF1B4305658}"/>
              </a:ext>
            </a:extLst>
          </p:cNvPr>
          <p:cNvSpPr>
            <a:spLocks noGrp="1"/>
          </p:cNvSpPr>
          <p:nvPr>
            <p:ph type="dt" sz="half" idx="10"/>
          </p:nvPr>
        </p:nvSpPr>
        <p:spPr/>
        <p:txBody>
          <a:bodyPr/>
          <a:lstStyle/>
          <a:p>
            <a:fld id="{43B18BFE-0C19-4C81-97B9-D07EF5A86BED}" type="datetimeFigureOut">
              <a:rPr lang="en-GB" smtClean="0"/>
              <a:t>07/12/2020</a:t>
            </a:fld>
            <a:endParaRPr lang="en-GB"/>
          </a:p>
        </p:txBody>
      </p:sp>
      <p:sp>
        <p:nvSpPr>
          <p:cNvPr id="6" name="Footer Placeholder 5">
            <a:extLst>
              <a:ext uri="{FF2B5EF4-FFF2-40B4-BE49-F238E27FC236}">
                <a16:creationId xmlns:a16="http://schemas.microsoft.com/office/drawing/2014/main" id="{C1A4BE8F-A148-4992-AFF2-A7C38A4086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FB124D-AAAE-40E1-ABF9-24592E9EB381}"/>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12257079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D4546-2AE6-4BB7-A0C6-EB3959FCAE4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F04DFAA-21EC-4FE4-87FF-2AEEAE8BDC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BDA6B62-B3FD-4D82-B68C-BD5C706028B9}"/>
              </a:ext>
            </a:extLst>
          </p:cNvPr>
          <p:cNvSpPr>
            <a:spLocks noGrp="1"/>
          </p:cNvSpPr>
          <p:nvPr>
            <p:ph type="dt" sz="half" idx="10"/>
          </p:nvPr>
        </p:nvSpPr>
        <p:spPr/>
        <p:txBody>
          <a:bodyPr/>
          <a:lstStyle/>
          <a:p>
            <a:fld id="{43B18BFE-0C19-4C81-97B9-D07EF5A86BED}" type="datetimeFigureOut">
              <a:rPr lang="en-GB" smtClean="0"/>
              <a:t>07/12/2020</a:t>
            </a:fld>
            <a:endParaRPr lang="en-GB"/>
          </a:p>
        </p:txBody>
      </p:sp>
      <p:sp>
        <p:nvSpPr>
          <p:cNvPr id="5" name="Footer Placeholder 4">
            <a:extLst>
              <a:ext uri="{FF2B5EF4-FFF2-40B4-BE49-F238E27FC236}">
                <a16:creationId xmlns:a16="http://schemas.microsoft.com/office/drawing/2014/main" id="{0EA7DA93-C6D0-4660-B0C3-ECB76218BA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36A1EF0-0B75-4827-BC56-C313697063AD}"/>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11178728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573C65-7148-4361-A76E-F39AB75D1A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E689B18-A3CD-4804-A3ED-DEFBC04543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4C2368-1CFE-48B9-816A-1B8172EAD5DF}"/>
              </a:ext>
            </a:extLst>
          </p:cNvPr>
          <p:cNvSpPr>
            <a:spLocks noGrp="1"/>
          </p:cNvSpPr>
          <p:nvPr>
            <p:ph type="dt" sz="half" idx="10"/>
          </p:nvPr>
        </p:nvSpPr>
        <p:spPr/>
        <p:txBody>
          <a:bodyPr/>
          <a:lstStyle/>
          <a:p>
            <a:fld id="{43B18BFE-0C19-4C81-97B9-D07EF5A86BED}" type="datetimeFigureOut">
              <a:rPr lang="en-GB" smtClean="0"/>
              <a:t>07/12/2020</a:t>
            </a:fld>
            <a:endParaRPr lang="en-GB"/>
          </a:p>
        </p:txBody>
      </p:sp>
      <p:sp>
        <p:nvSpPr>
          <p:cNvPr id="5" name="Footer Placeholder 4">
            <a:extLst>
              <a:ext uri="{FF2B5EF4-FFF2-40B4-BE49-F238E27FC236}">
                <a16:creationId xmlns:a16="http://schemas.microsoft.com/office/drawing/2014/main" id="{0DD20BF5-18A0-4DDB-AAC0-1A21D027D2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AE4B5F-134A-406A-AA65-08114278EDFF}"/>
              </a:ext>
            </a:extLst>
          </p:cNvPr>
          <p:cNvSpPr>
            <a:spLocks noGrp="1"/>
          </p:cNvSpPr>
          <p:nvPr>
            <p:ph type="sldNum" sz="quarter" idx="12"/>
          </p:nvPr>
        </p:nvSpPr>
        <p:spPr/>
        <p:txBody>
          <a:bodyPr/>
          <a:lstStyle/>
          <a:p>
            <a:fld id="{D1D1699A-B1EC-4E9E-AA3B-88BEE1DDF49F}" type="slidenum">
              <a:rPr lang="en-GB" smtClean="0"/>
              <a:t>‹#›</a:t>
            </a:fld>
            <a:endParaRPr lang="en-GB"/>
          </a:p>
        </p:txBody>
      </p:sp>
    </p:spTree>
    <p:extLst>
      <p:ext uri="{BB962C8B-B14F-4D97-AF65-F5344CB8AC3E}">
        <p14:creationId xmlns:p14="http://schemas.microsoft.com/office/powerpoint/2010/main" val="97727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A7D8C-8C4B-42D8-A3DE-CE9DEDA945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A3B5022-2043-4B0E-9254-78B077ED83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E77601-9B93-4D12-8812-6C73479F46E0}"/>
              </a:ext>
            </a:extLst>
          </p:cNvPr>
          <p:cNvSpPr>
            <a:spLocks noGrp="1"/>
          </p:cNvSpPr>
          <p:nvPr>
            <p:ph type="dt" sz="half" idx="10"/>
          </p:nvPr>
        </p:nvSpPr>
        <p:spPr/>
        <p:txBody>
          <a:bodyPr/>
          <a:lstStyle/>
          <a:p>
            <a:fld id="{F1F26E70-60CA-4F74-AF68-175E495CA2B9}" type="datetimeFigureOut">
              <a:rPr lang="en-GB" smtClean="0"/>
              <a:t>07/12/2020</a:t>
            </a:fld>
            <a:endParaRPr lang="en-GB"/>
          </a:p>
        </p:txBody>
      </p:sp>
      <p:sp>
        <p:nvSpPr>
          <p:cNvPr id="5" name="Footer Placeholder 4">
            <a:extLst>
              <a:ext uri="{FF2B5EF4-FFF2-40B4-BE49-F238E27FC236}">
                <a16:creationId xmlns:a16="http://schemas.microsoft.com/office/drawing/2014/main" id="{63360874-D928-44D3-9A65-CF380449BE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2CCC61-31D3-4D8A-AEFB-85F93FD52156}"/>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625662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B2245-03CF-4319-84B9-C38A68DA0EC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107C834-5207-41CA-AA2C-B6B11BF2D4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01CDDC-1170-4BF0-9705-7C1D5255E0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877318F-E68E-4044-9E75-B33000E6BCF4}"/>
              </a:ext>
            </a:extLst>
          </p:cNvPr>
          <p:cNvSpPr>
            <a:spLocks noGrp="1"/>
          </p:cNvSpPr>
          <p:nvPr>
            <p:ph type="dt" sz="half" idx="10"/>
          </p:nvPr>
        </p:nvSpPr>
        <p:spPr/>
        <p:txBody>
          <a:bodyPr/>
          <a:lstStyle/>
          <a:p>
            <a:fld id="{F1F26E70-60CA-4F74-AF68-175E495CA2B9}" type="datetimeFigureOut">
              <a:rPr lang="en-GB" smtClean="0"/>
              <a:t>07/12/2020</a:t>
            </a:fld>
            <a:endParaRPr lang="en-GB"/>
          </a:p>
        </p:txBody>
      </p:sp>
      <p:sp>
        <p:nvSpPr>
          <p:cNvPr id="6" name="Footer Placeholder 5">
            <a:extLst>
              <a:ext uri="{FF2B5EF4-FFF2-40B4-BE49-F238E27FC236}">
                <a16:creationId xmlns:a16="http://schemas.microsoft.com/office/drawing/2014/main" id="{36BE886A-3B06-44AF-98E9-C2618DDA3D8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820BDC-DA92-4F55-B010-64B1AE9BC753}"/>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524143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92156-EDB2-4BC0-A9A4-C9EB7AF01FF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5E3F29-AC8B-48B9-8180-825C067BE6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0745A8-090F-4DA1-B432-C9608D65B0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86440B0-59F5-421A-9AC8-57B6F99D5F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B5C722-F68B-4DED-94DD-8586ABFF2A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FB3E620-4416-419C-983B-A7826CDEA420}"/>
              </a:ext>
            </a:extLst>
          </p:cNvPr>
          <p:cNvSpPr>
            <a:spLocks noGrp="1"/>
          </p:cNvSpPr>
          <p:nvPr>
            <p:ph type="dt" sz="half" idx="10"/>
          </p:nvPr>
        </p:nvSpPr>
        <p:spPr/>
        <p:txBody>
          <a:bodyPr/>
          <a:lstStyle/>
          <a:p>
            <a:fld id="{F1F26E70-60CA-4F74-AF68-175E495CA2B9}" type="datetimeFigureOut">
              <a:rPr lang="en-GB" smtClean="0"/>
              <a:t>07/12/2020</a:t>
            </a:fld>
            <a:endParaRPr lang="en-GB"/>
          </a:p>
        </p:txBody>
      </p:sp>
      <p:sp>
        <p:nvSpPr>
          <p:cNvPr id="8" name="Footer Placeholder 7">
            <a:extLst>
              <a:ext uri="{FF2B5EF4-FFF2-40B4-BE49-F238E27FC236}">
                <a16:creationId xmlns:a16="http://schemas.microsoft.com/office/drawing/2014/main" id="{0E818B27-2A1C-4E7D-8757-EEAD646F889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F855E69-AF41-49CB-B629-189911C47E9C}"/>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494920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C88FA-45B8-4AA4-AA84-A354697E860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E525E9A-0F41-4B63-8B12-6725F3C1F8FF}"/>
              </a:ext>
            </a:extLst>
          </p:cNvPr>
          <p:cNvSpPr>
            <a:spLocks noGrp="1"/>
          </p:cNvSpPr>
          <p:nvPr>
            <p:ph type="dt" sz="half" idx="10"/>
          </p:nvPr>
        </p:nvSpPr>
        <p:spPr/>
        <p:txBody>
          <a:bodyPr/>
          <a:lstStyle/>
          <a:p>
            <a:fld id="{F1F26E70-60CA-4F74-AF68-175E495CA2B9}" type="datetimeFigureOut">
              <a:rPr lang="en-GB" smtClean="0"/>
              <a:t>07/12/2020</a:t>
            </a:fld>
            <a:endParaRPr lang="en-GB"/>
          </a:p>
        </p:txBody>
      </p:sp>
      <p:sp>
        <p:nvSpPr>
          <p:cNvPr id="4" name="Footer Placeholder 3">
            <a:extLst>
              <a:ext uri="{FF2B5EF4-FFF2-40B4-BE49-F238E27FC236}">
                <a16:creationId xmlns:a16="http://schemas.microsoft.com/office/drawing/2014/main" id="{1B55F50E-1200-46C1-B898-CADDC86800D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35412DF-F023-4441-AE5C-C9225BF3CF5D}"/>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76147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935BE8-B512-4148-8286-BCB213E98C91}"/>
              </a:ext>
            </a:extLst>
          </p:cNvPr>
          <p:cNvSpPr>
            <a:spLocks noGrp="1"/>
          </p:cNvSpPr>
          <p:nvPr>
            <p:ph type="dt" sz="half" idx="10"/>
          </p:nvPr>
        </p:nvSpPr>
        <p:spPr/>
        <p:txBody>
          <a:bodyPr/>
          <a:lstStyle/>
          <a:p>
            <a:fld id="{F1F26E70-60CA-4F74-AF68-175E495CA2B9}" type="datetimeFigureOut">
              <a:rPr lang="en-GB" smtClean="0"/>
              <a:t>07/12/2020</a:t>
            </a:fld>
            <a:endParaRPr lang="en-GB"/>
          </a:p>
        </p:txBody>
      </p:sp>
      <p:sp>
        <p:nvSpPr>
          <p:cNvPr id="3" name="Footer Placeholder 2">
            <a:extLst>
              <a:ext uri="{FF2B5EF4-FFF2-40B4-BE49-F238E27FC236}">
                <a16:creationId xmlns:a16="http://schemas.microsoft.com/office/drawing/2014/main" id="{F5BC1814-F05C-4E8E-B20C-691BBE4B66F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ECB5BC9-F9BF-4B4D-8239-3C8AF2B24398}"/>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767934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B90EB-BA5D-4B34-B558-4FF1352A54CE}"/>
              </a:ext>
            </a:extLst>
          </p:cNvPr>
          <p:cNvSpPr>
            <a:spLocks noGrp="1"/>
          </p:cNvSpPr>
          <p:nvPr>
            <p:ph type="title"/>
          </p:nvPr>
        </p:nvSpPr>
        <p:spPr>
          <a:xfrm>
            <a:off x="563880" y="1632222"/>
            <a:ext cx="10515600" cy="1325563"/>
          </a:xfrm>
        </p:spPr>
        <p:txBody>
          <a:bodyPr/>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D91D43EF-D0CD-4F59-AC22-3004E733CAE6}"/>
              </a:ext>
            </a:extLst>
          </p:cNvPr>
          <p:cNvSpPr>
            <a:spLocks noGrp="1"/>
          </p:cNvSpPr>
          <p:nvPr>
            <p:ph type="dt" sz="half" idx="10"/>
          </p:nvPr>
        </p:nvSpPr>
        <p:spPr/>
        <p:txBody>
          <a:bodyPr/>
          <a:lstStyle/>
          <a:p>
            <a:fld id="{F1F26E70-60CA-4F74-AF68-175E495CA2B9}" type="datetimeFigureOut">
              <a:rPr lang="en-GB" smtClean="0"/>
              <a:t>07/12/2020</a:t>
            </a:fld>
            <a:endParaRPr lang="en-GB"/>
          </a:p>
        </p:txBody>
      </p:sp>
      <p:sp>
        <p:nvSpPr>
          <p:cNvPr id="4" name="Footer Placeholder 3">
            <a:extLst>
              <a:ext uri="{FF2B5EF4-FFF2-40B4-BE49-F238E27FC236}">
                <a16:creationId xmlns:a16="http://schemas.microsoft.com/office/drawing/2014/main" id="{5942DB31-DDF2-4FCF-9086-C4E89FB4EB7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376B4C6-9F2C-4725-B417-6DE750CD1C21}"/>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3636259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233DF-4B5A-4795-87DB-47AF73D76F20}"/>
              </a:ext>
            </a:extLst>
          </p:cNvPr>
          <p:cNvSpPr>
            <a:spLocks noGrp="1"/>
          </p:cNvSpPr>
          <p:nvPr>
            <p:ph type="title"/>
          </p:nvPr>
        </p:nvSpPr>
        <p:spPr/>
        <p:txBody>
          <a:bodyPr/>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9014F35E-3C31-4124-8010-F1FB1950FB59}"/>
              </a:ext>
            </a:extLst>
          </p:cNvPr>
          <p:cNvSpPr>
            <a:spLocks noGrp="1"/>
          </p:cNvSpPr>
          <p:nvPr>
            <p:ph type="dt" sz="half" idx="10"/>
          </p:nvPr>
        </p:nvSpPr>
        <p:spPr/>
        <p:txBody>
          <a:bodyPr/>
          <a:lstStyle/>
          <a:p>
            <a:fld id="{F1F26E70-60CA-4F74-AF68-175E495CA2B9}" type="datetimeFigureOut">
              <a:rPr lang="en-GB" smtClean="0"/>
              <a:t>07/12/2020</a:t>
            </a:fld>
            <a:endParaRPr lang="en-GB"/>
          </a:p>
        </p:txBody>
      </p:sp>
      <p:sp>
        <p:nvSpPr>
          <p:cNvPr id="4" name="Footer Placeholder 3">
            <a:extLst>
              <a:ext uri="{FF2B5EF4-FFF2-40B4-BE49-F238E27FC236}">
                <a16:creationId xmlns:a16="http://schemas.microsoft.com/office/drawing/2014/main" id="{4913C518-EB10-4835-9056-6EF35A4EA80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4E811A9-757E-4BBD-B6E5-806BBBECCB15}"/>
              </a:ext>
            </a:extLst>
          </p:cNvPr>
          <p:cNvSpPr>
            <a:spLocks noGrp="1"/>
          </p:cNvSpPr>
          <p:nvPr>
            <p:ph type="sldNum" sz="quarter" idx="12"/>
          </p:nvPr>
        </p:nvSpPr>
        <p:spPr/>
        <p:txBody>
          <a:bodyPr/>
          <a:lstStyle/>
          <a:p>
            <a:fld id="{C3D0F93E-4AA3-494E-8A3E-53FDFC1C4FF5}" type="slidenum">
              <a:rPr lang="en-GB" smtClean="0"/>
              <a:t>‹#›</a:t>
            </a:fld>
            <a:endParaRPr lang="en-GB"/>
          </a:p>
        </p:txBody>
      </p:sp>
    </p:spTree>
    <p:extLst>
      <p:ext uri="{BB962C8B-B14F-4D97-AF65-F5344CB8AC3E}">
        <p14:creationId xmlns:p14="http://schemas.microsoft.com/office/powerpoint/2010/main" val="4051889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017266-0F46-439C-BF68-7AB9D4AC46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39AEDB5C-84CD-46EF-9E63-285C06A65E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85A17E-0159-4C0C-9D40-A67A4D6807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F26E70-60CA-4F74-AF68-175E495CA2B9}" type="datetimeFigureOut">
              <a:rPr lang="en-GB" smtClean="0"/>
              <a:t>07/12/2020</a:t>
            </a:fld>
            <a:endParaRPr lang="en-GB"/>
          </a:p>
        </p:txBody>
      </p:sp>
      <p:sp>
        <p:nvSpPr>
          <p:cNvPr id="5" name="Footer Placeholder 4">
            <a:extLst>
              <a:ext uri="{FF2B5EF4-FFF2-40B4-BE49-F238E27FC236}">
                <a16:creationId xmlns:a16="http://schemas.microsoft.com/office/drawing/2014/main" id="{AADACA8F-53C9-4E16-9A7F-F9A257E783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E0644F-F728-4D26-B4EF-CD02E72F75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0F93E-4AA3-494E-8A3E-53FDFC1C4FF5}" type="slidenum">
              <a:rPr lang="en-GB" smtClean="0"/>
              <a:t>‹#›</a:t>
            </a:fld>
            <a:endParaRPr lang="en-GB"/>
          </a:p>
        </p:txBody>
      </p:sp>
      <p:pic>
        <p:nvPicPr>
          <p:cNvPr id="12" name="Picture 11">
            <a:extLst>
              <a:ext uri="{FF2B5EF4-FFF2-40B4-BE49-F238E27FC236}">
                <a16:creationId xmlns:a16="http://schemas.microsoft.com/office/drawing/2014/main" id="{0EFE6D3F-C2ED-4771-A02A-D59677292EB0}"/>
              </a:ext>
            </a:extLst>
          </p:cNvPr>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864326" y="365124"/>
            <a:ext cx="2584800" cy="806400"/>
          </a:xfrm>
          <a:prstGeom prst="rect">
            <a:avLst/>
          </a:prstGeom>
          <a:noFill/>
          <a:ln>
            <a:noFill/>
          </a:ln>
        </p:spPr>
      </p:pic>
    </p:spTree>
    <p:extLst>
      <p:ext uri="{BB962C8B-B14F-4D97-AF65-F5344CB8AC3E}">
        <p14:creationId xmlns:p14="http://schemas.microsoft.com/office/powerpoint/2010/main" val="2729060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72" r:id="rId8"/>
    <p:sldLayoutId id="2147483673" r:id="rId9"/>
    <p:sldLayoutId id="2147483656" r:id="rId10"/>
    <p:sldLayoutId id="2147483657" r:id="rId11"/>
    <p:sldLayoutId id="2147483658" r:id="rId12"/>
    <p:sldLayoutId id="214748365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F3C313-507D-4663-B6D3-FBEB03D676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3576B89-C4A6-4E99-AEB6-A600818153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B20C09-5F76-4958-9B9E-4C0FDB9623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18BFE-0C19-4C81-97B9-D07EF5A86BED}" type="datetimeFigureOut">
              <a:rPr lang="en-GB" smtClean="0"/>
              <a:t>07/12/2020</a:t>
            </a:fld>
            <a:endParaRPr lang="en-GB"/>
          </a:p>
        </p:txBody>
      </p:sp>
      <p:sp>
        <p:nvSpPr>
          <p:cNvPr id="5" name="Footer Placeholder 4">
            <a:extLst>
              <a:ext uri="{FF2B5EF4-FFF2-40B4-BE49-F238E27FC236}">
                <a16:creationId xmlns:a16="http://schemas.microsoft.com/office/drawing/2014/main" id="{CB9BB97C-F5CF-4A15-BC1C-2910E154BD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59685C2-B80D-4D8F-A829-D3A42CD5FB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D1699A-B1EC-4E9E-AA3B-88BEE1DDF49F}" type="slidenum">
              <a:rPr lang="en-GB" smtClean="0"/>
              <a:t>‹#›</a:t>
            </a:fld>
            <a:endParaRPr lang="en-GB"/>
          </a:p>
        </p:txBody>
      </p:sp>
    </p:spTree>
    <p:extLst>
      <p:ext uri="{BB962C8B-B14F-4D97-AF65-F5344CB8AC3E}">
        <p14:creationId xmlns:p14="http://schemas.microsoft.com/office/powerpoint/2010/main" val="2721535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www.nwadcs.org.uk/minimum-standards"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hyperlink" Target="http://www.nwadcs.org.uk/regional-purchasing-systems" TargetMode="Externa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CCAE2F9-D2BE-4B63-9E15-50CE7F62C0B0}"/>
              </a:ext>
            </a:extLst>
          </p:cNvPr>
          <p:cNvSpPr txBox="1"/>
          <p:nvPr/>
        </p:nvSpPr>
        <p:spPr>
          <a:xfrm>
            <a:off x="0" y="1590261"/>
            <a:ext cx="12192000" cy="3869635"/>
          </a:xfrm>
          <a:prstGeom prst="rect">
            <a:avLst/>
          </a:prstGeom>
          <a:solidFill>
            <a:srgbClr val="E5E5E5"/>
          </a:solidFill>
        </p:spPr>
        <p:txBody>
          <a:bodyPr wrap="square" rtlCol="0">
            <a:spAutoFit/>
          </a:bodyPr>
          <a:lstStyle/>
          <a:p>
            <a:endParaRPr lang="en-GB" dirty="0"/>
          </a:p>
        </p:txBody>
      </p:sp>
      <p:sp>
        <p:nvSpPr>
          <p:cNvPr id="7" name="TextBox 6">
            <a:extLst>
              <a:ext uri="{FF2B5EF4-FFF2-40B4-BE49-F238E27FC236}">
                <a16:creationId xmlns:a16="http://schemas.microsoft.com/office/drawing/2014/main" id="{983BB85B-67FA-438F-815F-741010846966}"/>
              </a:ext>
            </a:extLst>
          </p:cNvPr>
          <p:cNvSpPr txBox="1"/>
          <p:nvPr/>
        </p:nvSpPr>
        <p:spPr>
          <a:xfrm>
            <a:off x="1097280" y="2189973"/>
            <a:ext cx="10030265" cy="1938992"/>
          </a:xfrm>
          <a:prstGeom prst="rect">
            <a:avLst/>
          </a:prstGeom>
          <a:noFill/>
        </p:spPr>
        <p:txBody>
          <a:bodyPr wrap="square" rtlCol="0">
            <a:spAutoFit/>
          </a:bodyPr>
          <a:lstStyle/>
          <a:p>
            <a:pPr lvl="0" algn="ctr"/>
            <a:r>
              <a:rPr lang="en-GB" sz="3600" b="1" dirty="0" err="1">
                <a:solidFill>
                  <a:srgbClr val="0099A0"/>
                </a:solidFill>
                <a:latin typeface="Open Sans" panose="020B0606030504020204" pitchFamily="34" charset="0"/>
                <a:ea typeface="Open Sans" panose="020B0606030504020204" pitchFamily="34" charset="0"/>
                <a:cs typeface="Open Sans" panose="020B0606030504020204" pitchFamily="34" charset="0"/>
              </a:rPr>
              <a:t>SaILS</a:t>
            </a:r>
            <a:r>
              <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 Dynamic Purchasing System</a:t>
            </a:r>
          </a:p>
          <a:p>
            <a:pPr lvl="0"/>
            <a:endPar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endParaRPr>
          </a:p>
          <a:p>
            <a:pPr lvl="0" algn="ctr"/>
            <a:r>
              <a:rPr lang="en-GB" sz="30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Pre Round 3 Provider engagement</a:t>
            </a:r>
          </a:p>
          <a:p>
            <a:endParaRPr lang="en-GB" dirty="0"/>
          </a:p>
        </p:txBody>
      </p:sp>
    </p:spTree>
    <p:extLst>
      <p:ext uri="{BB962C8B-B14F-4D97-AF65-F5344CB8AC3E}">
        <p14:creationId xmlns:p14="http://schemas.microsoft.com/office/powerpoint/2010/main" val="2599452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1. What type of placements are needed?</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457401" cy="1262910"/>
          </a:xfrm>
          <a:prstGeom prst="rect">
            <a:avLst/>
          </a:prstGeom>
        </p:spPr>
        <p:txBody>
          <a:bodyPr wrap="square">
            <a:spAutoFit/>
          </a:bodyPr>
          <a:lstStyle/>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Questions?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303969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3. Policy evaluation</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457401" cy="829971"/>
          </a:xfrm>
          <a:prstGeom prst="rect">
            <a:avLst/>
          </a:prstGeom>
        </p:spPr>
        <p:txBody>
          <a:bodyPr wrap="square">
            <a:spAutoFit/>
          </a:bodyPr>
          <a:lstStyle/>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Alison Harnick and Heidi Forde (Liverpool)</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028123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3. Policy evaluation</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457401" cy="3050066"/>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are we looking for in your policies?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en-GB" sz="2200" dirty="0">
                <a:solidFill>
                  <a:schemeClr val="accent1">
                    <a:lumMod val="50000"/>
                  </a:schemeClr>
                </a:solidFill>
                <a:latin typeface="Open Sans" panose="020B0606030504020204"/>
              </a:rPr>
              <a:t>Policies that are clear, concise and well written</a:t>
            </a:r>
          </a:p>
          <a:p>
            <a:pPr marL="285750" indent="-285750">
              <a:buFont typeface="Arial" panose="020B0604020202020204" pitchFamily="34" charset="0"/>
              <a:buChar char="•"/>
            </a:pPr>
            <a:r>
              <a:rPr lang="en-GB" sz="2200" dirty="0">
                <a:solidFill>
                  <a:schemeClr val="accent1">
                    <a:lumMod val="50000"/>
                  </a:schemeClr>
                </a:solidFill>
                <a:latin typeface="Open Sans" panose="020B0606030504020204"/>
              </a:rPr>
              <a:t>Policies that are individualised and tailored for your service</a:t>
            </a:r>
          </a:p>
          <a:p>
            <a:pPr marL="285750" indent="-285750">
              <a:buFont typeface="Arial" panose="020B0604020202020204" pitchFamily="34" charset="0"/>
              <a:buChar char="•"/>
            </a:pPr>
            <a:r>
              <a:rPr lang="en-GB" sz="2200" dirty="0">
                <a:solidFill>
                  <a:schemeClr val="accent1">
                    <a:lumMod val="50000"/>
                  </a:schemeClr>
                </a:solidFill>
                <a:latin typeface="Open Sans" panose="020B0606030504020204"/>
              </a:rPr>
              <a:t>Policies that meet all the evaluation checklist criteria </a:t>
            </a:r>
          </a:p>
          <a:p>
            <a:pPr marL="285750" indent="-285750">
              <a:buFont typeface="Arial" panose="020B0604020202020204" pitchFamily="34" charset="0"/>
              <a:buChar char="•"/>
            </a:pPr>
            <a:r>
              <a:rPr lang="en-GB" sz="2200" dirty="0">
                <a:solidFill>
                  <a:schemeClr val="accent1">
                    <a:lumMod val="50000"/>
                  </a:schemeClr>
                </a:solidFill>
                <a:latin typeface="Open Sans" panose="020B0606030504020204"/>
              </a:rPr>
              <a:t>That policies are up to date and relevant</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054480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3. Policy evaluation</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457401" cy="4213461"/>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helps us evaluate your policies?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Ensure you have checked your policy against the checklists provided so all points are explicitly covered. A single omission of an item in these checklists could result in your entire submission failing to meet the criteria.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Include index for ease of reference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Add forms and templates as appendices to the document so it is clear to evaluators they are being used and so they are there for staff</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541510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3. Policy evaluation</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457401" cy="4469942"/>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Safer Recruitment common pitfalls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 adequately covering bank or agency staff or confirming that none are used</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 adequately covering volunteers or confirming that none are used</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Lack of clarity in some processes and not giving all the information required as per the checklist</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Policy not reflecting the service </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21008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3. Policy evaluation</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457401" cy="4726422"/>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Safeguarding common pitfalls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 including Child Protection Incident form</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 including LADO contact details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Definitions of abuse not sufficient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 including clear process for escalating concerns</a:t>
            </a:r>
          </a:p>
          <a:p>
            <a:pPr marL="34290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Policy not reflecting the service </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533889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3. Policy evaluation</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457401" cy="3732304"/>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Missing from Home common pitfalls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 including a template for recording and managing return or ensuring the young person has access to an independent visitor on return</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Content not being relevant to unregulated provision</a:t>
            </a:r>
          </a:p>
          <a:p>
            <a:pPr marL="34290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Policy not reflecting the service </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579813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3. Policy evaluation</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457401" cy="5512278"/>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Exploitation common pitfalls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 explicitly covering all types of exploitation, submitting either </a:t>
            </a:r>
            <a:r>
              <a:rPr lang="en-GB" sz="2200" dirty="0" err="1">
                <a:solidFill>
                  <a:srgbClr val="20275C"/>
                </a:solidFill>
                <a:latin typeface="Open Sans" panose="020B0606030504020204" pitchFamily="34" charset="0"/>
                <a:ea typeface="Open Sans" panose="020B0606030504020204" pitchFamily="34" charset="0"/>
                <a:cs typeface="Open Sans" panose="020B0606030504020204" pitchFamily="34" charset="0"/>
              </a:rPr>
              <a:t>CCE</a:t>
            </a: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 or CSE policy only</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 naming the Champions in the organisation and giving their contact details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Induction and training information not clearly showing that staff receive training in all areas of Child Exploitation</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 No confirmation that young people can contact external / independent professionals and who these people / organisations might be</a:t>
            </a:r>
          </a:p>
          <a:p>
            <a:pPr marL="34290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Policy not reflecting the service </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462543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3. Policy evaluation</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457401" cy="5676426"/>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Data protection common pitfalls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 covering all types of data held, staff and young people.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 adequately covering training and induction processes.</a:t>
            </a:r>
          </a:p>
          <a:p>
            <a:pPr marL="342900" lvl="0" indent="-342900">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Contracts section  </a:t>
            </a:r>
          </a:p>
          <a:p>
            <a:pPr marL="800100" lvl="1" indent="-342900">
              <a:buFont typeface="Courier New" panose="02070309020205020404" pitchFamily="49" charset="0"/>
              <a:buChar char="o"/>
            </a:pPr>
            <a:r>
              <a:rPr lang="en-GB" sz="2200" dirty="0">
                <a:solidFill>
                  <a:srgbClr val="20275C"/>
                </a:solidFill>
                <a:latin typeface="Open Sans" panose="020B0606030504020204" pitchFamily="34" charset="0"/>
              </a:rPr>
              <a:t>Controller/processor relationships</a:t>
            </a:r>
          </a:p>
          <a:p>
            <a:pPr marL="800100" lvl="1" indent="-342900">
              <a:buFont typeface="Courier New" panose="02070309020205020404" pitchFamily="49" charset="0"/>
              <a:buChar char="o"/>
            </a:pPr>
            <a:r>
              <a:rPr lang="en-GB" sz="2200" dirty="0">
                <a:solidFill>
                  <a:srgbClr val="20275C"/>
                </a:solidFill>
                <a:latin typeface="Open Sans" panose="020B0606030504020204" pitchFamily="34" charset="0"/>
              </a:rPr>
              <a:t>Awareness and training of contractors</a:t>
            </a:r>
          </a:p>
          <a:p>
            <a:pPr marL="800100" lvl="1" indent="-342900">
              <a:buFont typeface="Courier New" panose="02070309020205020404" pitchFamily="49" charset="0"/>
              <a:buChar char="o"/>
            </a:pPr>
            <a:r>
              <a:rPr lang="en-GB" sz="2200" dirty="0">
                <a:solidFill>
                  <a:srgbClr val="20275C"/>
                </a:solidFill>
                <a:latin typeface="Open Sans" panose="020B0606030504020204" pitchFamily="34" charset="0"/>
              </a:rPr>
              <a:t>Indemnities and limitations</a:t>
            </a:r>
          </a:p>
          <a:p>
            <a:pPr marL="800100" lvl="1" indent="-342900">
              <a:buFont typeface="Courier New" panose="02070309020205020404" pitchFamily="49" charset="0"/>
              <a:buChar char="o"/>
            </a:pPr>
            <a:r>
              <a:rPr lang="en-GB" sz="2200" dirty="0">
                <a:solidFill>
                  <a:srgbClr val="20275C"/>
                </a:solidFill>
                <a:latin typeface="Open Sans" panose="020B0606030504020204" pitchFamily="34" charset="0"/>
              </a:rPr>
              <a:t>Audit requirements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Physical information security not being covered.  </a:t>
            </a:r>
          </a:p>
          <a:p>
            <a:pPr marL="34290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Policy not reflecting the service and organisation.</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869189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3. Policy evaluation</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457401" cy="1695849"/>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Questions?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020756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Housekeeping</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8453791" cy="2433487"/>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Hands up function to ask a question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Comments/messaging function to ask questions that can be picked up as we go along</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Mute if not talking or planning to talk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Notes will be taken but no providers identified in the notes</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0029680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3. Minimum Standards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10515600" cy="1262910"/>
          </a:xfrm>
          <a:prstGeom prst="rect">
            <a:avLst/>
          </a:prstGeom>
        </p:spPr>
        <p:txBody>
          <a:bodyPr wrap="square">
            <a:spAutoFit/>
          </a:bodyPr>
          <a:lstStyle/>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Stephanie Rhodes (Placements North West)</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2244022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3. Minimum Standards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10515600" cy="2433487"/>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Aim</a:t>
            </a:r>
          </a:p>
          <a:p>
            <a:pPr lvl="0">
              <a:lnSpc>
                <a:spcPct val="90000"/>
              </a:lnSpc>
              <a:spcBef>
                <a:spcPts val="1000"/>
              </a:spcBef>
            </a:pPr>
            <a:endParaRPr lang="en-GB" sz="2200" b="1" dirty="0">
              <a:solidFill>
                <a:srgbClr val="20275C"/>
              </a:solidFill>
              <a:effectLst/>
              <a:latin typeface="Open Sans" panose="020B0606030504020204" pitchFamily="34" charset="0"/>
              <a:ea typeface="Times New Roman" panose="02020603050405020304" pitchFamily="18" charset="0"/>
              <a:cs typeface="Times New Roman" panose="02020603050405020304" pitchFamily="18" charset="0"/>
            </a:endParaRPr>
          </a:p>
          <a:p>
            <a:pPr lvl="0">
              <a:lnSpc>
                <a:spcPct val="90000"/>
              </a:lnSpc>
              <a:spcBef>
                <a:spcPts val="1000"/>
              </a:spcBef>
            </a:pPr>
            <a:r>
              <a:rPr lang="en-GB" sz="2200" dirty="0">
                <a:solidFill>
                  <a:srgbClr val="002060"/>
                </a:solidFill>
                <a:effectLst/>
                <a:latin typeface="Open Sans" panose="020B0606030504020204"/>
                <a:ea typeface="Times New Roman" panose="02020603050405020304" pitchFamily="18" charset="0"/>
                <a:cs typeface="Times New Roman" panose="02020603050405020304" pitchFamily="18" charset="0"/>
              </a:rPr>
              <a:t>The Minimum Standards are in place to ensure the safe and appropriate accommodation of young people. </a:t>
            </a:r>
            <a:endParaRPr lang="en-GB" sz="2200" dirty="0">
              <a:solidFill>
                <a:srgbClr val="002060"/>
              </a:solidFill>
              <a:effectLst/>
              <a:latin typeface="Open Sans" panose="020B0606030504020204"/>
              <a:ea typeface="Calibri" panose="020F0502020204030204" pitchFamily="34" charset="0"/>
              <a:cs typeface="Times New Roman" panose="02020603050405020304" pitchFamily="18"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6735038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3. Minimum Standards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10515600" cy="2433487"/>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Background</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The Minimum Standards were co-produced with providers and have been subject to iterative review and refinement since their launch in 2010.</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721778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3. Minimum Standards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10515600" cy="3604064"/>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Monitoring</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All providers who are on the 2020 SaILs Contract will receive a Minimum Standards assessment.</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The assessments are not intended to replace local authority monitoring but to get a basic level of quality and consistency across the region.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Consistent and fair approach. </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5305317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3. Minimum Standards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10515600" cy="3972113"/>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How are the assessments carried out?</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107000"/>
              </a:lnSpc>
              <a:buFont typeface="Symbol" panose="05050102010706020507" pitchFamily="18" charset="2"/>
              <a:buChar char=""/>
            </a:pPr>
            <a:r>
              <a:rPr lang="en-GB" sz="2200" dirty="0">
                <a:solidFill>
                  <a:srgbClr val="002060"/>
                </a:solidFill>
                <a:effectLst/>
                <a:latin typeface="Open Sans" panose="020B0606030504020204"/>
                <a:ea typeface="Calibri" panose="020F0502020204030204" pitchFamily="34" charset="0"/>
                <a:cs typeface="Times New Roman" panose="02020603050405020304" pitchFamily="18" charset="0"/>
              </a:rPr>
              <a:t>Tender Evaluation</a:t>
            </a:r>
          </a:p>
          <a:p>
            <a:pPr marL="342900" lvl="0" indent="-342900">
              <a:lnSpc>
                <a:spcPct val="107000"/>
              </a:lnSpc>
              <a:buFont typeface="Symbol" panose="05050102010706020507" pitchFamily="18" charset="2"/>
              <a:buChar char=""/>
            </a:pPr>
            <a:r>
              <a:rPr lang="en-GB" sz="2200" dirty="0">
                <a:solidFill>
                  <a:srgbClr val="002060"/>
                </a:solidFill>
                <a:effectLst/>
                <a:latin typeface="Open Sans" panose="020B0606030504020204"/>
                <a:ea typeface="Calibri" panose="020F0502020204030204" pitchFamily="34" charset="0"/>
                <a:cs typeface="Times New Roman" panose="02020603050405020304" pitchFamily="18" charset="0"/>
              </a:rPr>
              <a:t>Desktop Review</a:t>
            </a:r>
          </a:p>
          <a:p>
            <a:pPr marL="342900" lvl="0" indent="-342900">
              <a:lnSpc>
                <a:spcPct val="107000"/>
              </a:lnSpc>
              <a:buFont typeface="Symbol" panose="05050102010706020507" pitchFamily="18" charset="2"/>
              <a:buChar char=""/>
            </a:pPr>
            <a:r>
              <a:rPr lang="en-GB" sz="2200" dirty="0">
                <a:solidFill>
                  <a:srgbClr val="002060"/>
                </a:solidFill>
                <a:effectLst/>
                <a:latin typeface="Open Sans" panose="020B0606030504020204"/>
                <a:ea typeface="Calibri" panose="020F0502020204030204" pitchFamily="34" charset="0"/>
                <a:cs typeface="Times New Roman" panose="02020603050405020304" pitchFamily="18" charset="0"/>
              </a:rPr>
              <a:t>Provider actions</a:t>
            </a:r>
          </a:p>
          <a:p>
            <a:pPr marL="342900" lvl="0" indent="-342900">
              <a:lnSpc>
                <a:spcPct val="107000"/>
              </a:lnSpc>
              <a:buFont typeface="Symbol" panose="05050102010706020507" pitchFamily="18" charset="2"/>
              <a:buChar char=""/>
            </a:pPr>
            <a:r>
              <a:rPr lang="en-GB" sz="2200" dirty="0">
                <a:solidFill>
                  <a:srgbClr val="002060"/>
                </a:solidFill>
                <a:effectLst/>
                <a:latin typeface="Open Sans" panose="020B0606030504020204"/>
                <a:ea typeface="Calibri" panose="020F0502020204030204" pitchFamily="34" charset="0"/>
                <a:cs typeface="Times New Roman" panose="02020603050405020304" pitchFamily="18" charset="0"/>
              </a:rPr>
              <a:t>Provider response reviewed</a:t>
            </a:r>
          </a:p>
          <a:p>
            <a:pPr marL="342900" lvl="0" indent="-342900">
              <a:lnSpc>
                <a:spcPct val="107000"/>
              </a:lnSpc>
              <a:buFont typeface="Symbol" panose="05050102010706020507" pitchFamily="18" charset="2"/>
              <a:buChar char=""/>
            </a:pPr>
            <a:r>
              <a:rPr lang="en-GB" sz="2200" dirty="0">
                <a:solidFill>
                  <a:srgbClr val="002060"/>
                </a:solidFill>
                <a:effectLst/>
                <a:latin typeface="Open Sans" panose="020B0606030504020204"/>
                <a:ea typeface="Calibri" panose="020F0502020204030204" pitchFamily="34" charset="0"/>
                <a:cs typeface="Times New Roman" panose="02020603050405020304" pitchFamily="18" charset="0"/>
              </a:rPr>
              <a:t>‘Virtual’ visit</a:t>
            </a:r>
          </a:p>
          <a:p>
            <a:pPr marL="342900" lvl="0" indent="-342900">
              <a:lnSpc>
                <a:spcPct val="107000"/>
              </a:lnSpc>
              <a:spcAft>
                <a:spcPts val="800"/>
              </a:spcAft>
              <a:buFont typeface="Symbol" panose="05050102010706020507" pitchFamily="18" charset="2"/>
              <a:buChar char=""/>
            </a:pPr>
            <a:r>
              <a:rPr lang="en-GB" sz="2200" dirty="0">
                <a:solidFill>
                  <a:srgbClr val="002060"/>
                </a:solidFill>
                <a:effectLst/>
                <a:latin typeface="Open Sans" panose="020B0606030504020204"/>
                <a:ea typeface="Calibri" panose="020F0502020204030204" pitchFamily="34" charset="0"/>
                <a:cs typeface="Times New Roman" panose="02020603050405020304" pitchFamily="18" charset="0"/>
              </a:rPr>
              <a:t>Standards met OR 10 day deadline for provider response</a:t>
            </a:r>
            <a:endParaRPr lang="en-GB" sz="2200" dirty="0">
              <a:solidFill>
                <a:srgbClr val="002060"/>
              </a:solidFill>
              <a:latin typeface="Open Sans" panose="020B0606030504020204"/>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4715087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3. Minimum Standards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10515600" cy="5471241"/>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is covered in the assessment?</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Seven Key Standards </a:t>
            </a:r>
          </a:p>
          <a:p>
            <a:pPr marL="800100" lvl="1" indent="-342900">
              <a:lnSpc>
                <a:spcPct val="90000"/>
              </a:lnSpc>
              <a:spcBef>
                <a:spcPts val="1000"/>
              </a:spcBef>
              <a:buFont typeface="Courier New" panose="02070309020205020404" pitchFamily="49" charset="0"/>
              <a:buChar char="o"/>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Safer Recruitment		</a:t>
            </a:r>
          </a:p>
          <a:p>
            <a:pPr marL="800100" lvl="1" indent="-342900">
              <a:lnSpc>
                <a:spcPct val="90000"/>
              </a:lnSpc>
              <a:spcBef>
                <a:spcPts val="1000"/>
              </a:spcBef>
              <a:buFont typeface="Courier New" panose="02070309020205020404" pitchFamily="49" charset="0"/>
              <a:buChar char="o"/>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Safeguarding</a:t>
            </a:r>
          </a:p>
          <a:p>
            <a:pPr marL="800100" lvl="1" indent="-342900">
              <a:lnSpc>
                <a:spcPct val="90000"/>
              </a:lnSpc>
              <a:spcBef>
                <a:spcPts val="1000"/>
              </a:spcBef>
              <a:buFont typeface="Courier New" panose="02070309020205020404" pitchFamily="49" charset="0"/>
              <a:buChar char="o"/>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Health &amp; Safety and Fire Safety (Linked to the Tender Accommodation checklist)</a:t>
            </a:r>
          </a:p>
          <a:p>
            <a:pPr marL="800100" lvl="1" indent="-342900">
              <a:lnSpc>
                <a:spcPct val="90000"/>
              </a:lnSpc>
              <a:spcBef>
                <a:spcPts val="1000"/>
              </a:spcBef>
              <a:buFont typeface="Courier New" panose="02070309020205020404" pitchFamily="49" charset="0"/>
              <a:buChar char="o"/>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Building Regs/Requirements (Linked to the Tender Accommodation checklist)</a:t>
            </a:r>
          </a:p>
          <a:p>
            <a:pPr marL="800100" lvl="1" indent="-342900">
              <a:lnSpc>
                <a:spcPct val="90000"/>
              </a:lnSpc>
              <a:spcBef>
                <a:spcPts val="1000"/>
              </a:spcBef>
              <a:buFont typeface="Courier New" panose="02070309020205020404" pitchFamily="49" charset="0"/>
              <a:buChar char="o"/>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Delivered Support</a:t>
            </a:r>
          </a:p>
          <a:p>
            <a:pPr marL="800100" lvl="1" indent="-342900">
              <a:lnSpc>
                <a:spcPct val="90000"/>
              </a:lnSpc>
              <a:spcBef>
                <a:spcPts val="1000"/>
              </a:spcBef>
              <a:buFont typeface="Courier New" panose="02070309020205020404" pitchFamily="49" charset="0"/>
              <a:buChar char="o"/>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Quality assurance and monitoring </a:t>
            </a:r>
          </a:p>
          <a:p>
            <a:pPr marL="800100" lvl="1" indent="-342900">
              <a:lnSpc>
                <a:spcPct val="90000"/>
              </a:lnSpc>
              <a:spcBef>
                <a:spcPts val="1000"/>
              </a:spcBef>
              <a:buFont typeface="Courier New" panose="02070309020205020404" pitchFamily="49" charset="0"/>
              <a:buChar char="o"/>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Staffing and Visitor Records</a:t>
            </a:r>
          </a:p>
          <a:p>
            <a:pPr marL="342900" lvl="0" indent="-342900">
              <a:lnSpc>
                <a:spcPct val="90000"/>
              </a:lnSpc>
              <a:spcBef>
                <a:spcPts val="1000"/>
              </a:spcBef>
              <a:buFont typeface="Arial" panose="020B0604020202020204" pitchFamily="34" charset="0"/>
              <a:buChar char="•"/>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 Criteria within the Standards (56)</a:t>
            </a:r>
          </a:p>
          <a:p>
            <a:pPr marL="342900" lvl="0" indent="-342900">
              <a:lnSpc>
                <a:spcPct val="90000"/>
              </a:lnSpc>
              <a:spcBef>
                <a:spcPts val="1000"/>
              </a:spcBef>
              <a:buFont typeface="Arial" panose="020B0604020202020204" pitchFamily="34" charset="0"/>
              <a:buChar char="•"/>
            </a:pPr>
            <a:r>
              <a:rPr lang="en-GB" dirty="0">
                <a:solidFill>
                  <a:srgbClr val="20275C"/>
                </a:solidFill>
                <a:latin typeface="Open Sans" panose="020B0606030504020204" pitchFamily="34" charset="0"/>
                <a:ea typeface="Open Sans" panose="020B0606030504020204" pitchFamily="34" charset="0"/>
                <a:cs typeface="Open Sans" panose="020B0606030504020204" pitchFamily="34" charset="0"/>
              </a:rPr>
              <a:t>Floating Support</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3398231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3. Minimum Standards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10515600" cy="3972113"/>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happens if a provider fails the assessment? </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107000"/>
              </a:lnSpc>
              <a:buFont typeface="Symbol" panose="05050102010706020507" pitchFamily="18" charset="2"/>
              <a:buChar char=""/>
            </a:pPr>
            <a:r>
              <a:rPr lang="en-GB" sz="2200" dirty="0">
                <a:solidFill>
                  <a:srgbClr val="002060"/>
                </a:solidFill>
                <a:effectLst/>
                <a:latin typeface="Open Sans" panose="020B0606030504020204"/>
                <a:ea typeface="Calibri" panose="020F0502020204030204" pitchFamily="34" charset="0"/>
                <a:cs typeface="Times New Roman" panose="02020603050405020304" pitchFamily="18" charset="0"/>
              </a:rPr>
              <a:t>Standards met OR 10 day deadline for provider response</a:t>
            </a:r>
          </a:p>
          <a:p>
            <a:pPr marL="342900" lvl="0" indent="-342900">
              <a:lnSpc>
                <a:spcPct val="107000"/>
              </a:lnSpc>
              <a:buFont typeface="Symbol" panose="05050102010706020507" pitchFamily="18" charset="2"/>
              <a:buChar char=""/>
            </a:pPr>
            <a:r>
              <a:rPr lang="en-GB" sz="2200" dirty="0">
                <a:solidFill>
                  <a:srgbClr val="002060"/>
                </a:solidFill>
                <a:effectLst/>
                <a:latin typeface="Open Sans" panose="020B0606030504020204"/>
                <a:ea typeface="Calibri" panose="020F0502020204030204" pitchFamily="34" charset="0"/>
                <a:cs typeface="Times New Roman" panose="02020603050405020304" pitchFamily="18" charset="0"/>
              </a:rPr>
              <a:t>10 day deadline missed</a:t>
            </a:r>
          </a:p>
          <a:p>
            <a:pPr marL="342900" lvl="0" indent="-342900">
              <a:lnSpc>
                <a:spcPct val="107000"/>
              </a:lnSpc>
              <a:buFont typeface="Symbol" panose="05050102010706020507" pitchFamily="18" charset="2"/>
              <a:buChar char=""/>
            </a:pPr>
            <a:r>
              <a:rPr lang="en-GB" sz="2200" dirty="0">
                <a:solidFill>
                  <a:srgbClr val="002060"/>
                </a:solidFill>
                <a:effectLst/>
                <a:latin typeface="Open Sans" panose="020B0606030504020204"/>
                <a:ea typeface="Calibri" panose="020F0502020204030204" pitchFamily="34" charset="0"/>
                <a:cs typeface="Times New Roman" panose="02020603050405020304" pitchFamily="18" charset="0"/>
              </a:rPr>
              <a:t>Information Sharing Protocol (ISP)issued</a:t>
            </a:r>
          </a:p>
          <a:p>
            <a:pPr marL="342900" lvl="0" indent="-342900">
              <a:lnSpc>
                <a:spcPct val="107000"/>
              </a:lnSpc>
              <a:buFont typeface="Symbol" panose="05050102010706020507" pitchFamily="18" charset="2"/>
              <a:buChar char=""/>
            </a:pPr>
            <a:r>
              <a:rPr lang="en-GB" sz="2200" dirty="0">
                <a:solidFill>
                  <a:srgbClr val="002060"/>
                </a:solidFill>
                <a:effectLst/>
                <a:latin typeface="Open Sans" panose="020B0606030504020204"/>
                <a:ea typeface="Calibri" panose="020F0502020204030204" pitchFamily="34" charset="0"/>
                <a:cs typeface="Times New Roman" panose="02020603050405020304" pitchFamily="18" charset="0"/>
              </a:rPr>
              <a:t>Opportunity to address failed Standards within 3 months</a:t>
            </a:r>
          </a:p>
          <a:p>
            <a:pPr marL="342900" lvl="0" indent="-342900">
              <a:lnSpc>
                <a:spcPct val="107000"/>
              </a:lnSpc>
              <a:buFont typeface="Symbol" panose="05050102010706020507" pitchFamily="18" charset="2"/>
              <a:buChar char=""/>
            </a:pPr>
            <a:r>
              <a:rPr lang="en-GB" sz="2200" dirty="0">
                <a:solidFill>
                  <a:srgbClr val="002060"/>
                </a:solidFill>
                <a:effectLst/>
                <a:latin typeface="Open Sans" panose="020B0606030504020204"/>
                <a:ea typeface="Calibri" panose="020F0502020204030204" pitchFamily="34" charset="0"/>
                <a:cs typeface="Times New Roman" panose="02020603050405020304" pitchFamily="18" charset="0"/>
              </a:rPr>
              <a:t>Standards met OR </a:t>
            </a:r>
          </a:p>
          <a:p>
            <a:pPr marL="342900" lvl="0" indent="-342900">
              <a:lnSpc>
                <a:spcPct val="107000"/>
              </a:lnSpc>
              <a:spcAft>
                <a:spcPts val="800"/>
              </a:spcAft>
              <a:buFont typeface="Symbol" panose="05050102010706020507" pitchFamily="18" charset="2"/>
              <a:buChar char=""/>
            </a:pPr>
            <a:r>
              <a:rPr lang="en-GB" sz="2200" dirty="0">
                <a:solidFill>
                  <a:srgbClr val="002060"/>
                </a:solidFill>
                <a:effectLst/>
                <a:latin typeface="Open Sans" panose="020B0606030504020204"/>
                <a:ea typeface="Calibri" panose="020F0502020204030204" pitchFamily="34" charset="0"/>
                <a:cs typeface="Times New Roman" panose="02020603050405020304" pitchFamily="18" charset="0"/>
              </a:rPr>
              <a:t>removed from </a:t>
            </a:r>
            <a:r>
              <a:rPr lang="en-GB" sz="2200" dirty="0" err="1">
                <a:solidFill>
                  <a:srgbClr val="002060"/>
                </a:solidFill>
                <a:effectLst/>
                <a:latin typeface="Open Sans" panose="020B0606030504020204"/>
                <a:ea typeface="Calibri" panose="020F0502020204030204" pitchFamily="34" charset="0"/>
                <a:cs typeface="Times New Roman" panose="02020603050405020304" pitchFamily="18" charset="0"/>
              </a:rPr>
              <a:t>SaILS</a:t>
            </a:r>
            <a:r>
              <a:rPr lang="en-GB" sz="2200" dirty="0">
                <a:solidFill>
                  <a:srgbClr val="002060"/>
                </a:solidFill>
                <a:effectLst/>
                <a:latin typeface="Open Sans" panose="020B0606030504020204"/>
                <a:ea typeface="Calibri" panose="020F0502020204030204" pitchFamily="34" charset="0"/>
                <a:cs typeface="Times New Roman" panose="02020603050405020304" pitchFamily="18" charset="0"/>
              </a:rPr>
              <a:t> contract</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0080498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3. Minimum Standards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10515600" cy="4341701"/>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Where can providers get more information?</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There is information on the Minimum Standards and copies of the blank templates on the NWADCS web portal here: </a:t>
            </a: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hlinkClick r:id="rId2"/>
              </a:rPr>
              <a:t>www.nwadcs.org.uk/minimum-standards</a:t>
            </a: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There is no requirement for providers to provide any information in relation to the Minimum Standards until they are requested to do so following their acceptance onto the DPS.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The Minimum Standards templates do not form part of the evaluation process. </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0222644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3. Minimum Standards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10515600" cy="1262910"/>
          </a:xfrm>
          <a:prstGeom prst="rect">
            <a:avLst/>
          </a:prstGeom>
        </p:spPr>
        <p:txBody>
          <a:bodyPr wrap="square">
            <a:spAutoFit/>
          </a:bodyPr>
          <a:lstStyle/>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Questions? </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6892078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Next session</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457401" cy="3860544"/>
          </a:xfrm>
          <a:prstGeom prst="rect">
            <a:avLst/>
          </a:prstGeom>
        </p:spPr>
        <p:txBody>
          <a:bodyPr wrap="square">
            <a:spAutoFit/>
          </a:bodyPr>
          <a:lstStyle/>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Tuesday 8 December</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To cover:</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Locality Risk Assessments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Producing a tender submission </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296182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Pre Round 3 engagement</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8453791" cy="3427605"/>
          </a:xfrm>
          <a:prstGeom prst="rect">
            <a:avLst/>
          </a:prstGeom>
        </p:spPr>
        <p:txBody>
          <a:bodyPr wrap="square">
            <a:spAutoFit/>
          </a:bodyPr>
          <a:lstStyle/>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Sessions to support providers before Round 3 opens:</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457200" lvl="0" indent="-457200">
              <a:lnSpc>
                <a:spcPct val="90000"/>
              </a:lnSpc>
              <a:spcBef>
                <a:spcPts val="1000"/>
              </a:spcBef>
              <a:buFont typeface="+mj-lt"/>
              <a:buAutoNum type="arabicPeriod"/>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Who are we looking to place?</a:t>
            </a:r>
          </a:p>
          <a:p>
            <a:pPr marL="457200" lvl="0" indent="-457200">
              <a:lnSpc>
                <a:spcPct val="90000"/>
              </a:lnSpc>
              <a:spcBef>
                <a:spcPts val="1000"/>
              </a:spcBef>
              <a:buFont typeface="+mj-lt"/>
              <a:buAutoNum type="arabicPeriod"/>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Policy evaluation</a:t>
            </a:r>
          </a:p>
          <a:p>
            <a:pPr marL="457200" indent="-457200">
              <a:lnSpc>
                <a:spcPct val="90000"/>
              </a:lnSpc>
              <a:spcBef>
                <a:spcPts val="1000"/>
              </a:spcBef>
              <a:buFont typeface="+mj-lt"/>
              <a:buAutoNum type="arabicPeriod"/>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Minimum Standards </a:t>
            </a:r>
          </a:p>
          <a:p>
            <a:pPr marL="457200" indent="-457200">
              <a:lnSpc>
                <a:spcPct val="90000"/>
              </a:lnSpc>
              <a:spcBef>
                <a:spcPts val="1000"/>
              </a:spcBef>
              <a:buFont typeface="+mj-lt"/>
              <a:buAutoNum type="arabicPeriod"/>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Locality Risk Assessments</a:t>
            </a:r>
          </a:p>
          <a:p>
            <a:pPr marL="457200" lvl="0" indent="-457200">
              <a:lnSpc>
                <a:spcPct val="90000"/>
              </a:lnSpc>
              <a:spcBef>
                <a:spcPts val="1000"/>
              </a:spcBef>
              <a:buFont typeface="+mj-lt"/>
              <a:buAutoNum type="arabicPeriod"/>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Tender process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0356427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CCAE2F9-D2BE-4B63-9E15-50CE7F62C0B0}"/>
              </a:ext>
            </a:extLst>
          </p:cNvPr>
          <p:cNvSpPr txBox="1"/>
          <p:nvPr/>
        </p:nvSpPr>
        <p:spPr>
          <a:xfrm>
            <a:off x="0" y="1590261"/>
            <a:ext cx="12192000" cy="3869635"/>
          </a:xfrm>
          <a:prstGeom prst="rect">
            <a:avLst/>
          </a:prstGeom>
          <a:solidFill>
            <a:srgbClr val="E5E5E5"/>
          </a:solidFill>
        </p:spPr>
        <p:txBody>
          <a:bodyPr wrap="square" rtlCol="0">
            <a:spAutoFit/>
          </a:bodyPr>
          <a:lstStyle/>
          <a:p>
            <a:endParaRPr lang="en-GB" dirty="0"/>
          </a:p>
        </p:txBody>
      </p:sp>
      <p:sp>
        <p:nvSpPr>
          <p:cNvPr id="7" name="TextBox 6">
            <a:extLst>
              <a:ext uri="{FF2B5EF4-FFF2-40B4-BE49-F238E27FC236}">
                <a16:creationId xmlns:a16="http://schemas.microsoft.com/office/drawing/2014/main" id="{983BB85B-67FA-438F-815F-741010846966}"/>
              </a:ext>
            </a:extLst>
          </p:cNvPr>
          <p:cNvSpPr txBox="1"/>
          <p:nvPr/>
        </p:nvSpPr>
        <p:spPr>
          <a:xfrm>
            <a:off x="1080867" y="1944647"/>
            <a:ext cx="10030265" cy="3046988"/>
          </a:xfrm>
          <a:prstGeom prst="rect">
            <a:avLst/>
          </a:prstGeom>
          <a:noFill/>
        </p:spPr>
        <p:txBody>
          <a:bodyPr wrap="square" rtlCol="0">
            <a:spAutoFit/>
          </a:bodyPr>
          <a:lstStyle/>
          <a:p>
            <a:pPr lvl="0" algn="ctr"/>
            <a:r>
              <a:rPr lang="en-GB" sz="3600" b="1" dirty="0" err="1">
                <a:solidFill>
                  <a:srgbClr val="0099A0"/>
                </a:solidFill>
                <a:latin typeface="Open Sans" panose="020B0606030504020204" pitchFamily="34" charset="0"/>
                <a:ea typeface="Open Sans" panose="020B0606030504020204" pitchFamily="34" charset="0"/>
                <a:cs typeface="Open Sans" panose="020B0606030504020204" pitchFamily="34" charset="0"/>
              </a:rPr>
              <a:t>SaILS</a:t>
            </a:r>
            <a:r>
              <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 Dynamic Purchasing System</a:t>
            </a:r>
          </a:p>
          <a:p>
            <a:pPr lvl="0" algn="ctr"/>
            <a:endPar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endParaRPr>
          </a:p>
          <a:p>
            <a:pPr lvl="0" algn="ctr"/>
            <a:r>
              <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Session 2</a:t>
            </a:r>
          </a:p>
          <a:p>
            <a:pPr lvl="0" algn="ctr"/>
            <a:endPar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endParaRPr>
          </a:p>
          <a:p>
            <a:pPr lvl="0" algn="ctr"/>
            <a:r>
              <a:rPr lang="en-GB" sz="30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Date: 8 December</a:t>
            </a:r>
          </a:p>
          <a:p>
            <a:endParaRPr lang="en-GB" dirty="0"/>
          </a:p>
        </p:txBody>
      </p:sp>
    </p:spTree>
    <p:extLst>
      <p:ext uri="{BB962C8B-B14F-4D97-AF65-F5344CB8AC3E}">
        <p14:creationId xmlns:p14="http://schemas.microsoft.com/office/powerpoint/2010/main" val="26717684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4. Locality Risk Assessments </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457401" cy="829971"/>
          </a:xfrm>
          <a:prstGeom prst="rect">
            <a:avLst/>
          </a:prstGeom>
        </p:spPr>
        <p:txBody>
          <a:bodyPr wrap="square">
            <a:spAutoFit/>
          </a:bodyPr>
          <a:lstStyle/>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Kath Smith (Bolton)</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5382116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4. Locality Risk Assessments </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457401" cy="4646400"/>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are we looking for?</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 really good understanding of the area in which the provision is opened.</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Any risks or concerns in the locality.</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Mitigations – anything that you feel mitigates against that risk/concern identified. Provide robust risk strategies.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Up to date information provided and consultation with local partners evidenced.</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Additional positive activity services in the area including recreational and other support services.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5231691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4. Locality Risk Assessments </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457401" cy="3604064"/>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Common pitfalls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Lack or no consultation with the Local Authority.</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Out of date information and data i.e. crime, anti-social behaviour, local health concerns, accidents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Failure to identify sufficient access to local provision including medical provision in the area</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Insufficient evidence of need in the area.</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8494124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2716603" cy="241466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4. Locality Risk Assessments </a:t>
            </a:r>
          </a:p>
        </p:txBody>
      </p:sp>
      <p:graphicFrame>
        <p:nvGraphicFramePr>
          <p:cNvPr id="4" name="Table 3">
            <a:extLst>
              <a:ext uri="{FF2B5EF4-FFF2-40B4-BE49-F238E27FC236}">
                <a16:creationId xmlns:a16="http://schemas.microsoft.com/office/drawing/2014/main" id="{07245133-F82E-42C0-B4D9-102E7E8B8BE1}"/>
              </a:ext>
            </a:extLst>
          </p:cNvPr>
          <p:cNvGraphicFramePr>
            <a:graphicFrameLocks noGrp="1"/>
          </p:cNvGraphicFramePr>
          <p:nvPr>
            <p:extLst>
              <p:ext uri="{D42A27DB-BD31-4B8C-83A1-F6EECF244321}">
                <p14:modId xmlns:p14="http://schemas.microsoft.com/office/powerpoint/2010/main" val="1651685696"/>
              </p:ext>
            </p:extLst>
          </p:nvPr>
        </p:nvGraphicFramePr>
        <p:xfrm>
          <a:off x="4721084" y="572995"/>
          <a:ext cx="6003448" cy="679270"/>
        </p:xfrm>
        <a:graphic>
          <a:graphicData uri="http://schemas.openxmlformats.org/drawingml/2006/table">
            <a:tbl>
              <a:tblPr firstRow="1" firstCol="1" bandRow="1">
                <a:tableStyleId>{5C22544A-7EE6-4342-B048-85BDC9FD1C3A}</a:tableStyleId>
              </a:tblPr>
              <a:tblGrid>
                <a:gridCol w="984669">
                  <a:extLst>
                    <a:ext uri="{9D8B030D-6E8A-4147-A177-3AD203B41FA5}">
                      <a16:colId xmlns:a16="http://schemas.microsoft.com/office/drawing/2014/main" val="1964226029"/>
                    </a:ext>
                  </a:extLst>
                </a:gridCol>
                <a:gridCol w="2335705">
                  <a:extLst>
                    <a:ext uri="{9D8B030D-6E8A-4147-A177-3AD203B41FA5}">
                      <a16:colId xmlns:a16="http://schemas.microsoft.com/office/drawing/2014/main" val="1264748031"/>
                    </a:ext>
                  </a:extLst>
                </a:gridCol>
                <a:gridCol w="1426747">
                  <a:extLst>
                    <a:ext uri="{9D8B030D-6E8A-4147-A177-3AD203B41FA5}">
                      <a16:colId xmlns:a16="http://schemas.microsoft.com/office/drawing/2014/main" val="297242085"/>
                    </a:ext>
                  </a:extLst>
                </a:gridCol>
                <a:gridCol w="1256327">
                  <a:extLst>
                    <a:ext uri="{9D8B030D-6E8A-4147-A177-3AD203B41FA5}">
                      <a16:colId xmlns:a16="http://schemas.microsoft.com/office/drawing/2014/main" val="4182338932"/>
                    </a:ext>
                  </a:extLst>
                </a:gridCol>
              </a:tblGrid>
              <a:tr h="339635">
                <a:tc>
                  <a:txBody>
                    <a:bodyPr/>
                    <a:lstStyle/>
                    <a:p>
                      <a:pPr>
                        <a:lnSpc>
                          <a:spcPct val="115000"/>
                        </a:lnSpc>
                        <a:spcAft>
                          <a:spcPts val="1000"/>
                        </a:spcAft>
                      </a:pPr>
                      <a:r>
                        <a:rPr lang="en-GB" sz="900">
                          <a:effectLst/>
                        </a:rPr>
                        <a:t>Home: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9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900">
                          <a:effectLst/>
                        </a:rPr>
                        <a:t>Date of Assessment: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9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02467218"/>
                  </a:ext>
                </a:extLst>
              </a:tr>
              <a:tr h="339635">
                <a:tc>
                  <a:txBody>
                    <a:bodyPr/>
                    <a:lstStyle/>
                    <a:p>
                      <a:pPr>
                        <a:lnSpc>
                          <a:spcPct val="115000"/>
                        </a:lnSpc>
                        <a:spcAft>
                          <a:spcPts val="1000"/>
                        </a:spcAft>
                      </a:pPr>
                      <a:r>
                        <a:rPr lang="en-GB" sz="900">
                          <a:effectLst/>
                        </a:rPr>
                        <a:t>People Involved: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9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900">
                          <a:effectLst/>
                        </a:rPr>
                        <a:t>Date of Planned Review: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n-GB" sz="9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0055286"/>
                  </a:ext>
                </a:extLst>
              </a:tr>
            </a:tbl>
          </a:graphicData>
        </a:graphic>
      </p:graphicFrame>
      <p:graphicFrame>
        <p:nvGraphicFramePr>
          <p:cNvPr id="5" name="Table 4">
            <a:extLst>
              <a:ext uri="{FF2B5EF4-FFF2-40B4-BE49-F238E27FC236}">
                <a16:creationId xmlns:a16="http://schemas.microsoft.com/office/drawing/2014/main" id="{AC557992-01D9-43D6-A7F7-120A2249AD9B}"/>
              </a:ext>
            </a:extLst>
          </p:cNvPr>
          <p:cNvGraphicFramePr>
            <a:graphicFrameLocks noGrp="1"/>
          </p:cNvGraphicFramePr>
          <p:nvPr>
            <p:extLst>
              <p:ext uri="{D42A27DB-BD31-4B8C-83A1-F6EECF244321}">
                <p14:modId xmlns:p14="http://schemas.microsoft.com/office/powerpoint/2010/main" val="1384647017"/>
              </p:ext>
            </p:extLst>
          </p:nvPr>
        </p:nvGraphicFramePr>
        <p:xfrm>
          <a:off x="4721084" y="1252265"/>
          <a:ext cx="6003448" cy="5087147"/>
        </p:xfrm>
        <a:graphic>
          <a:graphicData uri="http://schemas.openxmlformats.org/drawingml/2006/table">
            <a:tbl>
              <a:tblPr firstRow="1" firstCol="1" bandRow="1">
                <a:tableStyleId>{5C22544A-7EE6-4342-B048-85BDC9FD1C3A}</a:tableStyleId>
              </a:tblPr>
              <a:tblGrid>
                <a:gridCol w="1750934">
                  <a:extLst>
                    <a:ext uri="{9D8B030D-6E8A-4147-A177-3AD203B41FA5}">
                      <a16:colId xmlns:a16="http://schemas.microsoft.com/office/drawing/2014/main" val="190772060"/>
                    </a:ext>
                  </a:extLst>
                </a:gridCol>
                <a:gridCol w="2217936">
                  <a:extLst>
                    <a:ext uri="{9D8B030D-6E8A-4147-A177-3AD203B41FA5}">
                      <a16:colId xmlns:a16="http://schemas.microsoft.com/office/drawing/2014/main" val="3418851964"/>
                    </a:ext>
                  </a:extLst>
                </a:gridCol>
                <a:gridCol w="2034578">
                  <a:extLst>
                    <a:ext uri="{9D8B030D-6E8A-4147-A177-3AD203B41FA5}">
                      <a16:colId xmlns:a16="http://schemas.microsoft.com/office/drawing/2014/main" val="883651522"/>
                    </a:ext>
                  </a:extLst>
                </a:gridCol>
              </a:tblGrid>
              <a:tr h="100029">
                <a:tc gridSpan="3">
                  <a:txBody>
                    <a:bodyPr/>
                    <a:lstStyle/>
                    <a:p>
                      <a:pPr marL="342900" lvl="0" indent="-342900" algn="l">
                        <a:lnSpc>
                          <a:spcPct val="115000"/>
                        </a:lnSpc>
                        <a:spcAft>
                          <a:spcPts val="1000"/>
                        </a:spcAft>
                        <a:buFont typeface="+mj-lt"/>
                        <a:buAutoNum type="arabicPeriod"/>
                      </a:pPr>
                      <a:r>
                        <a:rPr lang="en-GB" sz="900" dirty="0">
                          <a:effectLst/>
                        </a:rPr>
                        <a:t>Pen Picture of the Immediate Locality:</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657232400"/>
                  </a:ext>
                </a:extLst>
              </a:tr>
              <a:tr h="100029">
                <a:tc gridSpan="3">
                  <a:txBody>
                    <a:bodyPr/>
                    <a:lstStyle/>
                    <a:p>
                      <a:pPr algn="l">
                        <a:lnSpc>
                          <a:spcPct val="115000"/>
                        </a:lnSpc>
                        <a:spcAft>
                          <a:spcPts val="10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631589128"/>
                  </a:ext>
                </a:extLst>
              </a:tr>
              <a:tr h="100029">
                <a:tc gridSpan="3">
                  <a:txBody>
                    <a:bodyPr/>
                    <a:lstStyle/>
                    <a:p>
                      <a:pPr marL="342900" lvl="0" indent="-342900" algn="l">
                        <a:lnSpc>
                          <a:spcPct val="115000"/>
                        </a:lnSpc>
                        <a:spcAft>
                          <a:spcPts val="1000"/>
                        </a:spcAft>
                        <a:buFont typeface="+mj-lt"/>
                        <a:buAutoNum type="arabicPeriod"/>
                      </a:pPr>
                      <a:r>
                        <a:rPr lang="en-GB" sz="900" dirty="0">
                          <a:effectLst/>
                        </a:rPr>
                        <a:t>Pen Picture of the Premises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78239123"/>
                  </a:ext>
                </a:extLst>
              </a:tr>
              <a:tr h="100029">
                <a:tc gridSpan="3">
                  <a:txBody>
                    <a:bodyPr/>
                    <a:lstStyle/>
                    <a:p>
                      <a:pPr algn="l">
                        <a:lnSpc>
                          <a:spcPct val="115000"/>
                        </a:lnSpc>
                        <a:spcAft>
                          <a:spcPts val="10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01538932"/>
                  </a:ext>
                </a:extLst>
              </a:tr>
              <a:tr h="100029">
                <a:tc gridSpan="3">
                  <a:txBody>
                    <a:bodyPr/>
                    <a:lstStyle/>
                    <a:p>
                      <a:pPr marL="342900" lvl="0" indent="-342900" algn="l">
                        <a:lnSpc>
                          <a:spcPct val="115000"/>
                        </a:lnSpc>
                        <a:spcAft>
                          <a:spcPts val="1000"/>
                        </a:spcAft>
                        <a:buFont typeface="+mj-lt"/>
                        <a:buAutoNum type="arabicPeriod"/>
                      </a:pPr>
                      <a:r>
                        <a:rPr lang="en-GB" sz="900" dirty="0">
                          <a:effectLst/>
                        </a:rPr>
                        <a:t>Relationships with the Local Community</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01600354"/>
                  </a:ext>
                </a:extLst>
              </a:tr>
              <a:tr h="100029">
                <a:tc gridSpan="3">
                  <a:txBody>
                    <a:bodyPr/>
                    <a:lstStyle/>
                    <a:p>
                      <a:pPr algn="l">
                        <a:lnSpc>
                          <a:spcPct val="115000"/>
                        </a:lnSpc>
                        <a:spcAft>
                          <a:spcPts val="10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058992006"/>
                  </a:ext>
                </a:extLst>
              </a:tr>
              <a:tr h="100029">
                <a:tc gridSpan="3">
                  <a:txBody>
                    <a:bodyPr/>
                    <a:lstStyle/>
                    <a:p>
                      <a:pPr marL="342900" lvl="0" indent="-342900" algn="l">
                        <a:lnSpc>
                          <a:spcPct val="115000"/>
                        </a:lnSpc>
                        <a:spcAft>
                          <a:spcPts val="1000"/>
                        </a:spcAft>
                        <a:buFont typeface="+mj-lt"/>
                        <a:buAutoNum type="arabicPeriod"/>
                      </a:pPr>
                      <a:r>
                        <a:rPr lang="en-GB" sz="900" dirty="0">
                          <a:effectLst/>
                        </a:rPr>
                        <a:t>Positive factors of location</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834234129"/>
                  </a:ext>
                </a:extLst>
              </a:tr>
              <a:tr h="100029">
                <a:tc gridSpan="3">
                  <a:txBody>
                    <a:bodyPr/>
                    <a:lstStyle/>
                    <a:p>
                      <a:pPr algn="l">
                        <a:lnSpc>
                          <a:spcPct val="115000"/>
                        </a:lnSpc>
                        <a:spcAft>
                          <a:spcPts val="10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847102600"/>
                  </a:ext>
                </a:extLst>
              </a:tr>
              <a:tr h="313860">
                <a:tc gridSpan="3">
                  <a:txBody>
                    <a:bodyPr/>
                    <a:lstStyle/>
                    <a:p>
                      <a:pPr marL="342900" lvl="0" indent="-342900" algn="l">
                        <a:lnSpc>
                          <a:spcPct val="115000"/>
                        </a:lnSpc>
                        <a:buFont typeface="+mj-lt"/>
                        <a:buAutoNum type="arabicPeriod"/>
                      </a:pPr>
                      <a:r>
                        <a:rPr lang="en-GB" sz="900" dirty="0">
                          <a:effectLst/>
                        </a:rPr>
                        <a:t>Potential Risks in this Locality to Young People living in the Home(include checks and information from Planning Services/ Community Police)</a:t>
                      </a:r>
                    </a:p>
                    <a:p>
                      <a:pPr marL="457200" algn="l">
                        <a:lnSpc>
                          <a:spcPct val="115000"/>
                        </a:lnSpc>
                        <a:spcAft>
                          <a:spcPts val="10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496290091"/>
                  </a:ext>
                </a:extLst>
              </a:tr>
              <a:tr h="293027">
                <a:tc>
                  <a:txBody>
                    <a:bodyPr/>
                    <a:lstStyle/>
                    <a:p>
                      <a:pPr algn="ctr">
                        <a:lnSpc>
                          <a:spcPct val="115000"/>
                        </a:lnSpc>
                        <a:spcAft>
                          <a:spcPts val="1000"/>
                        </a:spcAft>
                      </a:pPr>
                      <a:r>
                        <a:rPr lang="en-GB" sz="900">
                          <a:effectLst/>
                        </a:rPr>
                        <a:t> </a:t>
                      </a:r>
                    </a:p>
                    <a:p>
                      <a:pPr algn="ctr">
                        <a:lnSpc>
                          <a:spcPct val="115000"/>
                        </a:lnSpc>
                        <a:spcAft>
                          <a:spcPts val="1000"/>
                        </a:spcAft>
                      </a:pPr>
                      <a:r>
                        <a:rPr lang="en-GB" sz="900">
                          <a:effectLst/>
                        </a:rPr>
                        <a:t>Risk Area</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tc>
                  <a:txBody>
                    <a:bodyPr/>
                    <a:lstStyle/>
                    <a:p>
                      <a:pPr algn="ctr">
                        <a:lnSpc>
                          <a:spcPct val="115000"/>
                        </a:lnSpc>
                        <a:spcAft>
                          <a:spcPts val="1000"/>
                        </a:spcAft>
                      </a:pPr>
                      <a:r>
                        <a:rPr lang="en-GB" sz="900">
                          <a:effectLst/>
                        </a:rPr>
                        <a:t> </a:t>
                      </a:r>
                    </a:p>
                    <a:p>
                      <a:pPr algn="ctr">
                        <a:lnSpc>
                          <a:spcPct val="115000"/>
                        </a:lnSpc>
                        <a:spcAft>
                          <a:spcPts val="1000"/>
                        </a:spcAft>
                      </a:pPr>
                      <a:r>
                        <a:rPr lang="en-GB" sz="900">
                          <a:effectLst/>
                        </a:rPr>
                        <a:t>Protective Factors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tc>
                  <a:txBody>
                    <a:bodyPr/>
                    <a:lstStyle/>
                    <a:p>
                      <a:pPr algn="ctr">
                        <a:lnSpc>
                          <a:spcPct val="115000"/>
                        </a:lnSpc>
                        <a:spcAft>
                          <a:spcPts val="1000"/>
                        </a:spcAft>
                      </a:pPr>
                      <a:r>
                        <a:rPr lang="en-GB" sz="900" dirty="0">
                          <a:effectLst/>
                        </a:rPr>
                        <a:t> </a:t>
                      </a:r>
                    </a:p>
                    <a:p>
                      <a:pPr algn="ctr">
                        <a:lnSpc>
                          <a:spcPct val="115000"/>
                        </a:lnSpc>
                        <a:spcAft>
                          <a:spcPts val="1000"/>
                        </a:spcAft>
                      </a:pPr>
                      <a:r>
                        <a:rPr lang="en-GB" sz="900" dirty="0">
                          <a:effectLst/>
                        </a:rPr>
                        <a:t>Joint Strategies to Manage Risk</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extLst>
                  <a:ext uri="{0D108BD9-81ED-4DB2-BD59-A6C34878D82A}">
                    <a16:rowId xmlns:a16="http://schemas.microsoft.com/office/drawing/2014/main" val="1865100580"/>
                  </a:ext>
                </a:extLst>
              </a:tr>
              <a:tr h="293027">
                <a:tc>
                  <a:txBody>
                    <a:bodyPr/>
                    <a:lstStyle/>
                    <a:p>
                      <a:pPr algn="l">
                        <a:lnSpc>
                          <a:spcPct val="115000"/>
                        </a:lnSpc>
                        <a:spcAft>
                          <a:spcPts val="1000"/>
                        </a:spcAft>
                      </a:pPr>
                      <a:r>
                        <a:rPr lang="en-GB" sz="900" u="sng" dirty="0">
                          <a:effectLst/>
                        </a:rPr>
                        <a:t>Health and Wellbeing</a:t>
                      </a: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tc>
                  <a:txBody>
                    <a:bodyPr/>
                    <a:lstStyle/>
                    <a:p>
                      <a:pPr algn="l">
                        <a:lnSpc>
                          <a:spcPct val="115000"/>
                        </a:lnSpc>
                        <a:spcAft>
                          <a:spcPts val="10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tc>
                  <a:txBody>
                    <a:bodyPr/>
                    <a:lstStyle/>
                    <a:p>
                      <a:pPr algn="l">
                        <a:lnSpc>
                          <a:spcPct val="115000"/>
                        </a:lnSpc>
                        <a:spcAft>
                          <a:spcPts val="10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extLst>
                  <a:ext uri="{0D108BD9-81ED-4DB2-BD59-A6C34878D82A}">
                    <a16:rowId xmlns:a16="http://schemas.microsoft.com/office/drawing/2014/main" val="972986888"/>
                  </a:ext>
                </a:extLst>
              </a:tr>
              <a:tr h="293027">
                <a:tc>
                  <a:txBody>
                    <a:bodyPr/>
                    <a:lstStyle/>
                    <a:p>
                      <a:pPr algn="l">
                        <a:lnSpc>
                          <a:spcPct val="115000"/>
                        </a:lnSpc>
                        <a:spcAft>
                          <a:spcPts val="1000"/>
                        </a:spcAft>
                      </a:pPr>
                      <a:r>
                        <a:rPr lang="en-GB" sz="900" u="sng" dirty="0">
                          <a:effectLst/>
                        </a:rPr>
                        <a:t>Sexual Exploitation </a:t>
                      </a: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tc>
                  <a:txBody>
                    <a:bodyPr/>
                    <a:lstStyle/>
                    <a:p>
                      <a:pPr algn="l">
                        <a:lnSpc>
                          <a:spcPct val="115000"/>
                        </a:lnSpc>
                        <a:spcAft>
                          <a:spcPts val="1000"/>
                        </a:spcAft>
                      </a:pPr>
                      <a:r>
                        <a:rPr lang="en-GB"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tc>
                  <a:txBody>
                    <a:bodyPr/>
                    <a:lstStyle/>
                    <a:p>
                      <a:pPr algn="l">
                        <a:lnSpc>
                          <a:spcPct val="115000"/>
                        </a:lnSpc>
                        <a:spcAft>
                          <a:spcPts val="10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extLst>
                  <a:ext uri="{0D108BD9-81ED-4DB2-BD59-A6C34878D82A}">
                    <a16:rowId xmlns:a16="http://schemas.microsoft.com/office/drawing/2014/main" val="1833276954"/>
                  </a:ext>
                </a:extLst>
              </a:tr>
              <a:tr h="293027">
                <a:tc>
                  <a:txBody>
                    <a:bodyPr/>
                    <a:lstStyle/>
                    <a:p>
                      <a:pPr algn="l">
                        <a:lnSpc>
                          <a:spcPct val="115000"/>
                        </a:lnSpc>
                        <a:spcAft>
                          <a:spcPts val="1000"/>
                        </a:spcAft>
                      </a:pPr>
                      <a:r>
                        <a:rPr lang="en-GB" sz="900" u="sng" dirty="0">
                          <a:effectLst/>
                        </a:rPr>
                        <a:t>Criminality </a:t>
                      </a:r>
                      <a:endParaRPr lang="en-GB" sz="900" dirty="0">
                        <a:effectLst/>
                      </a:endParaRPr>
                    </a:p>
                  </a:txBody>
                  <a:tcPr marL="46485" marR="46485" marT="0" marB="0"/>
                </a:tc>
                <a:tc>
                  <a:txBody>
                    <a:bodyPr/>
                    <a:lstStyle/>
                    <a:p>
                      <a:pPr algn="l">
                        <a:lnSpc>
                          <a:spcPct val="115000"/>
                        </a:lnSpc>
                        <a:spcAft>
                          <a:spcPts val="1000"/>
                        </a:spcAft>
                      </a:pPr>
                      <a:r>
                        <a:rPr lang="en-GB" sz="900">
                          <a:effectLst/>
                        </a:rPr>
                        <a:t> </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tc>
                  <a:txBody>
                    <a:bodyPr/>
                    <a:lstStyle/>
                    <a:p>
                      <a:pPr algn="l">
                        <a:lnSpc>
                          <a:spcPct val="115000"/>
                        </a:lnSpc>
                        <a:spcAft>
                          <a:spcPts val="10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extLst>
                  <a:ext uri="{0D108BD9-81ED-4DB2-BD59-A6C34878D82A}">
                    <a16:rowId xmlns:a16="http://schemas.microsoft.com/office/drawing/2014/main" val="1054189654"/>
                  </a:ext>
                </a:extLst>
              </a:tr>
              <a:tr h="293027">
                <a:tc>
                  <a:txBody>
                    <a:bodyPr/>
                    <a:lstStyle/>
                    <a:p>
                      <a:pPr algn="l">
                        <a:lnSpc>
                          <a:spcPct val="115000"/>
                        </a:lnSpc>
                        <a:spcAft>
                          <a:spcPts val="1000"/>
                        </a:spcAft>
                      </a:pPr>
                      <a:r>
                        <a:rPr lang="en-GB" sz="900" u="sng" dirty="0">
                          <a:effectLst/>
                        </a:rPr>
                        <a:t>Criminal Exploitation </a:t>
                      </a:r>
                      <a:endParaRPr lang="en-GB" sz="900" dirty="0">
                        <a:effectLst/>
                      </a:endParaRPr>
                    </a:p>
                  </a:txBody>
                  <a:tcPr marL="46485" marR="46485" marT="0" marB="0"/>
                </a:tc>
                <a:tc>
                  <a:txBody>
                    <a:bodyPr/>
                    <a:lstStyle/>
                    <a:p>
                      <a:pPr algn="l">
                        <a:lnSpc>
                          <a:spcPct val="115000"/>
                        </a:lnSpc>
                        <a:spcAft>
                          <a:spcPts val="1000"/>
                        </a:spcAft>
                      </a:pPr>
                      <a:endParaRPr lang="en-GB" sz="900" dirty="0">
                        <a:effectLst/>
                      </a:endParaRPr>
                    </a:p>
                  </a:txBody>
                  <a:tcPr marL="46485" marR="46485" marT="0" marB="0"/>
                </a:tc>
                <a:tc>
                  <a:txBody>
                    <a:bodyPr/>
                    <a:lstStyle/>
                    <a:p>
                      <a:pPr algn="l">
                        <a:lnSpc>
                          <a:spcPct val="115000"/>
                        </a:lnSpc>
                        <a:spcAft>
                          <a:spcPts val="10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extLst>
                  <a:ext uri="{0D108BD9-81ED-4DB2-BD59-A6C34878D82A}">
                    <a16:rowId xmlns:a16="http://schemas.microsoft.com/office/drawing/2014/main" val="2955344004"/>
                  </a:ext>
                </a:extLst>
              </a:tr>
              <a:tr h="293027">
                <a:tc>
                  <a:txBody>
                    <a:bodyPr/>
                    <a:lstStyle/>
                    <a:p>
                      <a:pPr algn="l">
                        <a:lnSpc>
                          <a:spcPct val="115000"/>
                        </a:lnSpc>
                        <a:spcAft>
                          <a:spcPts val="1000"/>
                        </a:spcAft>
                      </a:pPr>
                      <a:r>
                        <a:rPr lang="en-GB" sz="900" u="sng" dirty="0">
                          <a:effectLst/>
                        </a:rPr>
                        <a:t>Alcohol and substance misuse</a:t>
                      </a:r>
                      <a:endParaRPr lang="en-GB" sz="900" dirty="0">
                        <a:effectLst/>
                      </a:endParaRPr>
                    </a:p>
                  </a:txBody>
                  <a:tcPr marL="46485" marR="46485" marT="0" marB="0"/>
                </a:tc>
                <a:tc>
                  <a:txBody>
                    <a:bodyPr/>
                    <a:lstStyle/>
                    <a:p>
                      <a:pPr algn="l">
                        <a:lnSpc>
                          <a:spcPct val="115000"/>
                        </a:lnSpc>
                        <a:spcAft>
                          <a:spcPts val="10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tc>
                  <a:txBody>
                    <a:bodyPr/>
                    <a:lstStyle/>
                    <a:p>
                      <a:pPr algn="l">
                        <a:lnSpc>
                          <a:spcPct val="115000"/>
                        </a:lnSpc>
                        <a:spcAft>
                          <a:spcPts val="10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extLst>
                  <a:ext uri="{0D108BD9-81ED-4DB2-BD59-A6C34878D82A}">
                    <a16:rowId xmlns:a16="http://schemas.microsoft.com/office/drawing/2014/main" val="686881485"/>
                  </a:ext>
                </a:extLst>
              </a:tr>
              <a:tr h="0">
                <a:tc gridSpan="3">
                  <a:txBody>
                    <a:bodyPr/>
                    <a:lstStyle/>
                    <a:p>
                      <a:pPr marL="342900" lvl="0" indent="-342900" algn="l">
                        <a:lnSpc>
                          <a:spcPct val="115000"/>
                        </a:lnSpc>
                        <a:spcAft>
                          <a:spcPts val="1000"/>
                        </a:spcAft>
                        <a:buFont typeface="+mj-lt"/>
                        <a:buAutoNum type="arabicPeriod"/>
                      </a:pPr>
                      <a:r>
                        <a:rPr lang="en-GB" sz="900" dirty="0">
                          <a:effectLst/>
                        </a:rPr>
                        <a:t>Current local information from Public Protection. </a:t>
                      </a:r>
                    </a:p>
                  </a:txBody>
                  <a:tcPr marL="46485" marR="46485"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83696487"/>
                  </a:ext>
                </a:extLst>
              </a:tr>
              <a:tr h="100029">
                <a:tc gridSpan="3">
                  <a:txBody>
                    <a:bodyPr/>
                    <a:lstStyle/>
                    <a:p>
                      <a:pPr algn="l">
                        <a:lnSpc>
                          <a:spcPct val="115000"/>
                        </a:lnSpc>
                        <a:spcAft>
                          <a:spcPts val="1000"/>
                        </a:spcAft>
                      </a:pPr>
                      <a:r>
                        <a:rPr lang="en-GB" sz="900" dirty="0">
                          <a:effectLst/>
                        </a:rPr>
                        <a:t>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742444039"/>
                  </a:ext>
                </a:extLst>
              </a:tr>
              <a:tr h="206944">
                <a:tc gridSpan="3">
                  <a:txBody>
                    <a:bodyPr/>
                    <a:lstStyle/>
                    <a:p>
                      <a:pPr marL="342900" lvl="0" indent="-342900" algn="l">
                        <a:lnSpc>
                          <a:spcPct val="115000"/>
                        </a:lnSpc>
                        <a:buFont typeface="+mj-lt"/>
                        <a:buAutoNum type="arabicPeriod"/>
                      </a:pPr>
                      <a:r>
                        <a:rPr lang="en-GB" sz="900" dirty="0">
                          <a:effectLst/>
                        </a:rPr>
                        <a:t>Current local stats on offending, accidents, significant issues (to include Safeguarding ) Offending. </a:t>
                      </a:r>
                    </a:p>
                  </a:txBody>
                  <a:tcPr marL="46485" marR="46485"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763564867"/>
                  </a:ext>
                </a:extLst>
              </a:tr>
              <a:tr h="100029">
                <a:tc gridSpan="3">
                  <a:txBody>
                    <a:bodyPr/>
                    <a:lstStyle/>
                    <a:p>
                      <a:pPr algn="l">
                        <a:lnSpc>
                          <a:spcPct val="115000"/>
                        </a:lnSpc>
                        <a:spcAft>
                          <a:spcPts val="100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693942758"/>
                  </a:ext>
                </a:extLst>
              </a:tr>
              <a:tr h="162264">
                <a:tc gridSpan="3">
                  <a:txBody>
                    <a:bodyPr/>
                    <a:lstStyle/>
                    <a:p>
                      <a:pPr marL="342900" lvl="0" indent="-342900" algn="l">
                        <a:lnSpc>
                          <a:spcPct val="115000"/>
                        </a:lnSpc>
                        <a:spcAft>
                          <a:spcPts val="1000"/>
                        </a:spcAft>
                        <a:buFont typeface="+mj-lt"/>
                        <a:buAutoNum type="arabicPeriod"/>
                      </a:pPr>
                      <a:r>
                        <a:rPr lang="en-GB" sz="900" dirty="0">
                          <a:effectLst/>
                        </a:rPr>
                        <a:t>Current local information on Health and Safety including specific Local Health Concerns(include Community Police; Community Safety) </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243218235"/>
                  </a:ext>
                </a:extLst>
              </a:tr>
              <a:tr h="92970">
                <a:tc gridSpan="3">
                  <a:txBody>
                    <a:bodyPr/>
                    <a:lstStyle/>
                    <a:p>
                      <a:pPr algn="l">
                        <a:spcAft>
                          <a:spcPts val="750"/>
                        </a:spcAft>
                      </a:pPr>
                      <a:r>
                        <a:rPr lang="en-GB" sz="900" dirty="0">
                          <a:effectLst/>
                        </a:rPr>
                        <a:t> </a:t>
                      </a:r>
                      <a:endParaRPr lang="en-GB"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6485" marR="46485"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074460918"/>
                  </a:ext>
                </a:extLst>
              </a:tr>
              <a:tr h="293027">
                <a:tc gridSpan="3">
                  <a:txBody>
                    <a:bodyPr/>
                    <a:lstStyle/>
                    <a:p>
                      <a:pPr marL="342900" lvl="0" indent="-342900" algn="l">
                        <a:lnSpc>
                          <a:spcPct val="115000"/>
                        </a:lnSpc>
                        <a:spcAft>
                          <a:spcPts val="1000"/>
                        </a:spcAft>
                        <a:buFont typeface="+mj-lt"/>
                        <a:buAutoNum type="arabicPeriod"/>
                      </a:pPr>
                      <a:r>
                        <a:rPr lang="en-GB" sz="900" dirty="0">
                          <a:effectLst/>
                        </a:rPr>
                        <a:t>Any issues with Local Schools health centres or accessibility to local services</a:t>
                      </a:r>
                    </a:p>
                  </a:txBody>
                  <a:tcPr marL="46485" marR="46485"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572009493"/>
                  </a:ext>
                </a:extLst>
              </a:tr>
              <a:tr h="100029">
                <a:tc gridSpan="3">
                  <a:txBody>
                    <a:bodyPr/>
                    <a:lstStyle/>
                    <a:p>
                      <a:pPr algn="l">
                        <a:lnSpc>
                          <a:spcPct val="115000"/>
                        </a:lnSpc>
                        <a:spcAft>
                          <a:spcPts val="1000"/>
                        </a:spcAft>
                      </a:pP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6485" marR="46485"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367344249"/>
                  </a:ext>
                </a:extLst>
              </a:tr>
            </a:tbl>
          </a:graphicData>
        </a:graphic>
      </p:graphicFrame>
    </p:spTree>
    <p:extLst>
      <p:ext uri="{BB962C8B-B14F-4D97-AF65-F5344CB8AC3E}">
        <p14:creationId xmlns:p14="http://schemas.microsoft.com/office/powerpoint/2010/main" val="26713093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4. Locality Risk Assessments </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457401" cy="1262910"/>
          </a:xfrm>
          <a:prstGeom prst="rect">
            <a:avLst/>
          </a:prstGeom>
        </p:spPr>
        <p:txBody>
          <a:bodyPr wrap="square">
            <a:spAutoFit/>
          </a:bodyPr>
          <a:lstStyle/>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Questions?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0924021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5. Tender process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10515600" cy="1134670"/>
          </a:xfrm>
          <a:prstGeom prst="rect">
            <a:avLst/>
          </a:prstGeom>
        </p:spPr>
        <p:txBody>
          <a:bodyPr wrap="square">
            <a:spAutoFit/>
          </a:bodyPr>
          <a:lstStyle/>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Clare Duff (Salford), Amy Lythgoe (Placements North West), Irfan Oomer (Procurement)</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9634338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5. Tender process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10515600" cy="4518160"/>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Are you ready to tender?</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Consider – does your service meets the requirements of the service specification?</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When the opportunity </a:t>
            </a:r>
            <a:r>
              <a:rPr lang="en-GB" sz="2200" dirty="0">
                <a:solidFill>
                  <a:srgbClr val="20275C"/>
                </a:solidFill>
                <a:latin typeface="Open Sans" panose="020B0606030504020204" pitchFamily="34" charset="0"/>
              </a:rPr>
              <a:t>opens read the tender evaluation criteria carefully – if you do not and can not meet the evaluation criteria you are not ready to make a submission</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rPr>
              <a:t>Submissions are evaluated in stages – if you do not meet the evaluation criteria at a particular stage such as mandatory pass/fail questions, we will not continue with the evaluation of your tender submission</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Are you signed up to The Chest and is the correct person receiving notifications?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8911447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5. Tender process</a:t>
            </a:r>
          </a:p>
        </p:txBody>
      </p:sp>
      <p:sp>
        <p:nvSpPr>
          <p:cNvPr id="8" name="Rectangle 7">
            <a:extLst>
              <a:ext uri="{FF2B5EF4-FFF2-40B4-BE49-F238E27FC236}">
                <a16:creationId xmlns:a16="http://schemas.microsoft.com/office/drawing/2014/main" id="{F263BEA7-E1B2-4E67-988F-72EC7D61161D}"/>
              </a:ext>
            </a:extLst>
          </p:cNvPr>
          <p:cNvSpPr/>
          <p:nvPr/>
        </p:nvSpPr>
        <p:spPr>
          <a:xfrm>
            <a:off x="971623" y="2285733"/>
            <a:ext cx="10515600" cy="5560497"/>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Completing your submission</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Read all the documents carefully. There is guidance there to help you.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Read each question and ensure your answer has clearly covered all the points included. </a:t>
            </a:r>
          </a:p>
          <a:p>
            <a:pPr marL="34290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Submit before the deadline and check that all documents are uploaded. Leave time to resolve any technical issues before the deadline.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You must submit all mandatory items </a:t>
            </a:r>
            <a:r>
              <a:rPr lang="en-GB" sz="2200" dirty="0">
                <a:solidFill>
                  <a:srgbClr val="20275C"/>
                </a:solidFill>
                <a:latin typeface="Open Sans" panose="020B0606030504020204" pitchFamily="34" charset="0"/>
              </a:rPr>
              <a:t>with your tender submission. </a:t>
            </a: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You may be notified via The Chest if there are missing items and will have to respond within a deadline. Please ensure you are receiving messages from The Chest. Failure to respond or provide missing items will result in your submission not being evaluated further. Please be ready to respond to clarification questions on The Chest should we decide to issue these. </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3732309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5. Tender process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10515600" cy="5207579"/>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Common pitfalls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 including all the required information. Please note this cannot be submitted after the deadline.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 addressing all the points in each question.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 asking clarification questions when you are uncertain of what is required or what to provide.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Accommodation checklist and Locality Risk Assessments not meeting the criteria or not being submitted.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Staffing information being unclear.</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 responding to Chest messages with clarification requests. </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712008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CCAE2F9-D2BE-4B63-9E15-50CE7F62C0B0}"/>
              </a:ext>
            </a:extLst>
          </p:cNvPr>
          <p:cNvSpPr txBox="1"/>
          <p:nvPr/>
        </p:nvSpPr>
        <p:spPr>
          <a:xfrm>
            <a:off x="0" y="1590261"/>
            <a:ext cx="12192000" cy="3869635"/>
          </a:xfrm>
          <a:prstGeom prst="rect">
            <a:avLst/>
          </a:prstGeom>
          <a:solidFill>
            <a:srgbClr val="E5E5E5"/>
          </a:solidFill>
        </p:spPr>
        <p:txBody>
          <a:bodyPr wrap="square" rtlCol="0">
            <a:spAutoFit/>
          </a:bodyPr>
          <a:lstStyle/>
          <a:p>
            <a:endParaRPr lang="en-GB" dirty="0"/>
          </a:p>
        </p:txBody>
      </p:sp>
      <p:sp>
        <p:nvSpPr>
          <p:cNvPr id="7" name="TextBox 6">
            <a:extLst>
              <a:ext uri="{FF2B5EF4-FFF2-40B4-BE49-F238E27FC236}">
                <a16:creationId xmlns:a16="http://schemas.microsoft.com/office/drawing/2014/main" id="{983BB85B-67FA-438F-815F-741010846966}"/>
              </a:ext>
            </a:extLst>
          </p:cNvPr>
          <p:cNvSpPr txBox="1"/>
          <p:nvPr/>
        </p:nvSpPr>
        <p:spPr>
          <a:xfrm>
            <a:off x="1080867" y="1944647"/>
            <a:ext cx="10030265" cy="2492990"/>
          </a:xfrm>
          <a:prstGeom prst="rect">
            <a:avLst/>
          </a:prstGeom>
          <a:noFill/>
        </p:spPr>
        <p:txBody>
          <a:bodyPr wrap="square" rtlCol="0">
            <a:spAutoFit/>
          </a:bodyPr>
          <a:lstStyle/>
          <a:p>
            <a:pPr lvl="0" algn="ctr"/>
            <a:r>
              <a:rPr lang="en-GB" sz="3600" b="1" dirty="0" err="1">
                <a:solidFill>
                  <a:srgbClr val="0099A0"/>
                </a:solidFill>
                <a:latin typeface="Open Sans" panose="020B0606030504020204" pitchFamily="34" charset="0"/>
                <a:ea typeface="Open Sans" panose="020B0606030504020204" pitchFamily="34" charset="0"/>
                <a:cs typeface="Open Sans" panose="020B0606030504020204" pitchFamily="34" charset="0"/>
              </a:rPr>
              <a:t>SaILS</a:t>
            </a:r>
            <a:r>
              <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 Dynamic Purchasing System</a:t>
            </a:r>
          </a:p>
          <a:p>
            <a:pPr lvl="0" algn="ctr"/>
            <a:endPar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endParaRPr>
          </a:p>
          <a:p>
            <a:pPr lvl="0" algn="ctr"/>
            <a:r>
              <a:rPr lang="en-GB" sz="36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Session 1</a:t>
            </a:r>
          </a:p>
          <a:p>
            <a:pPr lvl="0" algn="ctr"/>
            <a:r>
              <a:rPr lang="en-GB" sz="30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Date: 3 December </a:t>
            </a:r>
          </a:p>
          <a:p>
            <a:endParaRPr lang="en-GB" dirty="0"/>
          </a:p>
        </p:txBody>
      </p:sp>
    </p:spTree>
    <p:extLst>
      <p:ext uri="{BB962C8B-B14F-4D97-AF65-F5344CB8AC3E}">
        <p14:creationId xmlns:p14="http://schemas.microsoft.com/office/powerpoint/2010/main" val="15502194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5. Tender process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10515600" cy="4213461"/>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Common pitfalls: Staffing</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A spreadsheet is included for you to provide the staffing information. Please use one row per staff member.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Make it clear how many staff are in the organisation and if posts are vacant state this specifically.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If a staff members does not need to meet the criteria for having Level 3 (if they are not working directly with children) include this information for evaluators. </a:t>
            </a:r>
          </a:p>
          <a:p>
            <a:pPr marL="34290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If you are not sure that a qualification meets the criteria please ask a clarification question. </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1560696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5. Tender process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10515600" cy="3732304"/>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Evaluation</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Staged evaluation, if </a:t>
            </a:r>
            <a:r>
              <a:rPr lang="en-GB" sz="2200" dirty="0">
                <a:solidFill>
                  <a:srgbClr val="20275C"/>
                </a:solidFill>
                <a:latin typeface="Open Sans" panose="020B0606030504020204" pitchFamily="34" charset="0"/>
              </a:rPr>
              <a:t>a provider does not submit the required documents, we will not continue with the evaluation of your tender submission</a:t>
            </a: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 </a:t>
            </a:r>
            <a:endParaRPr lang="en-GB" sz="2200" strike="sngStrike"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Minimum of two evaluators from local authority commissioning teams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Moderation meetings held to ensure consistency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Scored questions include scale 1-5. Note scores of 0,1,2 are a fail and 3,4,5 a pass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Scores are not aggregated so a fail on one question results in an overall fail</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2594753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5. Tender process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10515600" cy="4951099"/>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help is available?</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Background information on the NWADCS website: </a:t>
            </a: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hlinkClick r:id="rId2"/>
              </a:rPr>
              <a:t>www.nwadcs.org.uk/regional-purchasing-systems</a:t>
            </a: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Guidance is included both within the Document to be Returned and in supplementary documents.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Clarification questions can be asked via The Chest when the opportunity opens. Please ensure you have read the guidance before asking clarification questions.</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Note – please do </a:t>
            </a:r>
            <a:r>
              <a:rPr lang="en-GB" sz="2200" dirty="0">
                <a:solidFill>
                  <a:srgbClr val="20275C"/>
                </a:solidFill>
                <a:latin typeface="Open Sans" panose="020B0606030504020204" pitchFamily="34" charset="0"/>
              </a:rPr>
              <a:t>not contact Placements North West or The Corporate Procurement Team for </a:t>
            </a: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queries once the opportunity is opened. You will be directed back to The Chest.  </a:t>
            </a:r>
          </a:p>
          <a:p>
            <a:pPr marL="342900" lvl="0" indent="-342900">
              <a:lnSpc>
                <a:spcPct val="90000"/>
              </a:lnSpc>
              <a:spcBef>
                <a:spcPts val="1000"/>
              </a:spcBef>
              <a:buFont typeface="Arial" panose="020B0604020202020204" pitchFamily="34" charset="0"/>
              <a:buChar char="•"/>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171421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5. Tender process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10515600" cy="3427605"/>
          </a:xfrm>
          <a:prstGeom prst="rect">
            <a:avLst/>
          </a:prstGeom>
        </p:spPr>
        <p:txBody>
          <a:bodyPr wrap="square">
            <a:spAutoFit/>
          </a:bodyPr>
          <a:lstStyle/>
          <a:p>
            <a:pPr>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Timeline</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January 2021 – opportunity opens and documents are made available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January to February 2021 – clarification questions accepted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February 2021 – deadline for submissions (exact date TBC)</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February 2021 to April 2021 – evaluation</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May 2021 – anticipated award</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8059655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5. Tender process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10515600" cy="4774640"/>
          </a:xfrm>
          <a:prstGeom prst="rect">
            <a:avLst/>
          </a:prstGeom>
        </p:spPr>
        <p:txBody>
          <a:bodyPr wrap="square">
            <a:spAutoFit/>
          </a:bodyPr>
          <a:lstStyle/>
          <a:p>
            <a:pPr>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Timeline </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rPr>
              <a:t>Time taken to evaluate will depend on the number of submissions received.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rPr>
              <a:t>All providers will receive notification of the decision at the same time.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rPr>
              <a:t>There may be long periods of time whilst we evaluate where you do not receive updates.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rPr>
              <a:t>If we anticipate a significant change in the award date or any elements of the timeline we will notify providers accordingly.</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rPr>
              <a:t>If you want to add a different type of provision in the future you will need to retender.  </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0502710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5. Tender process</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10515600" cy="1262910"/>
          </a:xfrm>
          <a:prstGeom prst="rect">
            <a:avLst/>
          </a:prstGeom>
        </p:spPr>
        <p:txBody>
          <a:bodyPr wrap="square">
            <a:spAutoFit/>
          </a:bodyPr>
          <a:lstStyle/>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Questions?</a:t>
            </a:r>
            <a:endParaRPr lang="en-GB" sz="2200" dirty="0">
              <a:solidFill>
                <a:srgbClr val="20275C"/>
              </a:solidFill>
              <a:latin typeface="Open Sans" panose="020B0606030504020204" pitchFamily="34" charset="0"/>
            </a:endParaRP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0107948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95F8E67-4550-4052-ADBE-FE122DB7CD1C}"/>
              </a:ext>
            </a:extLst>
          </p:cNvPr>
          <p:cNvSpPr txBox="1"/>
          <p:nvPr/>
        </p:nvSpPr>
        <p:spPr>
          <a:xfrm>
            <a:off x="1182029" y="2639921"/>
            <a:ext cx="9958039" cy="1569660"/>
          </a:xfrm>
          <a:prstGeom prst="rect">
            <a:avLst/>
          </a:prstGeom>
          <a:noFill/>
        </p:spPr>
        <p:txBody>
          <a:bodyPr wrap="square" rtlCol="0">
            <a:spAutoFit/>
          </a:bodyPr>
          <a:lstStyle/>
          <a:p>
            <a:pPr algn="ctr"/>
            <a:r>
              <a:rPr lang="en-GB" sz="3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Contact Details: </a:t>
            </a:r>
            <a:r>
              <a:rPr lang="en-GB" sz="3200" dirty="0">
                <a:solidFill>
                  <a:srgbClr val="0099A0"/>
                </a:solidFill>
                <a:latin typeface="Open Sans" panose="020B0606030504020204" pitchFamily="34" charset="0"/>
                <a:ea typeface="Open Sans" panose="020B0606030504020204" pitchFamily="34" charset="0"/>
                <a:cs typeface="Open Sans" panose="020B0606030504020204" pitchFamily="34" charset="0"/>
              </a:rPr>
              <a:t>placementsnorthwest@bolton.gov.uk </a:t>
            </a:r>
          </a:p>
          <a:p>
            <a:pPr algn="ctr"/>
            <a:endParaRPr lang="en-GB" sz="3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algn="ctr"/>
            <a:r>
              <a:rPr lang="en-GB" sz="3200" dirty="0">
                <a:solidFill>
                  <a:srgbClr val="20275C"/>
                </a:solidFill>
                <a:latin typeface="Open Sans" panose="020B0606030504020204" pitchFamily="34" charset="0"/>
                <a:ea typeface="Open Sans" panose="020B0606030504020204" pitchFamily="34" charset="0"/>
                <a:cs typeface="Open Sans" panose="020B0606030504020204" pitchFamily="34" charset="0"/>
              </a:rPr>
              <a:t>Website: </a:t>
            </a:r>
            <a:r>
              <a:rPr lang="en-GB" sz="3200" dirty="0">
                <a:solidFill>
                  <a:srgbClr val="0099A0"/>
                </a:solidFill>
                <a:latin typeface="Open Sans" panose="020B0606030504020204" pitchFamily="34" charset="0"/>
                <a:ea typeface="Open Sans" panose="020B0606030504020204" pitchFamily="34" charset="0"/>
                <a:cs typeface="Open Sans" panose="020B0606030504020204" pitchFamily="34" charset="0"/>
              </a:rPr>
              <a:t>www.nwadcs.org.uk</a:t>
            </a:r>
          </a:p>
        </p:txBody>
      </p:sp>
    </p:spTree>
    <p:extLst>
      <p:ext uri="{BB962C8B-B14F-4D97-AF65-F5344CB8AC3E}">
        <p14:creationId xmlns:p14="http://schemas.microsoft.com/office/powerpoint/2010/main" val="1062243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Introduction</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457401" cy="4213461"/>
          </a:xfrm>
          <a:prstGeom prst="rect">
            <a:avLst/>
          </a:prstGeom>
        </p:spPr>
        <p:txBody>
          <a:bodyPr wrap="square">
            <a:spAutoFit/>
          </a:bodyPr>
          <a:lstStyle/>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Dynamic Purchasing System (DPS) managed by Placements North West for the 23 North West local authorities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Currently 49 providers on the DPS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One opportunity for providers to join each year</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Not all providers who submit will be accepted - 81 providers submitted a tender in Round 2 and 30 were successful</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Once a provider is accepted their referral information will be included on a spreadsheet that is shared with placement teams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Being included on the DPS is no guarantee of either referrals or placements </a:t>
            </a:r>
          </a:p>
        </p:txBody>
      </p:sp>
    </p:spTree>
    <p:extLst>
      <p:ext uri="{BB962C8B-B14F-4D97-AF65-F5344CB8AC3E}">
        <p14:creationId xmlns:p14="http://schemas.microsoft.com/office/powerpoint/2010/main" val="605143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1. What type of placements are needed?</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457401" cy="829971"/>
          </a:xfrm>
          <a:prstGeom prst="rect">
            <a:avLst/>
          </a:prstGeom>
        </p:spPr>
        <p:txBody>
          <a:bodyPr wrap="square">
            <a:spAutoFit/>
          </a:bodyPr>
          <a:lstStyle/>
          <a:p>
            <a:pPr lvl="0">
              <a:lnSpc>
                <a:spcPct val="90000"/>
              </a:lnSpc>
              <a:spcBef>
                <a:spcPts val="1000"/>
              </a:spcBef>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Sarah Page (Cumbria), Steve Clews (Cheshire East)</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789664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1. What type of placements are needed?</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457401" cy="4469942"/>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What are the needs of the young people we are placing?</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Range from complex to lighter touch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Complex Needs – higher support requirements </a:t>
            </a:r>
            <a:r>
              <a:rPr lang="en-GB" sz="2200" dirty="0" err="1">
                <a:solidFill>
                  <a:srgbClr val="20275C"/>
                </a:solidFill>
                <a:latin typeface="Open Sans" panose="020B0606030504020204" pitchFamily="34" charset="0"/>
                <a:ea typeface="Open Sans" panose="020B0606030504020204" pitchFamily="34" charset="0"/>
                <a:cs typeface="Open Sans" panose="020B0606030504020204" pitchFamily="34" charset="0"/>
              </a:rPr>
              <a:t>ie</a:t>
            </a: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Lighter touch – transitional support from care to independence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Geographical considerations – near to college/work/family/bail conditions/crime/gang or drug related</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Support with mental health - substance misuse, gangs or criminal behaviour</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To be ready for independence at 18 years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653771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1. What type of placements are needed?</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457401" cy="1695849"/>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Where are the gaps in provision currently?</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Complex needs</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Tenancies for YP to take on at 18 years</a:t>
            </a:r>
          </a:p>
        </p:txBody>
      </p:sp>
    </p:spTree>
    <p:extLst>
      <p:ext uri="{BB962C8B-B14F-4D97-AF65-F5344CB8AC3E}">
        <p14:creationId xmlns:p14="http://schemas.microsoft.com/office/powerpoint/2010/main" val="3856759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7A08454-8A63-4511-924A-84C9B84C2DA4}"/>
              </a:ext>
            </a:extLst>
          </p:cNvPr>
          <p:cNvSpPr txBox="1">
            <a:spLocks/>
          </p:cNvSpPr>
          <p:nvPr/>
        </p:nvSpPr>
        <p:spPr>
          <a:xfrm>
            <a:off x="968989" y="125226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100" b="1" dirty="0">
                <a:solidFill>
                  <a:srgbClr val="0099A0"/>
                </a:solidFill>
                <a:latin typeface="Open Sans" panose="020B0606030504020204" pitchFamily="34" charset="0"/>
                <a:ea typeface="Open Sans" panose="020B0606030504020204" pitchFamily="34" charset="0"/>
                <a:cs typeface="Open Sans" panose="020B0606030504020204" pitchFamily="34" charset="0"/>
              </a:rPr>
              <a:t>1. What type of placements are needed?</a:t>
            </a:r>
          </a:p>
        </p:txBody>
      </p:sp>
      <p:sp>
        <p:nvSpPr>
          <p:cNvPr id="8" name="Rectangle 7">
            <a:extLst>
              <a:ext uri="{FF2B5EF4-FFF2-40B4-BE49-F238E27FC236}">
                <a16:creationId xmlns:a16="http://schemas.microsoft.com/office/drawing/2014/main" id="{F263BEA7-E1B2-4E67-988F-72EC7D61161D}"/>
              </a:ext>
            </a:extLst>
          </p:cNvPr>
          <p:cNvSpPr/>
          <p:nvPr/>
        </p:nvSpPr>
        <p:spPr>
          <a:xfrm>
            <a:off x="968988" y="2254561"/>
            <a:ext cx="9457401" cy="4037003"/>
          </a:xfrm>
          <a:prstGeom prst="rect">
            <a:avLst/>
          </a:prstGeom>
        </p:spPr>
        <p:txBody>
          <a:bodyPr wrap="square">
            <a:spAutoFit/>
          </a:bodyPr>
          <a:lstStyle/>
          <a:p>
            <a:pPr lvl="0">
              <a:lnSpc>
                <a:spcPct val="90000"/>
              </a:lnSpc>
              <a:spcBef>
                <a:spcPts val="1000"/>
              </a:spcBef>
            </a:pPr>
            <a:r>
              <a:rPr lang="en-GB" sz="2200" b="1" dirty="0">
                <a:solidFill>
                  <a:srgbClr val="20275C"/>
                </a:solidFill>
                <a:latin typeface="Open Sans" panose="020B0606030504020204" pitchFamily="34" charset="0"/>
                <a:ea typeface="Open Sans" panose="020B0606030504020204" pitchFamily="34" charset="0"/>
                <a:cs typeface="Open Sans" panose="020B0606030504020204" pitchFamily="34" charset="0"/>
              </a:rPr>
              <a:t>How do authorities use the DPS?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Some authorities refer to local commissioned providers in the first instance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Refer to providers operating locally initially (may already have placements with and could also be off framework)</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Target geographically or using other criteria </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Widen search criteria if appropriate</a:t>
            </a:r>
          </a:p>
          <a:p>
            <a:pPr marL="342900" lvl="0" indent="-342900">
              <a:lnSpc>
                <a:spcPct val="90000"/>
              </a:lnSpc>
              <a:spcBef>
                <a:spcPts val="1000"/>
              </a:spcBef>
              <a:buFont typeface="Arial" panose="020B0604020202020204" pitchFamily="34" charset="0"/>
              <a:buChar char="•"/>
            </a:pPr>
            <a:r>
              <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rPr>
              <a:t>Only refer off DPS if needs cannot be met by DPS providers</a:t>
            </a:r>
          </a:p>
          <a:p>
            <a:pPr lvl="0">
              <a:lnSpc>
                <a:spcPct val="90000"/>
              </a:lnSpc>
              <a:spcBef>
                <a:spcPts val="1000"/>
              </a:spcBef>
            </a:pPr>
            <a:endParaRPr lang="en-GB" sz="2200" dirty="0">
              <a:solidFill>
                <a:srgbClr val="20275C"/>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9712287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025BE5A3943A45B7106B0949824FB0" ma:contentTypeVersion="13" ma:contentTypeDescription="Create a new document." ma:contentTypeScope="" ma:versionID="c3cc9c5d3f0e23c18ef805fa7924e8f6">
  <xsd:schema xmlns:xsd="http://www.w3.org/2001/XMLSchema" xmlns:xs="http://www.w3.org/2001/XMLSchema" xmlns:p="http://schemas.microsoft.com/office/2006/metadata/properties" xmlns:ns3="5c76b488-9068-453e-aa7a-cbef5f0a825e" xmlns:ns4="14f62c73-f853-4ee0-9165-2bc699f1ddb7" targetNamespace="http://schemas.microsoft.com/office/2006/metadata/properties" ma:root="true" ma:fieldsID="e543298f782ed5c66a3f427930222645" ns3:_="" ns4:_="">
    <xsd:import namespace="5c76b488-9068-453e-aa7a-cbef5f0a825e"/>
    <xsd:import namespace="14f62c73-f853-4ee0-9165-2bc699f1ddb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4:SharedWithUsers" minOccurs="0"/>
                <xsd:element ref="ns4:SharedWithDetails" minOccurs="0"/>
                <xsd:element ref="ns4:SharingHintHash"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76b488-9068-453e-aa7a-cbef5f0a825e"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4f62c73-f853-4ee0-9165-2bc699f1ddb7"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SharingHintHash" ma:index="15"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B51F13C-DB93-4EE5-817E-00F294A1EA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76b488-9068-453e-aa7a-cbef5f0a825e"/>
    <ds:schemaRef ds:uri="14f62c73-f853-4ee0-9165-2bc699f1dd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17ECE5D-F08C-4BB0-A0B5-788556FB109B}">
  <ds:schemaRefs>
    <ds:schemaRef ds:uri="http://schemas.microsoft.com/sharepoint/v3/contenttype/forms"/>
  </ds:schemaRefs>
</ds:datastoreItem>
</file>

<file path=customXml/itemProps3.xml><?xml version="1.0" encoding="utf-8"?>
<ds:datastoreItem xmlns:ds="http://schemas.openxmlformats.org/officeDocument/2006/customXml" ds:itemID="{CF4954EE-1FF3-4E26-8894-DAE9881D6847}">
  <ds:schemaRefs>
    <ds:schemaRef ds:uri="http://schemas.microsoft.com/office/2006/documentManagement/types"/>
    <ds:schemaRef ds:uri="http://purl.org/dc/terms/"/>
    <ds:schemaRef ds:uri="http://purl.org/dc/dcmitype/"/>
    <ds:schemaRef ds:uri="http://schemas.microsoft.com/office/infopath/2007/PartnerControls"/>
    <ds:schemaRef ds:uri="http://schemas.openxmlformats.org/package/2006/metadata/core-properties"/>
    <ds:schemaRef ds:uri="http://purl.org/dc/elements/1.1/"/>
    <ds:schemaRef ds:uri="http://schemas.microsoft.com/office/2006/metadata/properties"/>
    <ds:schemaRef ds:uri="14f62c73-f853-4ee0-9165-2bc699f1ddb7"/>
    <ds:schemaRef ds:uri="5c76b488-9068-453e-aa7a-cbef5f0a825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Gallery</Template>
  <TotalTime>3524</TotalTime>
  <Words>2261</Words>
  <Application>Microsoft Office PowerPoint</Application>
  <PresentationFormat>Widescreen</PresentationFormat>
  <Paragraphs>327</Paragraphs>
  <Slides>46</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46</vt:i4>
      </vt:variant>
    </vt:vector>
  </HeadingPairs>
  <TitlesOfParts>
    <vt:vector size="54" baseType="lpstr">
      <vt:lpstr>Arial</vt:lpstr>
      <vt:lpstr>Calibri</vt:lpstr>
      <vt:lpstr>Calibri Light</vt:lpstr>
      <vt:lpstr>Courier New</vt:lpstr>
      <vt:lpstr>Open Sans</vt:lpstr>
      <vt:lpstr>Symbol</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Zelda Massey</dc:creator>
  <cp:lastModifiedBy>Lythgoe, Amy</cp:lastModifiedBy>
  <cp:revision>41</cp:revision>
  <cp:lastPrinted>2020-07-28T07:42:17Z</cp:lastPrinted>
  <dcterms:created xsi:type="dcterms:W3CDTF">2020-06-12T14:04:17Z</dcterms:created>
  <dcterms:modified xsi:type="dcterms:W3CDTF">2020-12-07T17:45:09Z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0x01010057025BE5A3943A45B7106B0949824FB0</vt:lpwstr>
  </property>
</Properties>
</file>