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6"/>
  </p:notesMasterIdLst>
  <p:sldIdLst>
    <p:sldId id="263" r:id="rId6"/>
    <p:sldId id="261" r:id="rId7"/>
    <p:sldId id="281" r:id="rId8"/>
    <p:sldId id="287" r:id="rId9"/>
    <p:sldId id="280" r:id="rId10"/>
    <p:sldId id="288" r:id="rId11"/>
    <p:sldId id="284" r:id="rId12"/>
    <p:sldId id="279" r:id="rId13"/>
    <p:sldId id="289" r:id="rId14"/>
    <p:sldId id="262" r:id="rId15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275C"/>
    <a:srgbClr val="E5E5E5"/>
    <a:srgbClr val="0099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314A6-DAFF-4F06-9351-1961F032D43F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01B12-3635-489E-8E52-A200F01E3E6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14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01B12-3635-489E-8E52-A200F01E3E6A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989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1F299-99C1-4343-8A9E-962894C9320A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79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75A3-F2C3-40BE-AE0F-3900DD14D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C8C7C7-99D0-46C5-94C2-D495BB8F5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7F683-6F02-4B59-B192-78076A29B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0C06C-F281-4B3E-B57B-67CC7DCC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2F7CD-0C4B-4C53-A83D-799FE0C74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61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F422-4443-4909-A1A8-F780EB605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AB75A-9FC1-4EF5-81F7-57B684DFE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E3F3D-E83E-4296-8E87-6EC74B849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2352B-D895-4678-8185-4AA858D9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D88F4-24B3-4277-8005-A3E91DF0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489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A1E6E1-C6E3-4017-91D9-859C007C9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53A8D-EE5B-4832-B0A9-8869E1A5E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DE20B-DAD9-4E33-8B56-A60A13DB9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4BF9F-4C74-41CF-BA91-0416A5179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D9E60-1725-4A38-AA8B-4057E8067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693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43F3-BDD5-4C6B-A7B5-C401F34CF3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3030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1CBC4-1F6F-4BD9-A70D-B8184A0D8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4F657-DF6C-4A62-AEBC-05F3B305E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A304C-3DCE-496C-87D4-564ACCDF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BC0B3-A495-47C6-9684-67A8BEEED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851A4-71B2-4E7F-9D71-AF2B34D01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470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46420-B180-40D3-AC73-DBC2EEE57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94FF4-698E-4BBD-A0A1-0CEB060B2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AEEFA-F815-4CBB-AA71-9485798A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75262-3A93-4CBB-8CD6-BF6A43DBD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412EF-7CF5-4FBC-A96A-A5B6B16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3602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EFC8B-E328-40FB-8A48-08211CA2F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D886E-1EDE-405A-A0F8-AA27E30DB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E98B4-E552-4A10-981F-06F8E9FC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F6549-6DCD-4183-A6A4-D13F34D8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08A70-6745-46C0-A3D8-D13B1944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68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78608-6607-4227-961A-08B3AFD3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78276-2E4D-459E-A708-7B2742740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957E82-19CD-42D0-A33E-816CC01EF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11402-20C1-4D52-B544-E62E6F589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8745A-AEF2-48EC-8AAD-7C8531C7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B022F-7E58-4BCB-B209-9CDC1A183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4926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60F0F-BE68-401C-B09E-131CF30A1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717F9-6353-4E2E-9D70-9A368D4EF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C0331-0611-473A-9CAE-1FD1DCB1F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93CF03-7CE7-408A-85C4-F71F8F45E6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410E1-9591-4E97-8C84-828D06D6C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ADE698-61CB-4FCE-B1B8-1E1FBC3A5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409FBD-86FF-4EC9-A51C-F275BD2A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A2BCFE-8FAF-455E-B590-E291DD251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2512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931C1-1943-4B57-8F77-3539A7961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A29EDE-C206-446F-BC03-3215AB397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7FC31-3B0C-443B-8933-8C70E625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6EE10C-22A5-48D0-AD18-1E67BA51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7867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CE8E8-50B6-4C56-B558-DCE170FE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1D645-5351-4E32-A733-5AA8A289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C0E71-28DE-41F9-A40A-76EB4C33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016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C1579-7379-4166-8210-4782144AA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0EE8B-3491-48D9-BB40-BFABA0668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A2655-37C7-4790-8DE9-F8DC0D1A1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05429-687F-480C-B3EE-2BEFC6B21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668CD-BC29-4719-AD28-E1F485509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776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D52CE-1996-4324-970F-4F4E56AAD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E6B71-5A22-49EE-8C60-0386C1C30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8A618-4276-4512-A4CA-788095325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4D2C8-DAB5-439C-9502-9AD8A645E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1F898-90E7-4713-B255-2E5199C72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4C1F0-F605-4263-90BD-5EB978BA4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7229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0BEE-FE46-4BBD-8892-31DD09CB4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5F4E39-7A84-4410-8136-A437BA407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7938F8-8124-4E14-9F7B-3059A326D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A5EA0-143B-4C13-81CD-DFF1B4305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4BE8F-A148-4992-AFF2-A7C38A40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B124D-AAAE-40E1-ABF9-24592E9EB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7079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D4546-2AE6-4BB7-A0C6-EB3959FCA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04DFAA-21EC-4FE4-87FF-2AEEAE8BD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A6B62-B3FD-4D82-B68C-BD5C70602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7DA93-C6D0-4660-B0C3-ECB76218B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A1EF0-0B75-4827-BC56-C31369706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78728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573C65-7148-4361-A76E-F39AB75D1A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89B18-A3CD-4804-A3ED-DEFBC0454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C2368-1CFE-48B9-816A-1B8172EAD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20BF5-18A0-4DDB-AAC0-1A21D027D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E4B5F-134A-406A-AA65-08114278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727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A7D8C-8C4B-42D8-A3DE-CE9DEDA94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B5022-2043-4B0E-9254-78B077ED8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77601-9B93-4D12-8812-6C73479F4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60874-D928-44D3-9A65-CF380449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CCC61-31D3-4D8A-AEFB-85F93FD52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66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B2245-03CF-4319-84B9-C38A68DA0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7C834-5207-41CA-AA2C-B6B11BF2D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1CDDC-1170-4BF0-9705-7C1D5255E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7318F-E68E-4044-9E75-B33000E6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E886A-3B06-44AF-98E9-C2618DDA3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20BDC-DA92-4F55-B010-64B1AE9BC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14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92156-EDB2-4BC0-A9A4-C9EB7AF01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E3F29-AC8B-48B9-8180-825C067BE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745A8-090F-4DA1-B432-C9608D65B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6440B0-59F5-421A-9AC8-57B6F99D5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5C722-F68B-4DED-94DD-8586ABFF2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3E620-4416-419C-983B-A7826CDEA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818B27-2A1C-4E7D-8757-EEAD646F8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855E69-AF41-49CB-B629-189911C4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92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88FA-45B8-4AA4-AA84-A354697E8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525E9A-0F41-4B63-8B12-6725F3C1F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5F50E-1200-46C1-B898-CADDC8680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5412DF-F023-4441-AE5C-C9225BF3C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47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35BE8-B512-4148-8286-BCB213E98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C1814-F05C-4E8E-B20C-691BBE4B6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B5BC9-F9BF-4B4D-8239-3C8AF2B2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93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3A99-B33B-4BFB-A2B0-D1A39A6C4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59D4A-FD80-45D8-9D40-16933BD77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07A4C-56F1-4BF1-A130-ED85B443D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E6D54-3BDD-455E-82CE-33F72D26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46AF7-3345-4308-B929-D671D919A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206C5-D9AD-4B91-898F-8B26A33A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536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714DD-35A6-49D0-90AF-286EACBAE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78291C-2C9A-402B-B589-4C45C90B5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63E62-1131-4477-B2B6-E4EBD5D65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6E6D9-768F-403D-A469-FFF8C986F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090B0-80CF-453F-976B-AD682F285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5FB49-A632-40A0-A832-4562435B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839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017266-0F46-439C-BF68-7AB9D4AC4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EDB5C-84CD-46EF-9E63-285C06A65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5A17E-0159-4C0C-9D40-A67A4D680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26E70-60CA-4F74-AF68-175E495CA2B9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ACA8F-53C9-4E16-9A7F-F9A257E78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0644F-F728-4D26-B4EF-CD02E72F75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0F93E-4AA3-494E-8A3E-53FDFC1C4FF5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A57045-5B42-4EAB-8374-3B6FC7E3843E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432046" y="310061"/>
            <a:ext cx="244182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6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F3C313-507D-4663-B6D3-FBEB03D67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76B89-C4A6-4E99-AEB6-A60081815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20C09-5F76-4958-9B9E-4C0FDB9623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8BFE-0C19-4C81-97B9-D07EF5A86BED}" type="datetimeFigureOut">
              <a:rPr lang="en-GB" smtClean="0"/>
              <a:t>03/05/2022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BB97C-F5CF-4A15-BC1C-2910E154B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685C2-B80D-4D8F-A829-D3A42CD5F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1699A-B1EC-4E9E-AA3B-88BEE1DDF49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53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eanne.Boylan@stockport.gov.uk" TargetMode="External"/><Relationship Id="rId7" Type="http://schemas.openxmlformats.org/officeDocument/2006/relationships/hyperlink" Target="mailto:sarah.Halsall@stockport.gov.uk" TargetMode="External"/><Relationship Id="rId2" Type="http://schemas.openxmlformats.org/officeDocument/2006/relationships/hyperlink" Target="mailto:paul.bunker@stockport.gov.uk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amy.Lythgoe@stockport.gov.uk" TargetMode="External"/><Relationship Id="rId5" Type="http://schemas.openxmlformats.org/officeDocument/2006/relationships/hyperlink" Target="mailto:zelda.massey@stockport.gov.uk" TargetMode="External"/><Relationship Id="rId4" Type="http://schemas.openxmlformats.org/officeDocument/2006/relationships/hyperlink" Target="mailto:Boylan@stockport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CAE2F9-D2BE-4B63-9E15-50CE7F62C0B0}"/>
              </a:ext>
            </a:extLst>
          </p:cNvPr>
          <p:cNvSpPr txBox="1"/>
          <p:nvPr/>
        </p:nvSpPr>
        <p:spPr>
          <a:xfrm>
            <a:off x="0" y="1590261"/>
            <a:ext cx="12192000" cy="3869635"/>
          </a:xfrm>
          <a:prstGeom prst="rect">
            <a:avLst/>
          </a:prstGeom>
          <a:solidFill>
            <a:srgbClr val="E5E5E5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3BB85B-67FA-438F-815F-741010846966}"/>
              </a:ext>
            </a:extLst>
          </p:cNvPr>
          <p:cNvSpPr txBox="1"/>
          <p:nvPr/>
        </p:nvSpPr>
        <p:spPr>
          <a:xfrm>
            <a:off x="1097280" y="2189973"/>
            <a:ext cx="1003026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6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Regional Innovation &amp; Improvement Alliance Overview</a:t>
            </a:r>
          </a:p>
          <a:p>
            <a:pPr lvl="0"/>
            <a:endParaRPr lang="en-GB" sz="3600" b="1" dirty="0">
              <a:solidFill>
                <a:srgbClr val="0099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/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March 2022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452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5F8E67-4550-4052-ADBE-FE122DB7CD1C}"/>
              </a:ext>
            </a:extLst>
          </p:cNvPr>
          <p:cNvSpPr txBox="1"/>
          <p:nvPr/>
        </p:nvSpPr>
        <p:spPr>
          <a:xfrm>
            <a:off x="1775792" y="2639921"/>
            <a:ext cx="86006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Details: </a:t>
            </a:r>
            <a:r>
              <a:rPr lang="en-GB" sz="3200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nwadcs@stockport.gov.uk</a:t>
            </a:r>
          </a:p>
          <a:p>
            <a:pPr algn="ctr"/>
            <a:endParaRPr lang="en-GB" sz="3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3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Website: </a:t>
            </a:r>
            <a:r>
              <a:rPr lang="en-GB" sz="3200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www.nwadcs.org.uk</a:t>
            </a:r>
          </a:p>
        </p:txBody>
      </p:sp>
    </p:spTree>
    <p:extLst>
      <p:ext uri="{BB962C8B-B14F-4D97-AF65-F5344CB8AC3E}">
        <p14:creationId xmlns:p14="http://schemas.microsoft.com/office/powerpoint/2010/main" val="106224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5311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400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Regional Innovation &amp; Improvement Alliance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400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Memorandum of Understanding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Sets out shared aims of the Regional Innovation &amp; Improvement Alliance to work together in: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Ensuring innovation and improvement promotes the best possible outcomes for children and young people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Building on existing capability in Children’s Services, corporately and with partners, to identify good practice, diagnose improvement challenges and identify risks to performance.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Systematically sharing knowledge about what works across the sector and ensuring that there is effective brokerage of innovation and improvement support.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 to North West ADCS</a:t>
            </a:r>
          </a:p>
        </p:txBody>
      </p:sp>
    </p:spTree>
    <p:extLst>
      <p:ext uri="{BB962C8B-B14F-4D97-AF65-F5344CB8AC3E}">
        <p14:creationId xmlns:p14="http://schemas.microsoft.com/office/powerpoint/2010/main" val="403564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5411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400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Innovation &amp; Improvement Alliance Pledge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Memorandum outlines commitments of Directors of Children’s Services to: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Respond promptly and fully to requests to share data including agreed quarterly and annual standardised datasets across Children’s Services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Complete an annual self-assessment approved by Chief Executive and Lead Member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Participate in at least 2 days of Peer Challenge Forum activity annually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Regional Innovation &amp; Improvement Alliance activities inform local development plans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Engage regularly with regional NWADCS meetings, including by ensuring appropriate representation at NWADCS and its sub-groups </a:t>
            </a:r>
          </a:p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Share good practice through the NWADCS Directory of Support and Better for Children seminars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 to North West ADCS</a:t>
            </a:r>
          </a:p>
        </p:txBody>
      </p:sp>
    </p:spTree>
    <p:extLst>
      <p:ext uri="{BB962C8B-B14F-4D97-AF65-F5344CB8AC3E}">
        <p14:creationId xmlns:p14="http://schemas.microsoft.com/office/powerpoint/2010/main" val="669311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Innovation &amp; Improvement Alliance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465197" y="4419598"/>
            <a:ext cx="3492650" cy="2445026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 &amp; Improvement Alliance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(Chairs, Amanda Amesbury/ Paula Worthington, Directors, Warrington)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Warrington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Blackburn with Darwen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Liverpool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Manchester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Oldham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Trafford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Wigan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Wirral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972548" y="4419598"/>
            <a:ext cx="3492649" cy="2445026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 &amp; Improvement Alliance</a:t>
            </a:r>
            <a:endParaRPr lang="en-US" altLang="en-US" sz="14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(Chair, Chris McLoughlin, DCS, Stockport)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Stockport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Blackpool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Cheshire West and Chester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Halton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Rochdale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Sefton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Tameside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574364" y="4412974"/>
            <a:ext cx="3398184" cy="2451650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 &amp; Improvement Alliance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(Chair, Bernie Brown, DCS, Bolton)</a:t>
            </a: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sz="1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Bolton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Bury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Cheshire East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Cumbria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Knowsley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Lancashire 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Salford</a:t>
            </a:r>
          </a:p>
          <a:p>
            <a:pPr marL="285750" lvl="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 Helens </a:t>
            </a:r>
            <a:r>
              <a:rPr lang="en-US" altLang="en-US" sz="14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AutoShape 25"/>
          <p:cNvSpPr>
            <a:spLocks noChangeArrowheads="1"/>
          </p:cNvSpPr>
          <p:nvPr/>
        </p:nvSpPr>
        <p:spPr bwMode="auto">
          <a:xfrm>
            <a:off x="375879" y="1221487"/>
            <a:ext cx="10926821" cy="306466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0099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Sector Led Improvement Board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 </a:t>
            </a:r>
            <a:r>
              <a:rPr lang="en-US" altLang="en-US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Kath </a:t>
            </a:r>
            <a:r>
              <a:rPr lang="en-US" altLang="en-US" sz="1600" dirty="0" err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O’Dwyer</a:t>
            </a:r>
            <a:r>
              <a:rPr lang="en-US" altLang="en-US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Chief Executive, St Helens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</a:t>
            </a:r>
            <a:r>
              <a:rPr lang="en-US" altLang="en-US" sz="1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</a:t>
            </a: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Innovation &amp; Improvement Alliance Chairs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Chair: Paul Marshall, DCS, Manchester			Bernie Brown, DCS, Bolton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Vice Chair: Chris McLoughlin, DCS, Stockport		Amanda Amesbury/Paula Worthington, Directors, Warrington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Vice Chair: Jayne Ivory, DCS, Blackburn with Darwen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</a:t>
            </a: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Portfolio Holders for Children’s Services		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 Government Association			</a:t>
            </a: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		Cllr John Walsh, </a:t>
            </a:r>
            <a:r>
              <a:rPr lang="en-US" altLang="en-US" sz="1200" dirty="0" err="1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Salford</a:t>
            </a:r>
            <a:endParaRPr lang="en-US" altLang="en-US" sz="1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Linda Clegg, Children’s Services Improvement Adviser 	Cllr Julie Gunn, Blackburn with Darwen</a:t>
            </a:r>
            <a:endParaRPr lang="en-US" altLang="en-US" sz="9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162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Innovation &amp; Improvement Alliance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798203" y="3569794"/>
            <a:ext cx="3289181" cy="3288206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School Improvement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769761" y="3569794"/>
            <a:ext cx="4028442" cy="3288205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896690" y="3569794"/>
            <a:ext cx="2890752" cy="3288206"/>
          </a:xfrm>
          <a:prstGeom prst="rect">
            <a:avLst/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Safeguarding &amp; Vulnerable Children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4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AutoShape 22"/>
          <p:cNvSpPr>
            <a:spLocks noChangeArrowheads="1"/>
          </p:cNvSpPr>
          <p:nvPr/>
        </p:nvSpPr>
        <p:spPr bwMode="auto">
          <a:xfrm>
            <a:off x="3787442" y="2068513"/>
            <a:ext cx="3312604" cy="95345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E3A4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Association of Directors of Children’s Services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Chair: </a:t>
            </a: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Paul Marshall, DCS, Manchester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Vice Chairs: Chris McLoughlin, DCS, Stockport/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Jayne Ivory, DCS, Blackburn with Darwen</a:t>
            </a:r>
            <a:endParaRPr lang="en-US" altLang="en-US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4509023" y="4238534"/>
            <a:ext cx="2573352" cy="781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1C76B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</a:t>
            </a: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 Leadership Group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Chair: </a:t>
            </a:r>
            <a:r>
              <a:rPr kumimoji="0" lang="en-US" altLang="en-US" sz="1000" b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Steve Reddy, DCS, Liverpool</a:t>
            </a:r>
            <a:endParaRPr kumimoji="0" lang="en-US" altLang="en-US" sz="1800" b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5807489" y="5410823"/>
            <a:ext cx="1828800" cy="778884"/>
          </a:xfrm>
          <a:prstGeom prst="roundRect">
            <a:avLst>
              <a:gd name="adj" fmla="val 16667"/>
            </a:avLst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 </a:t>
            </a: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Strategic </a:t>
            </a: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Leads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Michael Kemp, HoS, Rochdale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AutoShape 25"/>
          <p:cNvSpPr>
            <a:spLocks noChangeArrowheads="1"/>
          </p:cNvSpPr>
          <p:nvPr/>
        </p:nvSpPr>
        <p:spPr bwMode="auto">
          <a:xfrm>
            <a:off x="3769761" y="1169507"/>
            <a:ext cx="3312607" cy="61293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99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Sector Led Improvement Board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Chair: Kath </a:t>
            </a:r>
            <a:r>
              <a:rPr kumimoji="0" lang="en-US" altLang="en-US" sz="1000" b="0" i="0" u="none" strike="noStrike" cap="none" normalizeH="0" baseline="0" dirty="0" err="1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O’Dwyer</a:t>
            </a: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Chief Executive, Halton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AutoShape 1"/>
          <p:cNvSpPr>
            <a:spLocks noChangeArrowheads="1"/>
          </p:cNvSpPr>
          <p:nvPr/>
        </p:nvSpPr>
        <p:spPr bwMode="auto">
          <a:xfrm>
            <a:off x="1200110" y="4238534"/>
            <a:ext cx="2366857" cy="781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1C76B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Strategic Leads for Safeguarding  and Vulnerable Children</a:t>
            </a:r>
            <a:r>
              <a:rPr kumimoji="0" lang="en-US" altLang="en-US" sz="1000" b="1" i="0" u="none" strike="noStrike" cap="none" normalizeH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</a:t>
            </a: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Colette Dutton, DCS, Wigan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8409080" y="4238534"/>
            <a:ext cx="2262193" cy="781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1C76B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North West School Improvement Leads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Chair: </a:t>
            </a: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Jayne Ivory, DCS, Blackburn with Darwen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20" name="Straight Arrow Connector 19"/>
          <p:cNvCxnSpPr>
            <a:cxnSpLocks/>
            <a:endCxn id="7" idx="2"/>
          </p:cNvCxnSpPr>
          <p:nvPr/>
        </p:nvCxnSpPr>
        <p:spPr>
          <a:xfrm flipV="1">
            <a:off x="5443744" y="3021966"/>
            <a:ext cx="0" cy="544659"/>
          </a:xfrm>
          <a:prstGeom prst="straightConnector1">
            <a:avLst/>
          </a:prstGeom>
          <a:ln>
            <a:solidFill>
              <a:srgbClr val="2027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 flipH="1" flipV="1">
            <a:off x="7095138" y="2729689"/>
            <a:ext cx="1897168" cy="836936"/>
          </a:xfrm>
          <a:prstGeom prst="straightConnector1">
            <a:avLst/>
          </a:prstGeom>
          <a:ln>
            <a:solidFill>
              <a:srgbClr val="2027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  <a:stCxn id="6" idx="0"/>
          </p:cNvCxnSpPr>
          <p:nvPr/>
        </p:nvCxnSpPr>
        <p:spPr>
          <a:xfrm flipV="1">
            <a:off x="2342066" y="2664542"/>
            <a:ext cx="1463891" cy="905252"/>
          </a:xfrm>
          <a:prstGeom prst="straightConnector1">
            <a:avLst/>
          </a:prstGeom>
          <a:ln>
            <a:solidFill>
              <a:srgbClr val="2027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93"/>
          <p:cNvSpPr>
            <a:spLocks noChangeArrowheads="1"/>
          </p:cNvSpPr>
          <p:nvPr/>
        </p:nvSpPr>
        <p:spPr bwMode="auto">
          <a:xfrm>
            <a:off x="3853785" y="5408657"/>
            <a:ext cx="1828800" cy="781050"/>
          </a:xfrm>
          <a:prstGeom prst="roundRect">
            <a:avLst>
              <a:gd name="adj" fmla="val 16667"/>
            </a:avLst>
          </a:prstGeom>
          <a:solidFill>
            <a:srgbClr val="E5E5E5"/>
          </a:solidFill>
          <a:ln w="952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 </a:t>
            </a: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Designated Clinical/ Medical Officer Network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Chair: Julie Hoodless, St Helens CCG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7" name="Straight Arrow Connector 36"/>
          <p:cNvCxnSpPr>
            <a:cxnSpLocks/>
            <a:endCxn id="17" idx="2"/>
          </p:cNvCxnSpPr>
          <p:nvPr/>
        </p:nvCxnSpPr>
        <p:spPr>
          <a:xfrm flipH="1" flipV="1">
            <a:off x="5426065" y="1782441"/>
            <a:ext cx="5576" cy="297184"/>
          </a:xfrm>
          <a:prstGeom prst="straightConnector1">
            <a:avLst/>
          </a:prstGeom>
          <a:ln>
            <a:solidFill>
              <a:srgbClr val="20275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092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4162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GB" sz="16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GB" sz="16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region where innovation and improvement go hand-in-hand;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GB" sz="16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where practice, leadership and partnerships are strengths-based;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GB" sz="16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where relationships are at the heart of what we do, and how we do it. 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GB" sz="16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GB" sz="16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region that works for all children.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16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single, coherent regional approach </a:t>
            </a: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which supports collaborative regional innovation and improvement </a:t>
            </a:r>
          </a:p>
          <a:p>
            <a:pPr marL="285750" lvl="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Every local authority has something to offer </a:t>
            </a:r>
            <a:r>
              <a:rPr lang="en-GB" sz="1600" i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</a:t>
            </a: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will </a:t>
            </a:r>
            <a:r>
              <a:rPr lang="en-GB" sz="16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benefit both collectively and individually</a:t>
            </a: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285750" lvl="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responsibility on all local authorities to </a:t>
            </a:r>
            <a:r>
              <a:rPr lang="en-GB" sz="16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share practice and learning from recovery activity 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for </a:t>
            </a:r>
            <a:r>
              <a:rPr lang="en-GB" sz="16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evidence-based innovations</a:t>
            </a: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deliver better outcomes for children and </a:t>
            </a:r>
            <a:r>
              <a:rPr lang="en-GB" sz="16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effective use of resource</a:t>
            </a: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285750" lvl="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Commitment to </a:t>
            </a:r>
            <a:r>
              <a:rPr lang="en-GB" sz="16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create innovation pipelines</a:t>
            </a:r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which sustain and extend improvement and impact.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Our approach to recovery</a:t>
            </a:r>
          </a:p>
        </p:txBody>
      </p:sp>
    </p:spTree>
    <p:extLst>
      <p:ext uri="{BB962C8B-B14F-4D97-AF65-F5344CB8AC3E}">
        <p14:creationId xmlns:p14="http://schemas.microsoft.com/office/powerpoint/2010/main" val="954094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327447" y="1141378"/>
            <a:ext cx="11188692" cy="5614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Our priorities and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underlying priorities reflect continuity of purpose to lead recovery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 the pandemic and respond to major policy initiatives to secure positive change; strengthening the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regional position and influence.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Children’s Social Care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respond to the Independent Review of Children’s Social Care to create the conditions for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purposeful practice which promotes stability and permanence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especially for Looked After Children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more children can live safely with their families 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Looked After Children &amp; Care Leavers benefit from relationships which support stability and better outcomes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 &amp; Early Years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co-ordinate a regional response to the Schools White Paper which enables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inclusive education system which supports all children and young people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attend and achieve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early help and children’s social care services improve educational experiences and outcomes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Special Educational Needs/Disability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capitalise on opportunities created by the SEND Review to reset multi-agency support and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 the experiences of children with SEND</a:t>
            </a:r>
          </a:p>
          <a:p>
            <a:pPr marL="800100" marR="0" lvl="1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early help and children’s social care services identify and respond to needs of children with SEND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0275C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99A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Workforce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support a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resilient Children’s Services workforce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at all levels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Explore innovative approaches to securing a high quality children’s workforce 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the development of a sustainable pipeline of children’s services leaders at all levels</a:t>
            </a: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 existing leaders, through effective representation, advocacy and collective influence </a:t>
            </a: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D3164C-51A8-4A1F-9729-C04374E56C3F}"/>
              </a:ext>
            </a:extLst>
          </p:cNvPr>
          <p:cNvSpPr txBox="1"/>
          <p:nvPr/>
        </p:nvSpPr>
        <p:spPr>
          <a:xfrm>
            <a:off x="327447" y="336325"/>
            <a:ext cx="93068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Strategic priorities for 2022-24</a:t>
            </a:r>
          </a:p>
        </p:txBody>
      </p:sp>
    </p:spTree>
    <p:extLst>
      <p:ext uri="{BB962C8B-B14F-4D97-AF65-F5344CB8AC3E}">
        <p14:creationId xmlns:p14="http://schemas.microsoft.com/office/powerpoint/2010/main" val="4016467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e 31"/>
          <p:cNvSpPr/>
          <p:nvPr/>
        </p:nvSpPr>
        <p:spPr>
          <a:xfrm>
            <a:off x="286512" y="1027906"/>
            <a:ext cx="11594592" cy="11274235"/>
          </a:xfrm>
          <a:prstGeom prst="pie">
            <a:avLst>
              <a:gd name="adj1" fmla="val 14493037"/>
              <a:gd name="adj2" fmla="val 14488593"/>
            </a:avLst>
          </a:prstGeom>
          <a:solidFill>
            <a:srgbClr val="E5E5E5"/>
          </a:solidFill>
          <a:ln>
            <a:solidFill>
              <a:srgbClr val="FEF0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Pie 30"/>
          <p:cNvSpPr/>
          <p:nvPr/>
        </p:nvSpPr>
        <p:spPr>
          <a:xfrm>
            <a:off x="292608" y="1027906"/>
            <a:ext cx="11594592" cy="11274235"/>
          </a:xfrm>
          <a:prstGeom prst="pie">
            <a:avLst>
              <a:gd name="adj1" fmla="val 19188666"/>
              <a:gd name="adj2" fmla="val 4357"/>
            </a:avLst>
          </a:prstGeom>
          <a:solidFill>
            <a:srgbClr val="E3A447"/>
          </a:solidFill>
          <a:ln>
            <a:solidFill>
              <a:srgbClr val="E3A4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2781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Continuum of Challenge and Support</a:t>
            </a:r>
          </a:p>
        </p:txBody>
      </p:sp>
      <p:sp>
        <p:nvSpPr>
          <p:cNvPr id="9" name="Pie 8"/>
          <p:cNvSpPr/>
          <p:nvPr/>
        </p:nvSpPr>
        <p:spPr>
          <a:xfrm>
            <a:off x="298704" y="1027906"/>
            <a:ext cx="11594592" cy="11274235"/>
          </a:xfrm>
          <a:prstGeom prst="pie">
            <a:avLst>
              <a:gd name="adj1" fmla="val 14296114"/>
              <a:gd name="adj2" fmla="val 19177324"/>
            </a:avLst>
          </a:prstGeom>
          <a:solidFill>
            <a:srgbClr val="0099A0"/>
          </a:solidFill>
          <a:ln>
            <a:solidFill>
              <a:srgbClr val="FAC8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3674" y="4863705"/>
            <a:ext cx="179222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Peer Challenge Forum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92868" y="5908030"/>
            <a:ext cx="18943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DfE Intervention Partner/Adviser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21934" y="1674224"/>
            <a:ext cx="1792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SEND Peer Review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0436" y="5649561"/>
            <a:ext cx="1792224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Self-Assessment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80304" y="1131408"/>
            <a:ext cx="179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On-site Peer Challenge (CSC/EH)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3731" y="2589142"/>
            <a:ext cx="1792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NAVSH Peer Review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11043" y="3715508"/>
            <a:ext cx="117690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Better for Children seminars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1552" y="5600308"/>
            <a:ext cx="2125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</a:t>
            </a:r>
          </a:p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Quarterly Reports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36420" y="2742798"/>
            <a:ext cx="145542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GM Complex Safeguarding Peer Review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06838" y="1635289"/>
            <a:ext cx="179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School Improvement Peer Review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73894" y="2590991"/>
            <a:ext cx="154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LGA Peer Review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992868" y="4922084"/>
            <a:ext cx="1792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DfE Support &amp; Supervision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97480" y="3187190"/>
            <a:ext cx="1613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DfE Sector Led Improvement Partners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5006" y="3458376"/>
            <a:ext cx="179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Leadership Programme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26192" y="2580985"/>
            <a:ext cx="1580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ADCS Mentoring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32532" y="4806783"/>
            <a:ext cx="2174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Ofsted Annual Engagement Meeting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477768" y="2836517"/>
            <a:ext cx="1325499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RiP Tailored Support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3880" y="6219884"/>
            <a:ext cx="47228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UNIVERSAL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38199" y="4121291"/>
            <a:ext cx="207683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Directory of Support</a:t>
            </a:r>
          </a:p>
        </p:txBody>
      </p:sp>
      <p:sp>
        <p:nvSpPr>
          <p:cNvPr id="35" name="TextBox 34"/>
          <p:cNvSpPr txBox="1"/>
          <p:nvPr/>
        </p:nvSpPr>
        <p:spPr>
          <a:xfrm rot="3484311">
            <a:off x="4684868" y="5125553"/>
            <a:ext cx="1809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TARGETED</a:t>
            </a:r>
            <a:r>
              <a:rPr lang="en-GB" sz="16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36" name="TextBox 35"/>
          <p:cNvSpPr txBox="1"/>
          <p:nvPr/>
        </p:nvSpPr>
        <p:spPr>
          <a:xfrm rot="19136463">
            <a:off x="6386776" y="5336957"/>
            <a:ext cx="2672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SPECIALIST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09591" y="3465345"/>
            <a:ext cx="1792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Protected Conversation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313409" y="4029611"/>
            <a:ext cx="17922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LGA Children’s Services Improvement Adviser</a:t>
            </a:r>
          </a:p>
        </p:txBody>
      </p:sp>
    </p:spTree>
    <p:extLst>
      <p:ext uri="{BB962C8B-B14F-4D97-AF65-F5344CB8AC3E}">
        <p14:creationId xmlns:p14="http://schemas.microsoft.com/office/powerpoint/2010/main" val="2990503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193"/>
          <p:cNvSpPr>
            <a:spLocks noChangeArrowheads="1"/>
          </p:cNvSpPr>
          <p:nvPr/>
        </p:nvSpPr>
        <p:spPr bwMode="auto">
          <a:xfrm>
            <a:off x="5261487" y="1108670"/>
            <a:ext cx="3127509" cy="843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99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 of Children’s Sector Led Improvement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Paul Bunker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E: </a:t>
            </a: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paul.bunker@stockport.gov.uk</a:t>
            </a:r>
            <a:endParaRPr lang="en-US" altLang="en-US" sz="9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M:</a:t>
            </a:r>
            <a:r>
              <a:rPr kumimoji="0" lang="en-US" altLang="en-US" sz="900" b="0" i="0" u="none" strike="noStrike" cap="none" normalizeH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07800 617738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620591" y="23521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1620591" y="2580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1620591" y="2219122"/>
            <a:ext cx="184731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2"/>
          <p:cNvSpPr>
            <a:spLocks noChangeArrowheads="1"/>
          </p:cNvSpPr>
          <p:nvPr/>
        </p:nvSpPr>
        <p:spPr bwMode="auto">
          <a:xfrm>
            <a:off x="1620591" y="2496121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620591" y="2165261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Text Box 193"/>
          <p:cNvSpPr>
            <a:spLocks noChangeArrowheads="1"/>
          </p:cNvSpPr>
          <p:nvPr/>
        </p:nvSpPr>
        <p:spPr bwMode="auto">
          <a:xfrm>
            <a:off x="1473564" y="4317891"/>
            <a:ext cx="2291898" cy="837821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Policy</a:t>
            </a:r>
            <a:r>
              <a:rPr kumimoji="0" lang="en-US" altLang="en-US" sz="900" b="1" i="0" u="none" strike="noStrike" cap="none" normalizeH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9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&amp; Improvement Officer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Leanne Boylan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E: </a:t>
            </a: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Leanne</a:t>
            </a: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.</a:t>
            </a: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Boylan@stockport.gov.uk</a:t>
            </a:r>
            <a:endParaRPr lang="en-US" altLang="en-US" sz="9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en-US" altLang="en-US" sz="90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07811 061918</a:t>
            </a:r>
            <a:endParaRPr lang="en-US" altLang="en-US" sz="9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Text Box 193"/>
          <p:cNvSpPr>
            <a:spLocks noChangeArrowheads="1"/>
          </p:cNvSpPr>
          <p:nvPr/>
        </p:nvSpPr>
        <p:spPr bwMode="auto">
          <a:xfrm>
            <a:off x="459238" y="5578773"/>
            <a:ext cx="2291898" cy="843771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Improvement Support Officer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Zelda Massey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E: </a:t>
            </a: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zelda.massey@stockport.gov.uk</a:t>
            </a: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M: 07929 771215</a:t>
            </a:r>
          </a:p>
        </p:txBody>
      </p:sp>
      <p:sp>
        <p:nvSpPr>
          <p:cNvPr id="38" name="Text Box 193"/>
          <p:cNvSpPr>
            <a:spLocks noChangeArrowheads="1"/>
          </p:cNvSpPr>
          <p:nvPr/>
        </p:nvSpPr>
        <p:spPr bwMode="auto">
          <a:xfrm>
            <a:off x="5539410" y="2269789"/>
            <a:ext cx="3127510" cy="843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1C76B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Children’s Sufficiency Programme Manager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Amy Lythgoe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E: </a:t>
            </a: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amy.Lythgoe@stockport.gov.uk</a:t>
            </a: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M: 07971 940030</a:t>
            </a:r>
            <a:endParaRPr lang="en-US" altLang="en-US" sz="2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Text Box 193"/>
          <p:cNvSpPr>
            <a:spLocks noChangeArrowheads="1"/>
          </p:cNvSpPr>
          <p:nvPr/>
        </p:nvSpPr>
        <p:spPr bwMode="auto">
          <a:xfrm>
            <a:off x="3028634" y="3390969"/>
            <a:ext cx="2410648" cy="843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E3A4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Hub Manager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Julia Mather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E: Julia.mather@stockport.gov.uk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M: 07773 653650</a:t>
            </a:r>
            <a:endParaRPr kumimoji="0" lang="en-US" altLang="en-US" sz="1100" i="0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" name="Text Box 193"/>
          <p:cNvSpPr>
            <a:spLocks noChangeArrowheads="1"/>
          </p:cNvSpPr>
          <p:nvPr/>
        </p:nvSpPr>
        <p:spPr bwMode="auto">
          <a:xfrm>
            <a:off x="7687075" y="4311939"/>
            <a:ext cx="2238125" cy="84377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Contracts and Markets Officer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0275C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Sarah Halsall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E: </a:t>
            </a: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sarah.Halsall@stockport.gov.uk</a:t>
            </a: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M: </a:t>
            </a:r>
            <a:r>
              <a:rPr lang="en-GB" sz="900" dirty="0">
                <a:solidFill>
                  <a:srgbClr val="12344D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</a:rPr>
              <a:t>07971 940132 </a:t>
            </a:r>
            <a:endParaRPr lang="en-US" altLang="en-US" sz="9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900" b="0" i="0" u="none" strike="noStrike" kern="1200" cap="none" spc="0" normalizeH="0" baseline="0" noProof="0" dirty="0">
              <a:ln>
                <a:noFill/>
              </a:ln>
              <a:solidFill>
                <a:srgbClr val="20275C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Text Box 193"/>
          <p:cNvSpPr>
            <a:spLocks noChangeArrowheads="1"/>
          </p:cNvSpPr>
          <p:nvPr/>
        </p:nvSpPr>
        <p:spPr bwMode="auto">
          <a:xfrm>
            <a:off x="5654733" y="3390969"/>
            <a:ext cx="2410646" cy="843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E3A4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&amp; Outcomes Manager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Angela Brown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0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E: angela.brown@stockport.gov.uk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u="none" strike="noStrike" cap="none" normalizeH="0" baseline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M: 07773 653655</a:t>
            </a:r>
            <a:endParaRPr kumimoji="0" lang="en-US" altLang="en-US" sz="110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46" name="Straight Connector 45"/>
          <p:cNvCxnSpPr>
            <a:cxnSpLocks/>
          </p:cNvCxnSpPr>
          <p:nvPr/>
        </p:nvCxnSpPr>
        <p:spPr>
          <a:xfrm>
            <a:off x="6670902" y="1931578"/>
            <a:ext cx="0" cy="326397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6670902" y="3132039"/>
            <a:ext cx="2" cy="240455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cxnSpLocks/>
          </p:cNvCxnSpPr>
          <p:nvPr/>
        </p:nvCxnSpPr>
        <p:spPr>
          <a:xfrm>
            <a:off x="6665503" y="4259514"/>
            <a:ext cx="0" cy="1319259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193">
            <a:extLst>
              <a:ext uri="{FF2B5EF4-FFF2-40B4-BE49-F238E27FC236}">
                <a16:creationId xmlns:a16="http://schemas.microsoft.com/office/drawing/2014/main" id="{33AE5BDE-8687-4D7C-AAF0-D035FBC34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9281" y="5578774"/>
            <a:ext cx="2763809" cy="843776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28575">
            <a:solidFill>
              <a:srgbClr val="20275C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Contract &amp; Quality Monitoring Officer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9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Vacant</a:t>
            </a:r>
            <a:endParaRPr lang="en-US" altLang="en-US" sz="9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dirty="0">
                <a:ln>
                  <a:noFill/>
                </a:ln>
                <a:solidFill>
                  <a:srgbClr val="20275C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20275C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E30EFCD-81B3-4773-B9CE-FB2AF36A6C3B}"/>
              </a:ext>
            </a:extLst>
          </p:cNvPr>
          <p:cNvCxnSpPr>
            <a:cxnSpLocks/>
          </p:cNvCxnSpPr>
          <p:nvPr/>
        </p:nvCxnSpPr>
        <p:spPr>
          <a:xfrm flipV="1">
            <a:off x="861391" y="2094776"/>
            <a:ext cx="0" cy="3444635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E1C3A1A-6776-46AD-9F1A-E27948031C5A}"/>
              </a:ext>
            </a:extLst>
          </p:cNvPr>
          <p:cNvCxnSpPr>
            <a:cxnSpLocks/>
          </p:cNvCxnSpPr>
          <p:nvPr/>
        </p:nvCxnSpPr>
        <p:spPr>
          <a:xfrm flipV="1">
            <a:off x="2474360" y="2094776"/>
            <a:ext cx="7503" cy="2223114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8DD2B0D-1DC3-46FF-BF11-34596331DC61}"/>
              </a:ext>
            </a:extLst>
          </p:cNvPr>
          <p:cNvCxnSpPr>
            <a:cxnSpLocks/>
            <a:stCxn id="39" idx="0"/>
          </p:cNvCxnSpPr>
          <p:nvPr/>
        </p:nvCxnSpPr>
        <p:spPr>
          <a:xfrm flipV="1">
            <a:off x="4233958" y="2094776"/>
            <a:ext cx="0" cy="1296193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1C2A7A3-112D-4B95-ADE0-6265F097442B}"/>
              </a:ext>
            </a:extLst>
          </p:cNvPr>
          <p:cNvCxnSpPr/>
          <p:nvPr/>
        </p:nvCxnSpPr>
        <p:spPr>
          <a:xfrm flipH="1">
            <a:off x="861391" y="2094776"/>
            <a:ext cx="5809511" cy="0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8F32FA5-C001-4FE9-8A8A-0773015556A3}"/>
              </a:ext>
            </a:extLst>
          </p:cNvPr>
          <p:cNvCxnSpPr>
            <a:cxnSpLocks/>
          </p:cNvCxnSpPr>
          <p:nvPr/>
        </p:nvCxnSpPr>
        <p:spPr>
          <a:xfrm flipV="1">
            <a:off x="8838146" y="3252266"/>
            <a:ext cx="0" cy="1059673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9EA5006B-4AEA-4A42-A71A-60A09A11FB5B}"/>
              </a:ext>
            </a:extLst>
          </p:cNvPr>
          <p:cNvCxnSpPr>
            <a:cxnSpLocks/>
          </p:cNvCxnSpPr>
          <p:nvPr/>
        </p:nvCxnSpPr>
        <p:spPr>
          <a:xfrm flipH="1" flipV="1">
            <a:off x="6670902" y="3252267"/>
            <a:ext cx="2167244" cy="3449"/>
          </a:xfrm>
          <a:prstGeom prst="line">
            <a:avLst/>
          </a:prstGeom>
          <a:ln>
            <a:solidFill>
              <a:srgbClr val="2027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9CE8BF2-4202-4771-9124-7ECAF77BFEE8}"/>
              </a:ext>
            </a:extLst>
          </p:cNvPr>
          <p:cNvSpPr txBox="1"/>
          <p:nvPr/>
        </p:nvSpPr>
        <p:spPr>
          <a:xfrm>
            <a:off x="2544416" y="180000"/>
            <a:ext cx="7517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NWADCS </a:t>
            </a:r>
            <a:r>
              <a:rPr lang="en-GB" sz="2800" b="1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Team infrastructure</a:t>
            </a:r>
            <a:endParaRPr lang="en-GB" sz="2800" b="1" dirty="0">
              <a:solidFill>
                <a:srgbClr val="0099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615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025BE5A3943A45B7106B0949824FB0" ma:contentTypeVersion="13" ma:contentTypeDescription="Create a new document." ma:contentTypeScope="" ma:versionID="c3cc9c5d3f0e23c18ef805fa7924e8f6">
  <xsd:schema xmlns:xsd="http://www.w3.org/2001/XMLSchema" xmlns:xs="http://www.w3.org/2001/XMLSchema" xmlns:p="http://schemas.microsoft.com/office/2006/metadata/properties" xmlns:ns3="5c76b488-9068-453e-aa7a-cbef5f0a825e" xmlns:ns4="14f62c73-f853-4ee0-9165-2bc699f1ddb7" targetNamespace="http://schemas.microsoft.com/office/2006/metadata/properties" ma:root="true" ma:fieldsID="e543298f782ed5c66a3f427930222645" ns3:_="" ns4:_="">
    <xsd:import namespace="5c76b488-9068-453e-aa7a-cbef5f0a825e"/>
    <xsd:import namespace="14f62c73-f853-4ee0-9165-2bc699f1dd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6b488-9068-453e-aa7a-cbef5f0a82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f62c73-f853-4ee0-9165-2bc699f1ddb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51F13C-DB93-4EE5-817E-00F294A1EA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76b488-9068-453e-aa7a-cbef5f0a825e"/>
    <ds:schemaRef ds:uri="14f62c73-f853-4ee0-9165-2bc699f1dd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7ECE5D-F08C-4BB0-A0B5-788556FB10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4954EE-1FF3-4E26-8894-DAE9881D6847}">
  <ds:schemaRefs>
    <ds:schemaRef ds:uri="http://schemas.openxmlformats.org/package/2006/metadata/core-properties"/>
    <ds:schemaRef ds:uri="14f62c73-f853-4ee0-9165-2bc699f1ddb7"/>
    <ds:schemaRef ds:uri="http://purl.org/dc/elements/1.1/"/>
    <ds:schemaRef ds:uri="http://schemas.microsoft.com/office/2006/documentManagement/types"/>
    <ds:schemaRef ds:uri="http://www.w3.org/XML/1998/namespace"/>
    <ds:schemaRef ds:uri="5c76b488-9068-453e-aa7a-cbef5f0a825e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1902</TotalTime>
  <Words>1161</Words>
  <Application>Microsoft Office PowerPoint</Application>
  <PresentationFormat>Widescreen</PresentationFormat>
  <Paragraphs>202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Open Sans</vt:lpstr>
      <vt:lpstr>Segoe UI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Continuum of Challenge and Support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Zelda Massey</dc:creator>
  <cp:lastModifiedBy>Amy Lythgoe</cp:lastModifiedBy>
  <cp:revision>37</cp:revision>
  <cp:lastPrinted>2020-07-28T07:42:17Z</cp:lastPrinted>
  <dcterms:created xsi:type="dcterms:W3CDTF">2020-06-12T14:04:17Z</dcterms:created>
  <dcterms:modified xsi:type="dcterms:W3CDTF">2022-05-03T17:19:35Z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0x01010057025BE5A3943A45B7106B0949824FB0</vt:lpwstr>
  </property>
</Properties>
</file>