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311" r:id="rId6"/>
    <p:sldId id="320" r:id="rId7"/>
    <p:sldId id="318" r:id="rId8"/>
    <p:sldId id="271" r:id="rId9"/>
    <p:sldId id="313" r:id="rId10"/>
    <p:sldId id="322" r:id="rId11"/>
    <p:sldId id="319" r:id="rId12"/>
    <p:sldId id="316" r:id="rId13"/>
    <p:sldId id="323" r:id="rId14"/>
  </p:sldIdLst>
  <p:sldSz cx="24382413" cy="13716000"/>
  <p:notesSz cx="9940925" cy="1437005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7" autoAdjust="0"/>
    <p:restoredTop sz="95677" autoAdjust="0"/>
  </p:normalViewPr>
  <p:slideViewPr>
    <p:cSldViewPr snapToGrid="0">
      <p:cViewPr varScale="1">
        <p:scale>
          <a:sx n="30" d="100"/>
          <a:sy n="30" d="100"/>
        </p:scale>
        <p:origin x="852" y="32"/>
      </p:cViewPr>
      <p:guideLst/>
    </p:cSldViewPr>
  </p:slideViewPr>
  <p:outlineViewPr>
    <p:cViewPr>
      <p:scale>
        <a:sx n="33" d="100"/>
        <a:sy n="33" d="100"/>
      </p:scale>
      <p:origin x="0" y="-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-5410"/>
    </p:cViewPr>
  </p:sorterViewPr>
  <p:notesViewPr>
    <p:cSldViewPr snapToGrid="0">
      <p:cViewPr varScale="1">
        <p:scale>
          <a:sx n="72" d="100"/>
          <a:sy n="72" d="100"/>
        </p:scale>
        <p:origin x="29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9D73E-E22C-4FDE-8687-7FED0CEF8A8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FE076BA-5428-4248-958D-AB0597FE52DD}">
      <dgm:prSet/>
      <dgm:spPr/>
      <dgm:t>
        <a:bodyPr/>
        <a:lstStyle/>
        <a:p>
          <a:r>
            <a:rPr lang="en-GB" dirty="0">
              <a:latin typeface="+mj-lt"/>
            </a:rPr>
            <a:t>Started to use the Dynamic Purchasing System (DPS) in September 2019 – Window to invite further providers took place 2022.</a:t>
          </a:r>
        </a:p>
      </dgm:t>
    </dgm:pt>
    <dgm:pt modelId="{EC82A78C-AE56-4AA5-9018-3D2E36377F61}" type="parTrans" cxnId="{1A4B01AE-322E-4B96-9E73-179002B7C630}">
      <dgm:prSet/>
      <dgm:spPr/>
      <dgm:t>
        <a:bodyPr/>
        <a:lstStyle/>
        <a:p>
          <a:endParaRPr lang="en-GB"/>
        </a:p>
      </dgm:t>
    </dgm:pt>
    <dgm:pt modelId="{3F96472A-2A6F-4B73-9D66-B24A076FE8F0}" type="sibTrans" cxnId="{1A4B01AE-322E-4B96-9E73-179002B7C630}">
      <dgm:prSet/>
      <dgm:spPr/>
      <dgm:t>
        <a:bodyPr/>
        <a:lstStyle/>
        <a:p>
          <a:endParaRPr lang="en-GB"/>
        </a:p>
      </dgm:t>
    </dgm:pt>
    <dgm:pt modelId="{C110EC53-D122-43C7-B4D0-F964B604A30C}">
      <dgm:prSet/>
      <dgm:spPr/>
      <dgm:t>
        <a:bodyPr/>
        <a:lstStyle/>
        <a:p>
          <a:r>
            <a:rPr lang="en-GB" dirty="0">
              <a:latin typeface="+mj-lt"/>
            </a:rPr>
            <a:t>Initially a 2 year contract with 2 x 12 month extensions – ending 31</a:t>
          </a:r>
          <a:r>
            <a:rPr lang="en-GB" baseline="30000" dirty="0">
              <a:latin typeface="+mj-lt"/>
            </a:rPr>
            <a:t>st</a:t>
          </a:r>
          <a:r>
            <a:rPr lang="en-GB" dirty="0">
              <a:latin typeface="+mj-lt"/>
            </a:rPr>
            <a:t> August 2023. </a:t>
          </a:r>
        </a:p>
      </dgm:t>
    </dgm:pt>
    <dgm:pt modelId="{44C3A5AD-DF40-4B95-9D72-8E84C03D454C}" type="parTrans" cxnId="{1A4465BE-CC5A-471E-B1F8-09A3BBBB5818}">
      <dgm:prSet/>
      <dgm:spPr/>
      <dgm:t>
        <a:bodyPr/>
        <a:lstStyle/>
        <a:p>
          <a:endParaRPr lang="en-GB"/>
        </a:p>
      </dgm:t>
    </dgm:pt>
    <dgm:pt modelId="{BB7BE363-7CF6-43FD-8CC2-F233D185ACB6}" type="sibTrans" cxnId="{1A4465BE-CC5A-471E-B1F8-09A3BBBB5818}">
      <dgm:prSet/>
      <dgm:spPr/>
      <dgm:t>
        <a:bodyPr/>
        <a:lstStyle/>
        <a:p>
          <a:endParaRPr lang="en-GB"/>
        </a:p>
      </dgm:t>
    </dgm:pt>
    <dgm:pt modelId="{FC03D52C-C822-412B-9F43-77F15E62DFDE}">
      <dgm:prSet custT="1"/>
      <dgm:spPr/>
      <dgm:t>
        <a:bodyPr/>
        <a:lstStyle/>
        <a:p>
          <a:r>
            <a:rPr lang="en-GB" sz="2900" kern="1200" dirty="0">
              <a:latin typeface="Calibri Light" panose="020F0302020204030204"/>
              <a:ea typeface="+mn-ea"/>
              <a:cs typeface="+mn-cs"/>
            </a:rPr>
            <a:t>Undergone a full procurement exercise to re-tender services and update the framework for September </a:t>
          </a:r>
          <a:r>
            <a:rPr lang="en-GB" sz="2900" kern="1200" dirty="0">
              <a:latin typeface="+mj-lt"/>
            </a:rPr>
            <a:t>2023</a:t>
          </a:r>
          <a:r>
            <a:rPr lang="en-GB" sz="2300" kern="1200" dirty="0">
              <a:latin typeface="+mj-lt"/>
            </a:rPr>
            <a:t>.</a:t>
          </a:r>
        </a:p>
      </dgm:t>
    </dgm:pt>
    <dgm:pt modelId="{0D70CC3E-BE0B-4DD5-90EB-4A94D06A05B3}" type="parTrans" cxnId="{BD1C6504-7FF1-4302-B175-04FD2D9F3F07}">
      <dgm:prSet/>
      <dgm:spPr/>
      <dgm:t>
        <a:bodyPr/>
        <a:lstStyle/>
        <a:p>
          <a:endParaRPr lang="en-GB"/>
        </a:p>
      </dgm:t>
    </dgm:pt>
    <dgm:pt modelId="{BB440214-91DC-4C38-AFD6-A5682B5C4D87}" type="sibTrans" cxnId="{BD1C6504-7FF1-4302-B175-04FD2D9F3F07}">
      <dgm:prSet/>
      <dgm:spPr/>
      <dgm:t>
        <a:bodyPr/>
        <a:lstStyle/>
        <a:p>
          <a:endParaRPr lang="en-GB"/>
        </a:p>
      </dgm:t>
    </dgm:pt>
    <dgm:pt modelId="{0B027C94-AB86-47C7-87B3-C1D0D729AEF7}">
      <dgm:prSet/>
      <dgm:spPr/>
      <dgm:t>
        <a:bodyPr/>
        <a:lstStyle/>
        <a:p>
          <a:r>
            <a:rPr lang="en-GB" dirty="0">
              <a:latin typeface="+mj-lt"/>
            </a:rPr>
            <a:t>Rationale was about increasing the range of provision to ensure a more diverse offer to meets the needs of individual young people.</a:t>
          </a:r>
        </a:p>
      </dgm:t>
    </dgm:pt>
    <dgm:pt modelId="{881D9C80-6EDA-4FE2-9B29-2869C19993AB}" type="sibTrans" cxnId="{9ADE7B60-B1B4-40E7-9286-CCE8BE270F05}">
      <dgm:prSet/>
      <dgm:spPr/>
      <dgm:t>
        <a:bodyPr/>
        <a:lstStyle/>
        <a:p>
          <a:endParaRPr lang="en-GB"/>
        </a:p>
      </dgm:t>
    </dgm:pt>
    <dgm:pt modelId="{5FB6D7C3-4181-481E-A84B-CF95D3225042}" type="parTrans" cxnId="{9ADE7B60-B1B4-40E7-9286-CCE8BE270F05}">
      <dgm:prSet/>
      <dgm:spPr/>
      <dgm:t>
        <a:bodyPr/>
        <a:lstStyle/>
        <a:p>
          <a:endParaRPr lang="en-GB"/>
        </a:p>
      </dgm:t>
    </dgm:pt>
    <dgm:pt modelId="{6A904C70-6F39-42BC-8A39-B00F6F1605FF}">
      <dgm:prSet/>
      <dgm:spPr/>
      <dgm:t>
        <a:bodyPr/>
        <a:lstStyle/>
        <a:p>
          <a:r>
            <a:rPr lang="en-GB" dirty="0"/>
            <a:t>Local Alternative Provision Framework (DPS) – 6 lots</a:t>
          </a:r>
        </a:p>
      </dgm:t>
    </dgm:pt>
    <dgm:pt modelId="{9D5E1B1E-3A60-473B-B152-03928092CEF5}" type="parTrans" cxnId="{77563AA6-68D8-4D58-B94C-0BF6CA6C3764}">
      <dgm:prSet/>
      <dgm:spPr/>
      <dgm:t>
        <a:bodyPr/>
        <a:lstStyle/>
        <a:p>
          <a:endParaRPr lang="en-GB"/>
        </a:p>
      </dgm:t>
    </dgm:pt>
    <dgm:pt modelId="{99D0A796-5BAC-4D9A-9142-36ED23A6E177}" type="sibTrans" cxnId="{77563AA6-68D8-4D58-B94C-0BF6CA6C3764}">
      <dgm:prSet/>
      <dgm:spPr/>
      <dgm:t>
        <a:bodyPr/>
        <a:lstStyle/>
        <a:p>
          <a:endParaRPr lang="en-GB"/>
        </a:p>
      </dgm:t>
    </dgm:pt>
    <dgm:pt modelId="{A376FE80-D09B-4D55-9879-880C299AFFB6}" type="pres">
      <dgm:prSet presAssocID="{5ED9D73E-E22C-4FDE-8687-7FED0CEF8A85}" presName="Name0" presStyleCnt="0">
        <dgm:presLayoutVars>
          <dgm:chMax val="7"/>
          <dgm:chPref val="7"/>
          <dgm:dir/>
        </dgm:presLayoutVars>
      </dgm:prSet>
      <dgm:spPr/>
    </dgm:pt>
    <dgm:pt modelId="{FEB3E76F-35BF-477D-8EF4-E8564A68F11F}" type="pres">
      <dgm:prSet presAssocID="{5ED9D73E-E22C-4FDE-8687-7FED0CEF8A85}" presName="Name1" presStyleCnt="0"/>
      <dgm:spPr/>
    </dgm:pt>
    <dgm:pt modelId="{83BD6031-753C-4F45-8F7C-3F2F5260C01C}" type="pres">
      <dgm:prSet presAssocID="{5ED9D73E-E22C-4FDE-8687-7FED0CEF8A85}" presName="cycle" presStyleCnt="0"/>
      <dgm:spPr/>
    </dgm:pt>
    <dgm:pt modelId="{DC3B702A-167B-45E7-AC36-F808473E90B7}" type="pres">
      <dgm:prSet presAssocID="{5ED9D73E-E22C-4FDE-8687-7FED0CEF8A85}" presName="srcNode" presStyleLbl="node1" presStyleIdx="0" presStyleCnt="5"/>
      <dgm:spPr/>
    </dgm:pt>
    <dgm:pt modelId="{D3E21ABB-EAC9-4815-982A-16C273EACD55}" type="pres">
      <dgm:prSet presAssocID="{5ED9D73E-E22C-4FDE-8687-7FED0CEF8A85}" presName="conn" presStyleLbl="parChTrans1D2" presStyleIdx="0" presStyleCnt="1"/>
      <dgm:spPr/>
    </dgm:pt>
    <dgm:pt modelId="{542601DB-23EE-47F6-A474-D978D5031D7E}" type="pres">
      <dgm:prSet presAssocID="{5ED9D73E-E22C-4FDE-8687-7FED0CEF8A85}" presName="extraNode" presStyleLbl="node1" presStyleIdx="0" presStyleCnt="5"/>
      <dgm:spPr/>
    </dgm:pt>
    <dgm:pt modelId="{0AB852DC-4DCA-44C9-9BB2-0499DF68C194}" type="pres">
      <dgm:prSet presAssocID="{5ED9D73E-E22C-4FDE-8687-7FED0CEF8A85}" presName="dstNode" presStyleLbl="node1" presStyleIdx="0" presStyleCnt="5"/>
      <dgm:spPr/>
    </dgm:pt>
    <dgm:pt modelId="{64650509-8EE3-49D1-A402-9151977DEA85}" type="pres">
      <dgm:prSet presAssocID="{6A904C70-6F39-42BC-8A39-B00F6F1605FF}" presName="text_1" presStyleLbl="node1" presStyleIdx="0" presStyleCnt="5">
        <dgm:presLayoutVars>
          <dgm:bulletEnabled val="1"/>
        </dgm:presLayoutVars>
      </dgm:prSet>
      <dgm:spPr/>
    </dgm:pt>
    <dgm:pt modelId="{04485D59-E8CC-45CF-9154-406557BB19EE}" type="pres">
      <dgm:prSet presAssocID="{6A904C70-6F39-42BC-8A39-B00F6F1605FF}" presName="accent_1" presStyleCnt="0"/>
      <dgm:spPr/>
    </dgm:pt>
    <dgm:pt modelId="{D98D3315-A7C0-4248-809E-3FAD8FF92E64}" type="pres">
      <dgm:prSet presAssocID="{6A904C70-6F39-42BC-8A39-B00F6F1605FF}" presName="accentRepeatNode" presStyleLbl="solidFgAcc1" presStyleIdx="0" presStyleCnt="5"/>
      <dgm:spPr/>
    </dgm:pt>
    <dgm:pt modelId="{59821575-39E0-4524-9049-C28D473A5602}" type="pres">
      <dgm:prSet presAssocID="{BFE076BA-5428-4248-958D-AB0597FE52DD}" presName="text_2" presStyleLbl="node1" presStyleIdx="1" presStyleCnt="5">
        <dgm:presLayoutVars>
          <dgm:bulletEnabled val="1"/>
        </dgm:presLayoutVars>
      </dgm:prSet>
      <dgm:spPr/>
    </dgm:pt>
    <dgm:pt modelId="{3509E873-85CD-49DB-A3C2-CE10996C7E52}" type="pres">
      <dgm:prSet presAssocID="{BFE076BA-5428-4248-958D-AB0597FE52DD}" presName="accent_2" presStyleCnt="0"/>
      <dgm:spPr/>
    </dgm:pt>
    <dgm:pt modelId="{94919BB5-06B9-4884-9009-5F5D9B177F0F}" type="pres">
      <dgm:prSet presAssocID="{BFE076BA-5428-4248-958D-AB0597FE52DD}" presName="accentRepeatNode" presStyleLbl="solidFgAcc1" presStyleIdx="1" presStyleCnt="5"/>
      <dgm:spPr/>
    </dgm:pt>
    <dgm:pt modelId="{6640F926-7293-4EA9-BCFF-A8AD09842154}" type="pres">
      <dgm:prSet presAssocID="{0B027C94-AB86-47C7-87B3-C1D0D729AEF7}" presName="text_3" presStyleLbl="node1" presStyleIdx="2" presStyleCnt="5">
        <dgm:presLayoutVars>
          <dgm:bulletEnabled val="1"/>
        </dgm:presLayoutVars>
      </dgm:prSet>
      <dgm:spPr/>
    </dgm:pt>
    <dgm:pt modelId="{D272FD4F-7479-42D8-8AB7-2904D2E62C4C}" type="pres">
      <dgm:prSet presAssocID="{0B027C94-AB86-47C7-87B3-C1D0D729AEF7}" presName="accent_3" presStyleCnt="0"/>
      <dgm:spPr/>
    </dgm:pt>
    <dgm:pt modelId="{1ED27221-3FEC-4E01-BE9F-03490EEAC492}" type="pres">
      <dgm:prSet presAssocID="{0B027C94-AB86-47C7-87B3-C1D0D729AEF7}" presName="accentRepeatNode" presStyleLbl="solidFgAcc1" presStyleIdx="2" presStyleCnt="5"/>
      <dgm:spPr/>
    </dgm:pt>
    <dgm:pt modelId="{DE04CA5C-C1B1-4A3B-B36D-3E586062BD46}" type="pres">
      <dgm:prSet presAssocID="{C110EC53-D122-43C7-B4D0-F964B604A30C}" presName="text_4" presStyleLbl="node1" presStyleIdx="3" presStyleCnt="5">
        <dgm:presLayoutVars>
          <dgm:bulletEnabled val="1"/>
        </dgm:presLayoutVars>
      </dgm:prSet>
      <dgm:spPr/>
    </dgm:pt>
    <dgm:pt modelId="{5083935A-B80A-4DCA-848B-CF1D19EEB056}" type="pres">
      <dgm:prSet presAssocID="{C110EC53-D122-43C7-B4D0-F964B604A30C}" presName="accent_4" presStyleCnt="0"/>
      <dgm:spPr/>
    </dgm:pt>
    <dgm:pt modelId="{F158FAC5-6A3A-4CC1-B214-947FA2B52969}" type="pres">
      <dgm:prSet presAssocID="{C110EC53-D122-43C7-B4D0-F964B604A30C}" presName="accentRepeatNode" presStyleLbl="solidFgAcc1" presStyleIdx="3" presStyleCnt="5"/>
      <dgm:spPr/>
    </dgm:pt>
    <dgm:pt modelId="{219F3EC1-BDD8-4F84-B93C-84EFD09A4239}" type="pres">
      <dgm:prSet presAssocID="{FC03D52C-C822-412B-9F43-77F15E62DFDE}" presName="text_5" presStyleLbl="node1" presStyleIdx="4" presStyleCnt="5">
        <dgm:presLayoutVars>
          <dgm:bulletEnabled val="1"/>
        </dgm:presLayoutVars>
      </dgm:prSet>
      <dgm:spPr/>
    </dgm:pt>
    <dgm:pt modelId="{08251A6E-13DE-4B06-A5BC-B9B25B4C2C07}" type="pres">
      <dgm:prSet presAssocID="{FC03D52C-C822-412B-9F43-77F15E62DFDE}" presName="accent_5" presStyleCnt="0"/>
      <dgm:spPr/>
    </dgm:pt>
    <dgm:pt modelId="{E3032424-4CA1-41ED-9240-FDDF2A4F4E38}" type="pres">
      <dgm:prSet presAssocID="{FC03D52C-C822-412B-9F43-77F15E62DFDE}" presName="accentRepeatNode" presStyleLbl="solidFgAcc1" presStyleIdx="4" presStyleCnt="5"/>
      <dgm:spPr/>
    </dgm:pt>
  </dgm:ptLst>
  <dgm:cxnLst>
    <dgm:cxn modelId="{BD1C6504-7FF1-4302-B175-04FD2D9F3F07}" srcId="{5ED9D73E-E22C-4FDE-8687-7FED0CEF8A85}" destId="{FC03D52C-C822-412B-9F43-77F15E62DFDE}" srcOrd="4" destOrd="0" parTransId="{0D70CC3E-BE0B-4DD5-90EB-4A94D06A05B3}" sibTransId="{BB440214-91DC-4C38-AFD6-A5682B5C4D87}"/>
    <dgm:cxn modelId="{D44F9134-B972-4AF8-9BFE-C114D8BB14FE}" type="presOf" srcId="{5ED9D73E-E22C-4FDE-8687-7FED0CEF8A85}" destId="{A376FE80-D09B-4D55-9879-880C299AFFB6}" srcOrd="0" destOrd="0" presId="urn:microsoft.com/office/officeart/2008/layout/VerticalCurvedList"/>
    <dgm:cxn modelId="{F15EE63C-B991-44FB-B163-A971BD7BD570}" type="presOf" srcId="{99D0A796-5BAC-4D9A-9142-36ED23A6E177}" destId="{D3E21ABB-EAC9-4815-982A-16C273EACD55}" srcOrd="0" destOrd="0" presId="urn:microsoft.com/office/officeart/2008/layout/VerticalCurvedList"/>
    <dgm:cxn modelId="{9ADE7B60-B1B4-40E7-9286-CCE8BE270F05}" srcId="{5ED9D73E-E22C-4FDE-8687-7FED0CEF8A85}" destId="{0B027C94-AB86-47C7-87B3-C1D0D729AEF7}" srcOrd="2" destOrd="0" parTransId="{5FB6D7C3-4181-481E-A84B-CF95D3225042}" sibTransId="{881D9C80-6EDA-4FE2-9B29-2869C19993AB}"/>
    <dgm:cxn modelId="{555F5945-1529-40E6-8852-5FCA4CB50792}" type="presOf" srcId="{C110EC53-D122-43C7-B4D0-F964B604A30C}" destId="{DE04CA5C-C1B1-4A3B-B36D-3E586062BD46}" srcOrd="0" destOrd="0" presId="urn:microsoft.com/office/officeart/2008/layout/VerticalCurvedList"/>
    <dgm:cxn modelId="{47A9D874-A2A3-4E30-B10C-C0F4B3A482CE}" type="presOf" srcId="{FC03D52C-C822-412B-9F43-77F15E62DFDE}" destId="{219F3EC1-BDD8-4F84-B93C-84EFD09A4239}" srcOrd="0" destOrd="0" presId="urn:microsoft.com/office/officeart/2008/layout/VerticalCurvedList"/>
    <dgm:cxn modelId="{FA892758-FE53-4D58-A0DF-1A44C56554DF}" type="presOf" srcId="{0B027C94-AB86-47C7-87B3-C1D0D729AEF7}" destId="{6640F926-7293-4EA9-BCFF-A8AD09842154}" srcOrd="0" destOrd="0" presId="urn:microsoft.com/office/officeart/2008/layout/VerticalCurvedList"/>
    <dgm:cxn modelId="{77563AA6-68D8-4D58-B94C-0BF6CA6C3764}" srcId="{5ED9D73E-E22C-4FDE-8687-7FED0CEF8A85}" destId="{6A904C70-6F39-42BC-8A39-B00F6F1605FF}" srcOrd="0" destOrd="0" parTransId="{9D5E1B1E-3A60-473B-B152-03928092CEF5}" sibTransId="{99D0A796-5BAC-4D9A-9142-36ED23A6E177}"/>
    <dgm:cxn modelId="{1A4B01AE-322E-4B96-9E73-179002B7C630}" srcId="{5ED9D73E-E22C-4FDE-8687-7FED0CEF8A85}" destId="{BFE076BA-5428-4248-958D-AB0597FE52DD}" srcOrd="1" destOrd="0" parTransId="{EC82A78C-AE56-4AA5-9018-3D2E36377F61}" sibTransId="{3F96472A-2A6F-4B73-9D66-B24A076FE8F0}"/>
    <dgm:cxn modelId="{D5A987BB-6431-4BD5-BB98-4B4DD42C3567}" type="presOf" srcId="{6A904C70-6F39-42BC-8A39-B00F6F1605FF}" destId="{64650509-8EE3-49D1-A402-9151977DEA85}" srcOrd="0" destOrd="0" presId="urn:microsoft.com/office/officeart/2008/layout/VerticalCurvedList"/>
    <dgm:cxn modelId="{1A4465BE-CC5A-471E-B1F8-09A3BBBB5818}" srcId="{5ED9D73E-E22C-4FDE-8687-7FED0CEF8A85}" destId="{C110EC53-D122-43C7-B4D0-F964B604A30C}" srcOrd="3" destOrd="0" parTransId="{44C3A5AD-DF40-4B95-9D72-8E84C03D454C}" sibTransId="{BB7BE363-7CF6-43FD-8CC2-F233D185ACB6}"/>
    <dgm:cxn modelId="{A2FF3DEF-1E10-4E52-8C2E-83123B5B1D7F}" type="presOf" srcId="{BFE076BA-5428-4248-958D-AB0597FE52DD}" destId="{59821575-39E0-4524-9049-C28D473A5602}" srcOrd="0" destOrd="0" presId="urn:microsoft.com/office/officeart/2008/layout/VerticalCurvedList"/>
    <dgm:cxn modelId="{1770CFAD-9817-4615-AA71-414245347AC7}" type="presParOf" srcId="{A376FE80-D09B-4D55-9879-880C299AFFB6}" destId="{FEB3E76F-35BF-477D-8EF4-E8564A68F11F}" srcOrd="0" destOrd="0" presId="urn:microsoft.com/office/officeart/2008/layout/VerticalCurvedList"/>
    <dgm:cxn modelId="{0BFD14E9-7D1B-41CC-BD00-9093F092CF05}" type="presParOf" srcId="{FEB3E76F-35BF-477D-8EF4-E8564A68F11F}" destId="{83BD6031-753C-4F45-8F7C-3F2F5260C01C}" srcOrd="0" destOrd="0" presId="urn:microsoft.com/office/officeart/2008/layout/VerticalCurvedList"/>
    <dgm:cxn modelId="{170A7391-B79D-4F74-9D69-AF0645C3891D}" type="presParOf" srcId="{83BD6031-753C-4F45-8F7C-3F2F5260C01C}" destId="{DC3B702A-167B-45E7-AC36-F808473E90B7}" srcOrd="0" destOrd="0" presId="urn:microsoft.com/office/officeart/2008/layout/VerticalCurvedList"/>
    <dgm:cxn modelId="{AE62E23B-8F14-48CD-92ED-96383D518007}" type="presParOf" srcId="{83BD6031-753C-4F45-8F7C-3F2F5260C01C}" destId="{D3E21ABB-EAC9-4815-982A-16C273EACD55}" srcOrd="1" destOrd="0" presId="urn:microsoft.com/office/officeart/2008/layout/VerticalCurvedList"/>
    <dgm:cxn modelId="{85ED1D2E-B820-4B5C-A644-72E4EF7E5EBA}" type="presParOf" srcId="{83BD6031-753C-4F45-8F7C-3F2F5260C01C}" destId="{542601DB-23EE-47F6-A474-D978D5031D7E}" srcOrd="2" destOrd="0" presId="urn:microsoft.com/office/officeart/2008/layout/VerticalCurvedList"/>
    <dgm:cxn modelId="{49E8F66B-44B8-414C-984A-181C6CE4CE34}" type="presParOf" srcId="{83BD6031-753C-4F45-8F7C-3F2F5260C01C}" destId="{0AB852DC-4DCA-44C9-9BB2-0499DF68C194}" srcOrd="3" destOrd="0" presId="urn:microsoft.com/office/officeart/2008/layout/VerticalCurvedList"/>
    <dgm:cxn modelId="{AE19E514-D5B4-4FEB-B247-A45F6C67CB90}" type="presParOf" srcId="{FEB3E76F-35BF-477D-8EF4-E8564A68F11F}" destId="{64650509-8EE3-49D1-A402-9151977DEA85}" srcOrd="1" destOrd="0" presId="urn:microsoft.com/office/officeart/2008/layout/VerticalCurvedList"/>
    <dgm:cxn modelId="{D7BD6459-C36A-41BE-90F5-BA6CE0E90A62}" type="presParOf" srcId="{FEB3E76F-35BF-477D-8EF4-E8564A68F11F}" destId="{04485D59-E8CC-45CF-9154-406557BB19EE}" srcOrd="2" destOrd="0" presId="urn:microsoft.com/office/officeart/2008/layout/VerticalCurvedList"/>
    <dgm:cxn modelId="{9F057E1C-BC50-4FDB-B0ED-BFFAEF20D570}" type="presParOf" srcId="{04485D59-E8CC-45CF-9154-406557BB19EE}" destId="{D98D3315-A7C0-4248-809E-3FAD8FF92E64}" srcOrd="0" destOrd="0" presId="urn:microsoft.com/office/officeart/2008/layout/VerticalCurvedList"/>
    <dgm:cxn modelId="{1966312D-F34E-4FBE-A6C8-1167C77597E3}" type="presParOf" srcId="{FEB3E76F-35BF-477D-8EF4-E8564A68F11F}" destId="{59821575-39E0-4524-9049-C28D473A5602}" srcOrd="3" destOrd="0" presId="urn:microsoft.com/office/officeart/2008/layout/VerticalCurvedList"/>
    <dgm:cxn modelId="{D7111475-EED2-4381-9602-319178586F7B}" type="presParOf" srcId="{FEB3E76F-35BF-477D-8EF4-E8564A68F11F}" destId="{3509E873-85CD-49DB-A3C2-CE10996C7E52}" srcOrd="4" destOrd="0" presId="urn:microsoft.com/office/officeart/2008/layout/VerticalCurvedList"/>
    <dgm:cxn modelId="{3EA9D4D7-3B50-4A63-BE81-736CF0EB9E75}" type="presParOf" srcId="{3509E873-85CD-49DB-A3C2-CE10996C7E52}" destId="{94919BB5-06B9-4884-9009-5F5D9B177F0F}" srcOrd="0" destOrd="0" presId="urn:microsoft.com/office/officeart/2008/layout/VerticalCurvedList"/>
    <dgm:cxn modelId="{1F27D5C6-B76D-472C-8963-F27F4F973FFF}" type="presParOf" srcId="{FEB3E76F-35BF-477D-8EF4-E8564A68F11F}" destId="{6640F926-7293-4EA9-BCFF-A8AD09842154}" srcOrd="5" destOrd="0" presId="urn:microsoft.com/office/officeart/2008/layout/VerticalCurvedList"/>
    <dgm:cxn modelId="{9A994788-4F59-4D2F-BE09-8FBE871E75CC}" type="presParOf" srcId="{FEB3E76F-35BF-477D-8EF4-E8564A68F11F}" destId="{D272FD4F-7479-42D8-8AB7-2904D2E62C4C}" srcOrd="6" destOrd="0" presId="urn:microsoft.com/office/officeart/2008/layout/VerticalCurvedList"/>
    <dgm:cxn modelId="{2B657075-9B1E-4E51-8E72-223024174691}" type="presParOf" srcId="{D272FD4F-7479-42D8-8AB7-2904D2E62C4C}" destId="{1ED27221-3FEC-4E01-BE9F-03490EEAC492}" srcOrd="0" destOrd="0" presId="urn:microsoft.com/office/officeart/2008/layout/VerticalCurvedList"/>
    <dgm:cxn modelId="{9639F69E-DA8D-43AA-A158-7B938A1A5746}" type="presParOf" srcId="{FEB3E76F-35BF-477D-8EF4-E8564A68F11F}" destId="{DE04CA5C-C1B1-4A3B-B36D-3E586062BD46}" srcOrd="7" destOrd="0" presId="urn:microsoft.com/office/officeart/2008/layout/VerticalCurvedList"/>
    <dgm:cxn modelId="{69F7A528-FDBC-4C45-ADD6-7294D45F0BC5}" type="presParOf" srcId="{FEB3E76F-35BF-477D-8EF4-E8564A68F11F}" destId="{5083935A-B80A-4DCA-848B-CF1D19EEB056}" srcOrd="8" destOrd="0" presId="urn:microsoft.com/office/officeart/2008/layout/VerticalCurvedList"/>
    <dgm:cxn modelId="{95C63C4F-D934-4CA4-9C52-2EF78BC48732}" type="presParOf" srcId="{5083935A-B80A-4DCA-848B-CF1D19EEB056}" destId="{F158FAC5-6A3A-4CC1-B214-947FA2B52969}" srcOrd="0" destOrd="0" presId="urn:microsoft.com/office/officeart/2008/layout/VerticalCurvedList"/>
    <dgm:cxn modelId="{9E8D6E80-76AD-40D1-9C50-9FB7426BCE94}" type="presParOf" srcId="{FEB3E76F-35BF-477D-8EF4-E8564A68F11F}" destId="{219F3EC1-BDD8-4F84-B93C-84EFD09A4239}" srcOrd="9" destOrd="0" presId="urn:microsoft.com/office/officeart/2008/layout/VerticalCurvedList"/>
    <dgm:cxn modelId="{191250A2-2D64-44CD-9A03-6BBD83E22E96}" type="presParOf" srcId="{FEB3E76F-35BF-477D-8EF4-E8564A68F11F}" destId="{08251A6E-13DE-4B06-A5BC-B9B25B4C2C07}" srcOrd="10" destOrd="0" presId="urn:microsoft.com/office/officeart/2008/layout/VerticalCurvedList"/>
    <dgm:cxn modelId="{AE3BA782-F819-414B-A41E-9F322986FBFA}" type="presParOf" srcId="{08251A6E-13DE-4B06-A5BC-B9B25B4C2C07}" destId="{E3032424-4CA1-41ED-9240-FDDF2A4F4E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21ABB-EAC9-4815-982A-16C273EACD55}">
      <dsp:nvSpPr>
        <dsp:cNvPr id="0" name=""/>
        <dsp:cNvSpPr/>
      </dsp:nvSpPr>
      <dsp:spPr>
        <a:xfrm>
          <a:off x="-8709342" y="-1329997"/>
          <a:ext cx="10361146" cy="10361146"/>
        </a:xfrm>
        <a:prstGeom prst="blockArc">
          <a:avLst>
            <a:gd name="adj1" fmla="val 18900000"/>
            <a:gd name="adj2" fmla="val 2700000"/>
            <a:gd name="adj3" fmla="val 20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50509-8EE3-49D1-A402-9151977DEA85}">
      <dsp:nvSpPr>
        <dsp:cNvPr id="0" name=""/>
        <dsp:cNvSpPr/>
      </dsp:nvSpPr>
      <dsp:spPr>
        <a:xfrm>
          <a:off x="720633" y="481167"/>
          <a:ext cx="20231087" cy="9629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34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Local Alternative Provision Framework (DPS) – 6 lots</a:t>
          </a:r>
        </a:p>
      </dsp:txBody>
      <dsp:txXfrm>
        <a:off x="720633" y="481167"/>
        <a:ext cx="20231087" cy="962951"/>
      </dsp:txXfrm>
    </dsp:sp>
    <dsp:sp modelId="{D98D3315-A7C0-4248-809E-3FAD8FF92E64}">
      <dsp:nvSpPr>
        <dsp:cNvPr id="0" name=""/>
        <dsp:cNvSpPr/>
      </dsp:nvSpPr>
      <dsp:spPr>
        <a:xfrm>
          <a:off x="118788" y="360798"/>
          <a:ext cx="1203689" cy="1203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21575-39E0-4524-9049-C28D473A5602}">
      <dsp:nvSpPr>
        <dsp:cNvPr id="0" name=""/>
        <dsp:cNvSpPr/>
      </dsp:nvSpPr>
      <dsp:spPr>
        <a:xfrm>
          <a:off x="1410656" y="1925133"/>
          <a:ext cx="19541064" cy="96295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34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+mj-lt"/>
            </a:rPr>
            <a:t>Started to use the Dynamic Purchasing System (DPS) in September 2019 – Window to invite further providers took place 2022.</a:t>
          </a:r>
        </a:p>
      </dsp:txBody>
      <dsp:txXfrm>
        <a:off x="1410656" y="1925133"/>
        <a:ext cx="19541064" cy="962951"/>
      </dsp:txXfrm>
    </dsp:sp>
    <dsp:sp modelId="{94919BB5-06B9-4884-9009-5F5D9B177F0F}">
      <dsp:nvSpPr>
        <dsp:cNvPr id="0" name=""/>
        <dsp:cNvSpPr/>
      </dsp:nvSpPr>
      <dsp:spPr>
        <a:xfrm>
          <a:off x="808811" y="1804764"/>
          <a:ext cx="1203689" cy="1203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0F926-7293-4EA9-BCFF-A8AD09842154}">
      <dsp:nvSpPr>
        <dsp:cNvPr id="0" name=""/>
        <dsp:cNvSpPr/>
      </dsp:nvSpPr>
      <dsp:spPr>
        <a:xfrm>
          <a:off x="1622437" y="3369099"/>
          <a:ext cx="19329282" cy="96295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34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+mj-lt"/>
            </a:rPr>
            <a:t>Rationale was about increasing the range of provision to ensure a more diverse offer to meets the needs of individual young people.</a:t>
          </a:r>
        </a:p>
      </dsp:txBody>
      <dsp:txXfrm>
        <a:off x="1622437" y="3369099"/>
        <a:ext cx="19329282" cy="962951"/>
      </dsp:txXfrm>
    </dsp:sp>
    <dsp:sp modelId="{1ED27221-3FEC-4E01-BE9F-03490EEAC492}">
      <dsp:nvSpPr>
        <dsp:cNvPr id="0" name=""/>
        <dsp:cNvSpPr/>
      </dsp:nvSpPr>
      <dsp:spPr>
        <a:xfrm>
          <a:off x="1020592" y="3248730"/>
          <a:ext cx="1203689" cy="1203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4CA5C-C1B1-4A3B-B36D-3E586062BD46}">
      <dsp:nvSpPr>
        <dsp:cNvPr id="0" name=""/>
        <dsp:cNvSpPr/>
      </dsp:nvSpPr>
      <dsp:spPr>
        <a:xfrm>
          <a:off x="1410656" y="4813065"/>
          <a:ext cx="19541064" cy="96295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34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+mj-lt"/>
            </a:rPr>
            <a:t>Initially a 2 year contract with 2 x 12 month extensions – ending 31</a:t>
          </a:r>
          <a:r>
            <a:rPr lang="en-GB" sz="2900" kern="1200" baseline="30000" dirty="0">
              <a:latin typeface="+mj-lt"/>
            </a:rPr>
            <a:t>st</a:t>
          </a:r>
          <a:r>
            <a:rPr lang="en-GB" sz="2900" kern="1200" dirty="0">
              <a:latin typeface="+mj-lt"/>
            </a:rPr>
            <a:t> August 2023. </a:t>
          </a:r>
        </a:p>
      </dsp:txBody>
      <dsp:txXfrm>
        <a:off x="1410656" y="4813065"/>
        <a:ext cx="19541064" cy="962951"/>
      </dsp:txXfrm>
    </dsp:sp>
    <dsp:sp modelId="{F158FAC5-6A3A-4CC1-B214-947FA2B52969}">
      <dsp:nvSpPr>
        <dsp:cNvPr id="0" name=""/>
        <dsp:cNvSpPr/>
      </dsp:nvSpPr>
      <dsp:spPr>
        <a:xfrm>
          <a:off x="808811" y="4692696"/>
          <a:ext cx="1203689" cy="1203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F3EC1-BDD8-4F84-B93C-84EFD09A4239}">
      <dsp:nvSpPr>
        <dsp:cNvPr id="0" name=""/>
        <dsp:cNvSpPr/>
      </dsp:nvSpPr>
      <dsp:spPr>
        <a:xfrm>
          <a:off x="720633" y="6257031"/>
          <a:ext cx="20231087" cy="96295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34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Calibri Light" panose="020F0302020204030204"/>
              <a:ea typeface="+mn-ea"/>
              <a:cs typeface="+mn-cs"/>
            </a:rPr>
            <a:t>Undergone a full procurement exercise to re-tender services and update the framework for September </a:t>
          </a:r>
          <a:r>
            <a:rPr lang="en-GB" sz="2900" kern="1200" dirty="0">
              <a:latin typeface="+mj-lt"/>
            </a:rPr>
            <a:t>2023</a:t>
          </a:r>
          <a:r>
            <a:rPr lang="en-GB" sz="2300" kern="1200" dirty="0">
              <a:latin typeface="+mj-lt"/>
            </a:rPr>
            <a:t>.</a:t>
          </a:r>
        </a:p>
      </dsp:txBody>
      <dsp:txXfrm>
        <a:off x="720633" y="6257031"/>
        <a:ext cx="20231087" cy="962951"/>
      </dsp:txXfrm>
    </dsp:sp>
    <dsp:sp modelId="{E3032424-4CA1-41ED-9240-FDDF2A4F4E38}">
      <dsp:nvSpPr>
        <dsp:cNvPr id="0" name=""/>
        <dsp:cNvSpPr/>
      </dsp:nvSpPr>
      <dsp:spPr>
        <a:xfrm>
          <a:off x="118788" y="6136662"/>
          <a:ext cx="1203689" cy="1203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734" cy="720999"/>
          </a:xfrm>
          <a:prstGeom prst="rect">
            <a:avLst/>
          </a:prstGeom>
        </p:spPr>
        <p:txBody>
          <a:bodyPr vert="horz" lIns="132716" tIns="66358" rIns="132716" bIns="66358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1" y="1"/>
            <a:ext cx="4307734" cy="720999"/>
          </a:xfrm>
          <a:prstGeom prst="rect">
            <a:avLst/>
          </a:prstGeom>
        </p:spPr>
        <p:txBody>
          <a:bodyPr vert="horz" lIns="132716" tIns="66358" rIns="132716" bIns="66358" rtlCol="0"/>
          <a:lstStyle>
            <a:lvl1pPr algn="r">
              <a:defRPr sz="1700"/>
            </a:lvl1pPr>
          </a:lstStyle>
          <a:p>
            <a:fld id="{99F686D7-C247-4346-A7F3-07C9F01B854C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1797050"/>
            <a:ext cx="8616950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16" tIns="66358" rIns="132716" bIns="6635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6915587"/>
            <a:ext cx="7952739" cy="5658207"/>
          </a:xfrm>
          <a:prstGeom prst="rect">
            <a:avLst/>
          </a:prstGeom>
        </p:spPr>
        <p:txBody>
          <a:bodyPr vert="horz" lIns="132716" tIns="66358" rIns="132716" bIns="6635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49054"/>
            <a:ext cx="4307734" cy="720997"/>
          </a:xfrm>
          <a:prstGeom prst="rect">
            <a:avLst/>
          </a:prstGeom>
        </p:spPr>
        <p:txBody>
          <a:bodyPr vert="horz" lIns="132716" tIns="66358" rIns="132716" bIns="66358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1" y="13649054"/>
            <a:ext cx="4307734" cy="720997"/>
          </a:xfrm>
          <a:prstGeom prst="rect">
            <a:avLst/>
          </a:prstGeom>
        </p:spPr>
        <p:txBody>
          <a:bodyPr vert="horz" lIns="132716" tIns="66358" rIns="132716" bIns="66358" rtlCol="0" anchor="b"/>
          <a:lstStyle>
            <a:lvl1pPr algn="r">
              <a:defRPr sz="1700"/>
            </a:lvl1pPr>
          </a:lstStyle>
          <a:p>
            <a:fld id="{14A176CD-4AFF-4DF7-8424-FD8F70392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8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992007" y="6891290"/>
            <a:ext cx="7936051" cy="5638329"/>
          </a:xfrm>
          <a:prstGeom prst="rect">
            <a:avLst/>
          </a:prstGeom>
        </p:spPr>
        <p:txBody>
          <a:bodyPr spcFirstLastPara="1" wrap="square" lIns="132694" tIns="66329" rIns="132694" bIns="66329" anchor="t" anchorCtr="0">
            <a:noAutofit/>
          </a:bodyPr>
          <a:lstStyle/>
          <a:p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163" y="1790700"/>
            <a:ext cx="8589962" cy="483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176CD-4AFF-4DF7-8424-FD8F703923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5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 txBox="1">
            <a:spLocks noGrp="1"/>
          </p:cNvSpPr>
          <p:nvPr>
            <p:ph type="body" idx="1"/>
          </p:nvPr>
        </p:nvSpPr>
        <p:spPr>
          <a:xfrm>
            <a:off x="992007" y="6891290"/>
            <a:ext cx="7936051" cy="5638329"/>
          </a:xfrm>
          <a:prstGeom prst="rect">
            <a:avLst/>
          </a:prstGeom>
        </p:spPr>
        <p:txBody>
          <a:bodyPr spcFirstLastPara="1" wrap="square" lIns="132694" tIns="66329" rIns="132694" bIns="66329" anchor="t" anchorCtr="0">
            <a:noAutofit/>
          </a:bodyPr>
          <a:lstStyle/>
          <a:p>
            <a:endParaRPr/>
          </a:p>
        </p:txBody>
      </p:sp>
      <p:sp>
        <p:nvSpPr>
          <p:cNvPr id="335" name="Google Shape;3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163" y="1790700"/>
            <a:ext cx="8589962" cy="483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49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E7F1-C6AF-4EE6-A208-0E4D29913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116F7-394A-459A-8FA0-FA4F5BFE7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33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911D-F91E-4125-828A-DEDBA6E8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65" y="730251"/>
            <a:ext cx="22050557" cy="26511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59A15-E53C-43EF-9350-961867A73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65" y="3651250"/>
            <a:ext cx="22050557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2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3092-CF9D-4042-83EF-2A20E919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1228373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8E67B-1A63-417B-AB6D-4FAB59DF5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990" y="6933847"/>
            <a:ext cx="21029831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47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4222-6AC1-4D74-A2B7-F7FD3D86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2" y="820737"/>
            <a:ext cx="17599616" cy="26511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FA100-4CA4-4623-80C8-8DB937A80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A6402-CC3C-437D-8992-5142AFD2C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4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7AD9-3DE7-4081-9263-A050F3CE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74" y="730251"/>
            <a:ext cx="21984723" cy="26511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E937F-362F-44EC-BE90-2A273EE75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573" y="3362326"/>
            <a:ext cx="11269798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36813-4DF6-4992-9E42-9718A7FBD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573" y="5010150"/>
            <a:ext cx="11269798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10B2D-EBA0-4E24-A1EF-9D7C2A066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4A2D6-E7ED-4921-AEA2-6790A1E37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9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52EE-676E-403C-909A-84D9A077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BB3AEB-5396-4A1B-A15A-F802C3F1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1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B37B2-9118-46FC-BD23-B15BF11A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505" y="730251"/>
            <a:ext cx="17599616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16154-1A27-4154-80D4-AEF6CB04136A}"/>
              </a:ext>
            </a:extLst>
          </p:cNvPr>
          <p:cNvPicPr/>
          <p:nvPr userDrawn="1"/>
        </p:nvPicPr>
        <p:blipFill>
          <a:blip r:embed="rId9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808" y="282791"/>
            <a:ext cx="6629972" cy="287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child art, art&#10;&#10;Description automatically generated">
            <a:extLst>
              <a:ext uri="{FF2B5EF4-FFF2-40B4-BE49-F238E27FC236}">
                <a16:creationId xmlns:a16="http://schemas.microsoft.com/office/drawing/2014/main" id="{F599D380-232B-38B0-1069-C1A5C4AEC47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24382413" cy="13716000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01FB7FF7-AF20-CFC2-E072-71FAD0A33A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960647" y="344242"/>
            <a:ext cx="2103391" cy="9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3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" descr="Bolton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-25129"/>
            <a:ext cx="24382373" cy="1371510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3047802" y="2245025"/>
            <a:ext cx="18286809" cy="58006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38" tIns="91394" rIns="182838" bIns="91394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FFFFFF"/>
              </a:buClr>
              <a:buSzPts val="6000"/>
            </a:pPr>
            <a:r>
              <a:rPr lang="en-US" dirty="0">
                <a:solidFill>
                  <a:schemeClr val="tx1"/>
                </a:solidFill>
              </a:rPr>
              <a:t>Belonging in Bolton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9" name="Google Shape;189;p1"/>
          <p:cNvSpPr txBox="1">
            <a:spLocks noGrp="1"/>
          </p:cNvSpPr>
          <p:nvPr>
            <p:ph type="subTitle" idx="1"/>
          </p:nvPr>
        </p:nvSpPr>
        <p:spPr>
          <a:xfrm>
            <a:off x="3047802" y="8318714"/>
            <a:ext cx="18286809" cy="219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38" tIns="91394" rIns="182838" bIns="91394" anchor="t" anchorCtr="0">
            <a:normAutofit/>
          </a:bodyPr>
          <a:lstStyle/>
          <a:p>
            <a:pPr>
              <a:spcBef>
                <a:spcPts val="0"/>
              </a:spcBef>
              <a:buClr>
                <a:srgbClr val="FFFFFF"/>
              </a:buClr>
              <a:buSzPts val="2400"/>
            </a:pPr>
            <a:r>
              <a:rPr lang="en-US" sz="8800" dirty="0"/>
              <a:t>Inclusive Practice</a:t>
            </a:r>
            <a:endParaRPr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28717DE2-F424-B23D-A24C-FFE569F30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7865" y="3480419"/>
            <a:ext cx="6755162" cy="675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E0648-69D2-F3A6-C7D7-A01D0CBDF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06" y="1240972"/>
            <a:ext cx="21488400" cy="112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9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3;p3">
            <a:extLst>
              <a:ext uri="{FF2B5EF4-FFF2-40B4-BE49-F238E27FC236}">
                <a16:creationId xmlns:a16="http://schemas.microsoft.com/office/drawing/2014/main" id="{0B5F7320-7AD8-5613-F07A-6BF0753BDBCC}"/>
              </a:ext>
            </a:extLst>
          </p:cNvPr>
          <p:cNvSpPr txBox="1">
            <a:spLocks/>
          </p:cNvSpPr>
          <p:nvPr/>
        </p:nvSpPr>
        <p:spPr>
          <a:xfrm>
            <a:off x="1131079" y="1545493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9BFFF"/>
                </a:solidFill>
                <a:latin typeface="Trebuchet MS" panose="020B0603020202020204" pitchFamily="34" charset="0"/>
              </a:rPr>
              <a:t>The Burning Platform</a:t>
            </a:r>
          </a:p>
        </p:txBody>
      </p:sp>
      <p:sp>
        <p:nvSpPr>
          <p:cNvPr id="3" name="Google Shape;204;p3">
            <a:extLst>
              <a:ext uri="{FF2B5EF4-FFF2-40B4-BE49-F238E27FC236}">
                <a16:creationId xmlns:a16="http://schemas.microsoft.com/office/drawing/2014/main" id="{E1C72A9D-201B-FBE5-6B16-957B77AA7363}"/>
              </a:ext>
            </a:extLst>
          </p:cNvPr>
          <p:cNvSpPr txBox="1">
            <a:spLocks/>
          </p:cNvSpPr>
          <p:nvPr/>
        </p:nvSpPr>
        <p:spPr>
          <a:xfrm>
            <a:off x="1131079" y="3157444"/>
            <a:ext cx="9050413" cy="678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Permanent exclusion rates were among the highest in the country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Huge financial pressures on high needs block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Outcomes for children in Bolton were below national average at KS4</a:t>
            </a:r>
          </a:p>
        </p:txBody>
      </p:sp>
      <p:pic>
        <p:nvPicPr>
          <p:cNvPr id="4" name="Google Shape;206;p3" descr="The burning platform | Sherpa | Brand &amp; Design Agency">
            <a:extLst>
              <a:ext uri="{FF2B5EF4-FFF2-40B4-BE49-F238E27FC236}">
                <a16:creationId xmlns:a16="http://schemas.microsoft.com/office/drawing/2014/main" id="{773B145B-7C2F-2E00-4E8C-E0F90AE718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31061" y="3770895"/>
            <a:ext cx="10612315" cy="6174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72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6;p9">
            <a:extLst>
              <a:ext uri="{FF2B5EF4-FFF2-40B4-BE49-F238E27FC236}">
                <a16:creationId xmlns:a16="http://schemas.microsoft.com/office/drawing/2014/main" id="{AC2A680C-5B7B-F789-C6A4-C457F7928143}"/>
              </a:ext>
            </a:extLst>
          </p:cNvPr>
          <p:cNvSpPr/>
          <p:nvPr/>
        </p:nvSpPr>
        <p:spPr>
          <a:xfrm>
            <a:off x="0" y="1582614"/>
            <a:ext cx="24376317" cy="9601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38" tIns="91394" rIns="182838" bIns="9139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7;p9">
            <a:extLst>
              <a:ext uri="{FF2B5EF4-FFF2-40B4-BE49-F238E27FC236}">
                <a16:creationId xmlns:a16="http://schemas.microsoft.com/office/drawing/2014/main" id="{C687063B-59B2-D0A6-0B5F-4C6128984A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2386" y="1097655"/>
            <a:ext cx="7201251" cy="108623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38" tIns="91394" rIns="182838" bIns="91394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5400"/>
            </a:pPr>
            <a:r>
              <a:rPr lang="en-US" sz="10799" dirty="0"/>
              <a:t>What did we focus on?</a:t>
            </a:r>
            <a:endParaRPr dirty="0"/>
          </a:p>
        </p:txBody>
      </p:sp>
      <p:sp>
        <p:nvSpPr>
          <p:cNvPr id="10" name="Google Shape;269;p9">
            <a:extLst>
              <a:ext uri="{FF2B5EF4-FFF2-40B4-BE49-F238E27FC236}">
                <a16:creationId xmlns:a16="http://schemas.microsoft.com/office/drawing/2014/main" id="{122958B6-8AC0-D024-1BCD-A9060A58A5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52169" y="1104556"/>
            <a:ext cx="12447860" cy="108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38" tIns="91394" rIns="182838" bIns="91394" anchor="ctr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200"/>
              <a:buNone/>
            </a:pPr>
            <a:endParaRPr lang="en-US" sz="44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Designing a framework to support school leaders to enhance inclusive practice IN THEIR SCHOOL by: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GB" sz="4400" i="1" dirty="0">
                <a:latin typeface="Calibri" panose="020F0502020204030204" pitchFamily="34" charset="0"/>
                <a:cs typeface="Calibri" panose="020F0502020204030204" pitchFamily="34" charset="0"/>
              </a:rPr>
              <a:t>Concentrating on leadership of school culture 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GB" sz="4400" i="1" dirty="0">
                <a:latin typeface="Calibri" panose="020F0502020204030204" pitchFamily="34" charset="0"/>
                <a:cs typeface="Calibri" panose="020F0502020204030204" pitchFamily="34" charset="0"/>
              </a:rPr>
              <a:t>Providing training for all staff 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GB" sz="4400" i="1" dirty="0">
                <a:latin typeface="Calibri" panose="020F0502020204030204" pitchFamily="34" charset="0"/>
                <a:cs typeface="Calibri" panose="020F0502020204030204" pitchFamily="34" charset="0"/>
              </a:rPr>
              <a:t>Giving leaders a Self - Evaluation and review framework to identify strengths and areas to improve 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GB" sz="4400" i="1" dirty="0">
                <a:latin typeface="Calibri" panose="020F0502020204030204" pitchFamily="34" charset="0"/>
                <a:cs typeface="Calibri" panose="020F0502020204030204" pitchFamily="34" charset="0"/>
              </a:rPr>
              <a:t>Giving school leaders a guidance framework to support best and next practice 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GB" sz="4400" i="1" dirty="0">
                <a:latin typeface="Calibri" panose="020F0502020204030204" pitchFamily="34" charset="0"/>
                <a:cs typeface="Calibri" panose="020F0502020204030204" pitchFamily="34" charset="0"/>
              </a:rPr>
              <a:t>Creating a self managing,  peer to peer accountability system 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dk1"/>
              </a:buClr>
              <a:buSzPts val="2200"/>
              <a:buNone/>
            </a:pPr>
            <a:endParaRPr sz="4400" dirty="0"/>
          </a:p>
          <a:p>
            <a:pPr indent="-177791">
              <a:buClr>
                <a:schemeClr val="dk1"/>
              </a:buClr>
              <a:buSzPts val="2200"/>
              <a:buNone/>
            </a:pPr>
            <a:endParaRPr sz="4400" dirty="0"/>
          </a:p>
        </p:txBody>
      </p:sp>
      <p:sp>
        <p:nvSpPr>
          <p:cNvPr id="11" name="Google Shape;268;p9">
            <a:extLst>
              <a:ext uri="{FF2B5EF4-FFF2-40B4-BE49-F238E27FC236}">
                <a16:creationId xmlns:a16="http://schemas.microsoft.com/office/drawing/2014/main" id="{C558973D-FEBF-9F9F-CB93-350FD781619C}"/>
              </a:ext>
            </a:extLst>
          </p:cNvPr>
          <p:cNvSpPr/>
          <p:nvPr/>
        </p:nvSpPr>
        <p:spPr>
          <a:xfrm rot="5400000">
            <a:off x="5087634" y="6517452"/>
            <a:ext cx="8960537" cy="36574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38" tIns="91394" rIns="182838" bIns="9139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47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82838" tIns="91394" rIns="182838" bIns="91394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An Inclusive Practice Handbook</a:t>
            </a:r>
            <a:endParaRPr dirty="0"/>
          </a:p>
        </p:txBody>
      </p:sp>
      <p:grpSp>
        <p:nvGrpSpPr>
          <p:cNvPr id="339" name="Google Shape;339;p16"/>
          <p:cNvGrpSpPr/>
          <p:nvPr/>
        </p:nvGrpSpPr>
        <p:grpSpPr>
          <a:xfrm>
            <a:off x="724574" y="3841861"/>
            <a:ext cx="11555610" cy="7357181"/>
            <a:chOff x="0" y="2878"/>
            <a:chExt cx="5778181" cy="3678830"/>
          </a:xfrm>
        </p:grpSpPr>
        <p:sp>
          <p:nvSpPr>
            <p:cNvPr id="340" name="Google Shape;340;p16"/>
            <p:cNvSpPr/>
            <p:nvPr/>
          </p:nvSpPr>
          <p:spPr>
            <a:xfrm>
              <a:off x="0" y="2878"/>
              <a:ext cx="5778181" cy="613138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185474" y="140834"/>
              <a:ext cx="337226" cy="33722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708174" y="2878"/>
              <a:ext cx="5070007" cy="613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708174" y="2878"/>
              <a:ext cx="5070007" cy="613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742" tIns="129742" rIns="129742" bIns="129742" anchor="ctr" anchorCtr="0">
              <a:noAutofit/>
            </a:bodyPr>
            <a:lstStyle/>
            <a:p>
              <a:pPr>
                <a:buClr>
                  <a:schemeClr val="dk1"/>
                </a:buClr>
                <a:buSzPts val="1900"/>
              </a:pPr>
              <a:r>
                <a:rPr lang="en-US" sz="3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guide for school leaders and governors</a:t>
              </a:r>
              <a:endParaRPr sz="7200" dirty="0"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0" y="769301"/>
              <a:ext cx="5778181" cy="613138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185474" y="907257"/>
              <a:ext cx="337226" cy="33722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708174" y="769301"/>
              <a:ext cx="5070007" cy="613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47" name="Google Shape;347;p16"/>
            <p:cNvSpPr txBox="1"/>
            <p:nvPr/>
          </p:nvSpPr>
          <p:spPr>
            <a:xfrm>
              <a:off x="708174" y="769301"/>
              <a:ext cx="5070007" cy="613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742" tIns="129742" rIns="129742" bIns="129742" anchor="ctr" anchorCtr="0">
              <a:noAutofit/>
            </a:bodyPr>
            <a:lstStyle/>
            <a:p>
              <a:pPr>
                <a:buClr>
                  <a:schemeClr val="dk1"/>
                </a:buClr>
                <a:buSzPts val="1900"/>
              </a:pPr>
              <a:r>
                <a:rPr lang="en-US" sz="3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the detail on each stage of the strategy </a:t>
              </a:r>
              <a:endParaRPr sz="7200" dirty="0"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0" y="1535724"/>
              <a:ext cx="5778181" cy="613138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185474" y="1673680"/>
              <a:ext cx="337226" cy="33722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708174" y="1535724"/>
              <a:ext cx="5070007" cy="613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51" name="Google Shape;351;p16"/>
            <p:cNvSpPr txBox="1"/>
            <p:nvPr/>
          </p:nvSpPr>
          <p:spPr>
            <a:xfrm>
              <a:off x="708174" y="1535724"/>
              <a:ext cx="5070007" cy="613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742" tIns="129742" rIns="129742" bIns="129742" anchor="ctr" anchorCtr="0">
              <a:noAutofit/>
            </a:bodyPr>
            <a:lstStyle/>
            <a:p>
              <a:pPr>
                <a:buClr>
                  <a:schemeClr val="dk1"/>
                </a:buClr>
                <a:buSzPts val="1900"/>
              </a:pPr>
              <a:r>
                <a:rPr lang="en-US" sz="3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Develops consistent approaches</a:t>
              </a:r>
              <a:endParaRPr sz="7200"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0" y="2302147"/>
              <a:ext cx="5778181" cy="613138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185474" y="2440104"/>
              <a:ext cx="337226" cy="33722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708174" y="2302147"/>
              <a:ext cx="5070007" cy="613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55" name="Google Shape;355;p16"/>
            <p:cNvSpPr txBox="1"/>
            <p:nvPr/>
          </p:nvSpPr>
          <p:spPr>
            <a:xfrm>
              <a:off x="708174" y="2302147"/>
              <a:ext cx="5070007" cy="613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742" tIns="129742" rIns="129742" bIns="129742" anchor="ctr" anchorCtr="0">
              <a:noAutofit/>
            </a:bodyPr>
            <a:lstStyle/>
            <a:p>
              <a:pPr>
                <a:buClr>
                  <a:schemeClr val="dk1"/>
                </a:buClr>
                <a:buSzPts val="1900"/>
              </a:pPr>
              <a:r>
                <a:rPr lang="en-US" sz="3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tool to support and challenge </a:t>
              </a:r>
              <a:endParaRPr sz="7200"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0" y="3068570"/>
              <a:ext cx="5778181" cy="613138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185474" y="3206527"/>
              <a:ext cx="337226" cy="33722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708174" y="3068570"/>
              <a:ext cx="5070007" cy="613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38" tIns="182838" rIns="182838" bIns="182838" anchor="ctr" anchorCtr="0">
              <a:noAutofit/>
            </a:bodyPr>
            <a:lstStyle/>
            <a:p>
              <a:endParaRPr sz="7200"/>
            </a:p>
          </p:txBody>
        </p:sp>
        <p:sp>
          <p:nvSpPr>
            <p:cNvPr id="359" name="Google Shape;359;p16"/>
            <p:cNvSpPr txBox="1"/>
            <p:nvPr/>
          </p:nvSpPr>
          <p:spPr>
            <a:xfrm>
              <a:off x="708174" y="3068570"/>
              <a:ext cx="5070007" cy="613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742" tIns="129742" rIns="129742" bIns="129742" anchor="ctr" anchorCtr="0">
              <a:noAutofit/>
            </a:bodyPr>
            <a:lstStyle/>
            <a:p>
              <a:pPr>
                <a:buClr>
                  <a:schemeClr val="dk1"/>
                </a:buClr>
                <a:buSzPts val="1900"/>
              </a:pPr>
              <a:r>
                <a:rPr lang="en-US" sz="3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Signposts where to go and what to do </a:t>
              </a:r>
              <a:endParaRPr sz="7200"/>
            </a:p>
          </p:txBody>
        </p:sp>
      </p:grpSp>
      <p:pic>
        <p:nvPicPr>
          <p:cNvPr id="362" name="Google Shape;362;p16"/>
          <p:cNvPicPr preferRelativeResize="0"/>
          <p:nvPr/>
        </p:nvPicPr>
        <p:blipFill rotWithShape="1">
          <a:blip r:embed="rId8">
            <a:alphaModFix/>
          </a:blip>
          <a:srcRect l="23812" t="19667" r="24343" b="15166"/>
          <a:stretch/>
        </p:blipFill>
        <p:spPr>
          <a:xfrm>
            <a:off x="13496753" y="2654426"/>
            <a:ext cx="10314902" cy="9057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A40D47-C5B6-3B8A-595F-2134DD386EC5}"/>
              </a:ext>
            </a:extLst>
          </p:cNvPr>
          <p:cNvGrpSpPr/>
          <p:nvPr/>
        </p:nvGrpSpPr>
        <p:grpSpPr>
          <a:xfrm>
            <a:off x="2450526" y="3568186"/>
            <a:ext cx="6870470" cy="6665529"/>
            <a:chOff x="7531330" y="2759825"/>
            <a:chExt cx="10573789" cy="8262851"/>
          </a:xfrm>
        </p:grpSpPr>
        <p:pic>
          <p:nvPicPr>
            <p:cNvPr id="8" name="Picture 7" descr="A picture containing text, aircraft&#10;&#10;Description automatically generated">
              <a:extLst>
                <a:ext uri="{FF2B5EF4-FFF2-40B4-BE49-F238E27FC236}">
                  <a16:creationId xmlns:a16="http://schemas.microsoft.com/office/drawing/2014/main" id="{D8E0DC89-A27B-4F66-BE0E-1642DEEE9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330" y="2759825"/>
              <a:ext cx="8628611" cy="826285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B6C22C-E604-72B1-9157-E4B124C2E3BA}"/>
                </a:ext>
              </a:extLst>
            </p:cNvPr>
            <p:cNvSpPr txBox="1"/>
            <p:nvPr/>
          </p:nvSpPr>
          <p:spPr>
            <a:xfrm>
              <a:off x="8389460" y="5019452"/>
              <a:ext cx="9715659" cy="3677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0215" indent="-450215">
                <a:lnSpc>
                  <a:spcPct val="107000"/>
                </a:lnSpc>
                <a:spcAft>
                  <a:spcPts val="800"/>
                </a:spcAft>
              </a:pPr>
              <a:r>
                <a:rPr lang="en-GB" sz="8000" kern="1400" spc="-50" dirty="0">
                  <a:effectLst/>
                  <a:latin typeface="Bolton"/>
                  <a:ea typeface="Times New Roman" panose="02020603050405020304" pitchFamily="18" charset="0"/>
                  <a:cs typeface="Times New Roman" panose="02020603050405020304" pitchFamily="18" charset="0"/>
                </a:rPr>
                <a:t>AP Handbook</a:t>
              </a:r>
            </a:p>
            <a:p>
              <a:pPr marL="450215" indent="-450215">
                <a:lnSpc>
                  <a:spcPct val="115000"/>
                </a:lnSpc>
                <a:spcAft>
                  <a:spcPts val="1200"/>
                </a:spcAft>
              </a:pPr>
              <a:r>
                <a:rPr lang="en-GB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Alternative Provision Details</a:t>
              </a:r>
            </a:p>
            <a:p>
              <a:pPr marL="450215" indent="-450215">
                <a:lnSpc>
                  <a:spcPct val="115000"/>
                </a:lnSpc>
                <a:spcAft>
                  <a:spcPts val="1200"/>
                </a:spcAft>
              </a:pPr>
              <a:r>
                <a:rPr lang="en-GB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	</a:t>
              </a:r>
            </a:p>
            <a:p>
              <a:pPr marL="450215" indent="-450215">
                <a:lnSpc>
                  <a:spcPct val="115000"/>
                </a:lnSpc>
                <a:spcAft>
                  <a:spcPts val="1200"/>
                </a:spcAft>
              </a:pPr>
              <a:r>
                <a:rPr lang="en-GB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	October 2022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3D9273B-2CBD-9AA1-692A-BF153AD3F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249" y="875558"/>
            <a:ext cx="8972088" cy="47470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6A079F-9ED5-EBEA-C041-798E251F6838}"/>
              </a:ext>
            </a:extLst>
          </p:cNvPr>
          <p:cNvGrpSpPr/>
          <p:nvPr/>
        </p:nvGrpSpPr>
        <p:grpSpPr>
          <a:xfrm>
            <a:off x="14087587" y="5622607"/>
            <a:ext cx="7251517" cy="4935249"/>
            <a:chOff x="4266406" y="3065751"/>
            <a:chExt cx="15544800" cy="77670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5CD144-3C9F-776A-E4D6-F1C17677C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6406" y="6175057"/>
              <a:ext cx="15544800" cy="46577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06689B-16B6-17DA-B5B7-F5039AFA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8806" y="3065751"/>
              <a:ext cx="15240000" cy="12668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74335E-2730-E24F-3C23-1B46BA2BEF05}"/>
                </a:ext>
              </a:extLst>
            </p:cNvPr>
            <p:cNvSpPr txBox="1"/>
            <p:nvPr/>
          </p:nvSpPr>
          <p:spPr>
            <a:xfrm>
              <a:off x="5237800" y="3410064"/>
              <a:ext cx="13602008" cy="629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GB" sz="20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Inclusive Education and SEND Training Program 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9C9DCD-1A44-6248-4C58-DEA57BBE20EE}"/>
                </a:ext>
              </a:extLst>
            </p:cNvPr>
            <p:cNvSpPr txBox="1"/>
            <p:nvPr/>
          </p:nvSpPr>
          <p:spPr>
            <a:xfrm>
              <a:off x="5625637" y="4828047"/>
              <a:ext cx="1258546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b="1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Understanding trauma and trauma informed approaches for SENCOs, teachers and TAs </a:t>
              </a:r>
              <a:endParaRPr lang="en-GB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F12B6D-3C6A-CE9D-8D20-447B07D00348}"/>
              </a:ext>
            </a:extLst>
          </p:cNvPr>
          <p:cNvGrpSpPr/>
          <p:nvPr/>
        </p:nvGrpSpPr>
        <p:grpSpPr>
          <a:xfrm>
            <a:off x="8057089" y="6173310"/>
            <a:ext cx="6030498" cy="4910927"/>
            <a:chOff x="8057089" y="6173310"/>
            <a:chExt cx="6030498" cy="4910927"/>
          </a:xfrm>
        </p:grpSpPr>
        <p:pic>
          <p:nvPicPr>
            <p:cNvPr id="18" name="Picture 4" descr="Symbol Of Cooperation Partnership Association Friendship Uni ...">
              <a:extLst>
                <a:ext uri="{FF2B5EF4-FFF2-40B4-BE49-F238E27FC236}">
                  <a16:creationId xmlns:a16="http://schemas.microsoft.com/office/drawing/2014/main" id="{26E89F25-558A-878F-5627-E0900CDC9B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07" t="21089" r="18916" b="17750"/>
            <a:stretch/>
          </p:blipFill>
          <p:spPr bwMode="auto">
            <a:xfrm rot="1013011">
              <a:off x="9121871" y="6173310"/>
              <a:ext cx="4467340" cy="454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6835D3-A3AC-696A-52BC-A9DA0CFD17B0}"/>
                </a:ext>
              </a:extLst>
            </p:cNvPr>
            <p:cNvSpPr txBox="1"/>
            <p:nvPr/>
          </p:nvSpPr>
          <p:spPr>
            <a:xfrm>
              <a:off x="8057089" y="10561017"/>
              <a:ext cx="6030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Behaviour and Inclusion Partnerships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1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9A2D-39C7-DCAC-4C45-95466BD4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037" y="913131"/>
            <a:ext cx="18097545" cy="2651126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Commissioning of AP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98FB19-FD69-72FF-408A-618D05844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308534"/>
              </p:ext>
            </p:extLst>
          </p:nvPr>
        </p:nvGraphicFramePr>
        <p:xfrm>
          <a:off x="1375024" y="3381376"/>
          <a:ext cx="21064352" cy="770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4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8DE0FD4-A38F-04BC-0A02-C69EF5AD2CE6}"/>
              </a:ext>
            </a:extLst>
          </p:cNvPr>
          <p:cNvGrpSpPr/>
          <p:nvPr/>
        </p:nvGrpSpPr>
        <p:grpSpPr>
          <a:xfrm>
            <a:off x="2719542" y="2279512"/>
            <a:ext cx="18943327" cy="9148342"/>
            <a:chOff x="980042" y="1815824"/>
            <a:chExt cx="10255409" cy="4306192"/>
          </a:xfrm>
        </p:grpSpPr>
        <p:sp>
          <p:nvSpPr>
            <p:cNvPr id="27" name="Pentagon 37">
              <a:extLst>
                <a:ext uri="{FF2B5EF4-FFF2-40B4-BE49-F238E27FC236}">
                  <a16:creationId xmlns:a16="http://schemas.microsoft.com/office/drawing/2014/main" id="{0EB593B5-6630-BA54-2966-3336AB1B6AE0}"/>
                </a:ext>
              </a:extLst>
            </p:cNvPr>
            <p:cNvSpPr/>
            <p:nvPr/>
          </p:nvSpPr>
          <p:spPr>
            <a:xfrm>
              <a:off x="3075707" y="1815824"/>
              <a:ext cx="1905573" cy="1195244"/>
            </a:xfrm>
            <a:prstGeom prst="homePlate">
              <a:avLst>
                <a:gd name="adj" fmla="val 23318"/>
              </a:avLst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A936AD-8FBA-85BE-0EC4-DFB56270719B}"/>
                </a:ext>
              </a:extLst>
            </p:cNvPr>
            <p:cNvSpPr txBox="1"/>
            <p:nvPr/>
          </p:nvSpPr>
          <p:spPr>
            <a:xfrm>
              <a:off x="3361338" y="1969901"/>
              <a:ext cx="1070471" cy="9126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Arial"/>
                </a:rPr>
                <a:t>CQMO to Conduct Initial Risk Assessment of Providers.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/>
              </a:endParaRPr>
            </a:p>
          </p:txBody>
        </p:sp>
        <p:sp>
          <p:nvSpPr>
            <p:cNvPr id="29" name="Flowchart: Document 28">
              <a:extLst>
                <a:ext uri="{FF2B5EF4-FFF2-40B4-BE49-F238E27FC236}">
                  <a16:creationId xmlns:a16="http://schemas.microsoft.com/office/drawing/2014/main" id="{75C8F1C6-0FC0-2C88-EA7B-82BE4A638A01}"/>
                </a:ext>
              </a:extLst>
            </p:cNvPr>
            <p:cNvSpPr/>
            <p:nvPr/>
          </p:nvSpPr>
          <p:spPr>
            <a:xfrm>
              <a:off x="3057976" y="3092413"/>
              <a:ext cx="1905573" cy="3029603"/>
            </a:xfrm>
            <a:prstGeom prst="flowChartDocumen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54EFE6-A2D0-DEE7-C859-ECA1160A38EA}"/>
                </a:ext>
              </a:extLst>
            </p:cNvPr>
            <p:cNvSpPr txBox="1"/>
            <p:nvPr/>
          </p:nvSpPr>
          <p:spPr>
            <a:xfrm>
              <a:off x="3187001" y="3232980"/>
              <a:ext cx="1655097" cy="207168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ea typeface="맑은 고딕"/>
                  <a:cs typeface="Arial"/>
                </a:rPr>
                <a:t>Review of regulation inspections.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ea typeface="맑은 고딕"/>
                  <a:cs typeface="Arial"/>
                </a:rPr>
                <a:t>Enquiries with key professionals (Social Workers / IRO / Inclusion Team / Safeguarding / SENDAS)</a:t>
              </a:r>
            </a:p>
          </p:txBody>
        </p:sp>
        <p:sp>
          <p:nvSpPr>
            <p:cNvPr id="31" name="Pentagon 43">
              <a:extLst>
                <a:ext uri="{FF2B5EF4-FFF2-40B4-BE49-F238E27FC236}">
                  <a16:creationId xmlns:a16="http://schemas.microsoft.com/office/drawing/2014/main" id="{17DBB4D4-2AD1-F89C-C7F8-8AE8E80B5C7E}"/>
                </a:ext>
              </a:extLst>
            </p:cNvPr>
            <p:cNvSpPr/>
            <p:nvPr/>
          </p:nvSpPr>
          <p:spPr>
            <a:xfrm>
              <a:off x="5160431" y="1815824"/>
              <a:ext cx="1905573" cy="1195244"/>
            </a:xfrm>
            <a:prstGeom prst="homePlate">
              <a:avLst>
                <a:gd name="adj" fmla="val 23318"/>
              </a:avLst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63786DE-7C51-0145-C9D6-508E04F2589A}"/>
                </a:ext>
              </a:extLst>
            </p:cNvPr>
            <p:cNvSpPr txBox="1"/>
            <p:nvPr/>
          </p:nvSpPr>
          <p:spPr>
            <a:xfrm>
              <a:off x="5445741" y="1969901"/>
              <a:ext cx="1070471" cy="9126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Arial"/>
                </a:rPr>
                <a:t>CQMO to Arrange  Introduction Meeting with Provider.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/>
              </a:endParaRPr>
            </a:p>
          </p:txBody>
        </p:sp>
        <p:sp>
          <p:nvSpPr>
            <p:cNvPr id="33" name="Flowchart: Document 32">
              <a:extLst>
                <a:ext uri="{FF2B5EF4-FFF2-40B4-BE49-F238E27FC236}">
                  <a16:creationId xmlns:a16="http://schemas.microsoft.com/office/drawing/2014/main" id="{9400595D-F196-4620-EAC9-1FCAFDA8133F}"/>
                </a:ext>
              </a:extLst>
            </p:cNvPr>
            <p:cNvSpPr/>
            <p:nvPr/>
          </p:nvSpPr>
          <p:spPr>
            <a:xfrm>
              <a:off x="5135910" y="3092413"/>
              <a:ext cx="1905573" cy="3029603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877283-1634-27A8-F10E-A93C45DBA16A}"/>
                </a:ext>
              </a:extLst>
            </p:cNvPr>
            <p:cNvSpPr txBox="1"/>
            <p:nvPr/>
          </p:nvSpPr>
          <p:spPr>
            <a:xfrm>
              <a:off x="5266445" y="3232980"/>
              <a:ext cx="1655097" cy="1868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cs typeface="Arial" pitchFamily="34" charset="0"/>
                </a:rPr>
                <a:t>To email/phone call provider Head/Lead with a view to conduct an introduction meeting.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cs typeface="Arial" pitchFamily="34" charset="0"/>
                </a:rPr>
                <a:t>Virtual/Physical dependent on location.</a:t>
              </a:r>
            </a:p>
          </p:txBody>
        </p:sp>
        <p:sp>
          <p:nvSpPr>
            <p:cNvPr id="35" name="Pentagon 49">
              <a:extLst>
                <a:ext uri="{FF2B5EF4-FFF2-40B4-BE49-F238E27FC236}">
                  <a16:creationId xmlns:a16="http://schemas.microsoft.com/office/drawing/2014/main" id="{DC8E9606-EE6C-B66F-7E82-FC2495A672C2}"/>
                </a:ext>
              </a:extLst>
            </p:cNvPr>
            <p:cNvSpPr/>
            <p:nvPr/>
          </p:nvSpPr>
          <p:spPr>
            <a:xfrm>
              <a:off x="7245155" y="1815824"/>
              <a:ext cx="1905573" cy="1195244"/>
            </a:xfrm>
            <a:prstGeom prst="homePlate">
              <a:avLst>
                <a:gd name="adj" fmla="val 23318"/>
              </a:avLst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97B6578-94CA-9C32-062E-ED9849488F74}"/>
                </a:ext>
              </a:extLst>
            </p:cNvPr>
            <p:cNvSpPr txBox="1"/>
            <p:nvPr/>
          </p:nvSpPr>
          <p:spPr>
            <a:xfrm>
              <a:off x="7530145" y="1969901"/>
              <a:ext cx="1070471" cy="9126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Arial"/>
                </a:rPr>
                <a:t>CQMO to Complete Relevant Monitoring Visit.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/>
              </a:endParaRPr>
            </a:p>
          </p:txBody>
        </p:sp>
        <p:sp>
          <p:nvSpPr>
            <p:cNvPr id="37" name="Flowchart: Document 36">
              <a:extLst>
                <a:ext uri="{FF2B5EF4-FFF2-40B4-BE49-F238E27FC236}">
                  <a16:creationId xmlns:a16="http://schemas.microsoft.com/office/drawing/2014/main" id="{0D0991DE-9226-6B4C-231E-50E9972A5F97}"/>
                </a:ext>
              </a:extLst>
            </p:cNvPr>
            <p:cNvSpPr/>
            <p:nvPr/>
          </p:nvSpPr>
          <p:spPr>
            <a:xfrm>
              <a:off x="7213844" y="3092413"/>
              <a:ext cx="1905573" cy="3029603"/>
            </a:xfrm>
            <a:prstGeom prst="flowChartDocumen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E53944-52EF-E549-64F9-1FA2C7CBD1EE}"/>
                </a:ext>
              </a:extLst>
            </p:cNvPr>
            <p:cNvSpPr txBox="1"/>
            <p:nvPr/>
          </p:nvSpPr>
          <p:spPr>
            <a:xfrm>
              <a:off x="7345889" y="3232980"/>
              <a:ext cx="1655097" cy="26801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indent="-143510"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Arial"/>
                </a:rPr>
                <a:t>QMC-1 Manager/Lead discussion </a:t>
              </a:r>
              <a:endPara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indent="-143510"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Arial"/>
                </a:rPr>
                <a:t>QMC-2 (Ad-Hoc) Response to a complaint / safeguarding concern /Downgrade of Regulation rating.</a:t>
              </a:r>
            </a:p>
            <a:p>
              <a:pPr indent="-143510"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Arial"/>
                </a:rPr>
                <a:t>QMC-4 Full Audit</a:t>
              </a:r>
            </a:p>
            <a:p>
              <a:pPr indent="-143510">
                <a:buFont typeface="Arial" panose="020B0604020202020204" pitchFamily="34" charset="0"/>
                <a:buChar char="•"/>
              </a:pPr>
              <a:endPara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/>
              </a:endParaRPr>
            </a:p>
            <a:p>
              <a:endPara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/>
              </a:endParaRPr>
            </a:p>
          </p:txBody>
        </p:sp>
        <p:sp>
          <p:nvSpPr>
            <p:cNvPr id="39" name="Pentagon 55">
              <a:extLst>
                <a:ext uri="{FF2B5EF4-FFF2-40B4-BE49-F238E27FC236}">
                  <a16:creationId xmlns:a16="http://schemas.microsoft.com/office/drawing/2014/main" id="{7952A784-2207-B918-9797-1E62EE18532B}"/>
                </a:ext>
              </a:extLst>
            </p:cNvPr>
            <p:cNvSpPr/>
            <p:nvPr/>
          </p:nvSpPr>
          <p:spPr>
            <a:xfrm>
              <a:off x="9329878" y="1815824"/>
              <a:ext cx="1905573" cy="1195244"/>
            </a:xfrm>
            <a:prstGeom prst="homePlate">
              <a:avLst>
                <a:gd name="adj" fmla="val 23318"/>
              </a:avLst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26BEE3-7167-3976-32B0-CAF3C2346C00}"/>
                </a:ext>
              </a:extLst>
            </p:cNvPr>
            <p:cNvSpPr txBox="1"/>
            <p:nvPr/>
          </p:nvSpPr>
          <p:spPr>
            <a:xfrm>
              <a:off x="9614546" y="1969901"/>
              <a:ext cx="1070470" cy="73885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Arial"/>
                </a:rPr>
                <a:t>CQMO to Monitor Improvement Plan.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/>
              </a:endParaRPr>
            </a:p>
          </p:txBody>
        </p:sp>
        <p:sp>
          <p:nvSpPr>
            <p:cNvPr id="41" name="Flowchart: Document 40">
              <a:extLst>
                <a:ext uri="{FF2B5EF4-FFF2-40B4-BE49-F238E27FC236}">
                  <a16:creationId xmlns:a16="http://schemas.microsoft.com/office/drawing/2014/main" id="{AE7841FE-73F2-6656-1FA8-F8FE702D402A}"/>
                </a:ext>
              </a:extLst>
            </p:cNvPr>
            <p:cNvSpPr/>
            <p:nvPr/>
          </p:nvSpPr>
          <p:spPr>
            <a:xfrm>
              <a:off x="9291779" y="3092413"/>
              <a:ext cx="1905573" cy="3029603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B019D9F-384F-A1A5-5654-BB7C051ADA74}"/>
                </a:ext>
              </a:extLst>
            </p:cNvPr>
            <p:cNvSpPr txBox="1"/>
            <p:nvPr/>
          </p:nvSpPr>
          <p:spPr>
            <a:xfrm>
              <a:off x="9425334" y="3232980"/>
              <a:ext cx="1655097" cy="15590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ea typeface="맑은 고딕"/>
                  <a:cs typeface="Arial"/>
                </a:rPr>
                <a:t>CQMO to regularly monitor and update improvement plans.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Arial"/>
                </a:rPr>
                <a:t>CQMO to ensure key leaders are kept up to date with assurances of provider quality. </a:t>
              </a:r>
              <a:endPara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 pitchFamily="34" charset="0"/>
              </a:endParaRPr>
            </a:p>
          </p:txBody>
        </p:sp>
        <p:sp>
          <p:nvSpPr>
            <p:cNvPr id="43" name="Pentagon 61">
              <a:extLst>
                <a:ext uri="{FF2B5EF4-FFF2-40B4-BE49-F238E27FC236}">
                  <a16:creationId xmlns:a16="http://schemas.microsoft.com/office/drawing/2014/main" id="{A3696FA0-411E-AAEB-7B46-976112FB057B}"/>
                </a:ext>
              </a:extLst>
            </p:cNvPr>
            <p:cNvSpPr/>
            <p:nvPr/>
          </p:nvSpPr>
          <p:spPr>
            <a:xfrm>
              <a:off x="990983" y="1815824"/>
              <a:ext cx="1905573" cy="1195244"/>
            </a:xfrm>
            <a:prstGeom prst="homePlate">
              <a:avLst>
                <a:gd name="adj" fmla="val 23318"/>
              </a:avLst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5621F3-62E8-0E97-525D-5286EE76814E}"/>
                </a:ext>
              </a:extLst>
            </p:cNvPr>
            <p:cNvSpPr txBox="1"/>
            <p:nvPr/>
          </p:nvSpPr>
          <p:spPr>
            <a:xfrm>
              <a:off x="1276935" y="1969894"/>
              <a:ext cx="1070472" cy="10285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Arial"/>
                </a:rPr>
                <a:t>CQMO  to Check Internal Documents </a:t>
              </a:r>
              <a:r>
                <a:rPr lang="en-US" altLang="ko-K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Arial"/>
                </a:rPr>
                <a:t>	 </a:t>
              </a:r>
              <a:endParaRPr lang="ko-K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271D02C-005F-7297-4682-04EA10E49685}"/>
                </a:ext>
              </a:extLst>
            </p:cNvPr>
            <p:cNvSpPr txBox="1"/>
            <p:nvPr/>
          </p:nvSpPr>
          <p:spPr>
            <a:xfrm>
              <a:off x="1284215" y="2210005"/>
              <a:ext cx="1070472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Flowchart: Document 45">
              <a:extLst>
                <a:ext uri="{FF2B5EF4-FFF2-40B4-BE49-F238E27FC236}">
                  <a16:creationId xmlns:a16="http://schemas.microsoft.com/office/drawing/2014/main" id="{2AF4452F-5E0F-D0A3-3700-285172E65A19}"/>
                </a:ext>
              </a:extLst>
            </p:cNvPr>
            <p:cNvSpPr/>
            <p:nvPr/>
          </p:nvSpPr>
          <p:spPr>
            <a:xfrm>
              <a:off x="980042" y="3092413"/>
              <a:ext cx="1905573" cy="3029603"/>
            </a:xfrm>
            <a:prstGeom prst="flowChartDocumen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1D2585-F8F3-F3EB-52ED-FEBD80554525}"/>
                </a:ext>
              </a:extLst>
            </p:cNvPr>
            <p:cNvSpPr txBox="1"/>
            <p:nvPr/>
          </p:nvSpPr>
          <p:spPr>
            <a:xfrm>
              <a:off x="990983" y="3232980"/>
              <a:ext cx="1894631" cy="227450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ea typeface="맑은 고딕"/>
                  <a:cs typeface="Arial"/>
                </a:rPr>
                <a:t>CQMO to </a:t>
              </a:r>
              <a:r>
                <a:rPr lang="en-US" altLang="ko-KR" sz="2800" dirty="0" err="1">
                  <a:ea typeface="맑은 고딕"/>
                  <a:cs typeface="Arial"/>
                </a:rPr>
                <a:t>prioritise</a:t>
              </a:r>
              <a:r>
                <a:rPr lang="en-US" altLang="ko-KR" sz="2800" dirty="0">
                  <a:ea typeface="맑은 고딕"/>
                  <a:cs typeface="Arial"/>
                </a:rPr>
                <a:t> unregulated provision over regulated.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2800" dirty="0">
                  <a:ea typeface="맑은 고딕"/>
                  <a:cs typeface="Arial"/>
                </a:rPr>
                <a:t>Check QMC-5 monthly data return documents are complete and up to date. </a:t>
              </a:r>
              <a:endParaRPr lang="en-US" altLang="ko-KR" sz="2800" dirty="0">
                <a:highlight>
                  <a:srgbClr val="FFFF00"/>
                </a:highlight>
                <a:ea typeface="맑은 고딕"/>
                <a:cs typeface="Arial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2800" dirty="0"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2800" dirty="0">
                <a:cs typeface="Arial" pitchFamily="34" charset="0"/>
              </a:endParaRPr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E29916DE-6F55-696B-3528-CC87120FB1E2}"/>
              </a:ext>
            </a:extLst>
          </p:cNvPr>
          <p:cNvSpPr txBox="1">
            <a:spLocks/>
          </p:cNvSpPr>
          <p:nvPr/>
        </p:nvSpPr>
        <p:spPr>
          <a:xfrm>
            <a:off x="2739752" y="417100"/>
            <a:ext cx="17523801" cy="7757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US" sz="3600" dirty="0"/>
              <a:t> </a:t>
            </a:r>
            <a:r>
              <a:rPr lang="en-US" sz="5400" dirty="0"/>
              <a:t>Quality Assurance: Alternative Provision Pathway</a:t>
            </a:r>
            <a:endParaRPr lang="en-US" sz="3600" dirty="0"/>
          </a:p>
        </p:txBody>
      </p:sp>
      <p:sp>
        <p:nvSpPr>
          <p:cNvPr id="49" name="Text Placeholder 52">
            <a:extLst>
              <a:ext uri="{FF2B5EF4-FFF2-40B4-BE49-F238E27FC236}">
                <a16:creationId xmlns:a16="http://schemas.microsoft.com/office/drawing/2014/main" id="{7DFC33BF-A593-911A-6A1F-3E8390E06C9E}"/>
              </a:ext>
            </a:extLst>
          </p:cNvPr>
          <p:cNvSpPr txBox="1">
            <a:spLocks/>
          </p:cNvSpPr>
          <p:nvPr/>
        </p:nvSpPr>
        <p:spPr>
          <a:xfrm>
            <a:off x="2626175" y="1380493"/>
            <a:ext cx="14169747" cy="51667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/>
              <a:t>CQMO Identified to Undertake Monitoring and 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393193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2">
            <a:extLst>
              <a:ext uri="{FF2B5EF4-FFF2-40B4-BE49-F238E27FC236}">
                <a16:creationId xmlns:a16="http://schemas.microsoft.com/office/drawing/2014/main" id="{72E83105-847B-42C6-244A-CC9645CB5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990070"/>
              </p:ext>
            </p:extLst>
          </p:nvPr>
        </p:nvGraphicFramePr>
        <p:xfrm>
          <a:off x="2440536" y="3815863"/>
          <a:ext cx="19501340" cy="6084273"/>
        </p:xfrm>
        <a:graphic>
          <a:graphicData uri="http://schemas.openxmlformats.org/drawingml/2006/table">
            <a:tbl>
              <a:tblPr firstRow="1" firstCol="1" bandRow="1"/>
              <a:tblGrid>
                <a:gridCol w="2190095">
                  <a:extLst>
                    <a:ext uri="{9D8B030D-6E8A-4147-A177-3AD203B41FA5}">
                      <a16:colId xmlns:a16="http://schemas.microsoft.com/office/drawing/2014/main" val="938003681"/>
                    </a:ext>
                  </a:extLst>
                </a:gridCol>
                <a:gridCol w="12374320">
                  <a:extLst>
                    <a:ext uri="{9D8B030D-6E8A-4147-A177-3AD203B41FA5}">
                      <a16:colId xmlns:a16="http://schemas.microsoft.com/office/drawing/2014/main" val="1307503437"/>
                    </a:ext>
                  </a:extLst>
                </a:gridCol>
                <a:gridCol w="4936925">
                  <a:extLst>
                    <a:ext uri="{9D8B030D-6E8A-4147-A177-3AD203B41FA5}">
                      <a16:colId xmlns:a16="http://schemas.microsoft.com/office/drawing/2014/main" val="1966928532"/>
                    </a:ext>
                  </a:extLst>
                </a:gridCol>
              </a:tblGrid>
              <a:tr h="881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Ref.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Standard QA Activity Type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Minimum frequency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582960"/>
                  </a:ext>
                </a:extLst>
              </a:tr>
              <a:tr h="1040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QMC-1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Quality and Contract Monitoring Meeting 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Annual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915080"/>
                  </a:ext>
                </a:extLst>
              </a:tr>
              <a:tr h="1040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QMC-2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Quality and Safety Assurance Visit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Ad-hoc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055558"/>
                  </a:ext>
                </a:extLst>
              </a:tr>
              <a:tr h="1040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QMC-4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SEND Education and AP Annual Self Evaluation Form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Annual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243177"/>
                  </a:ext>
                </a:extLst>
              </a:tr>
              <a:tr h="1040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QMC-5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Dashboard Data Return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Monthly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411986"/>
                  </a:ext>
                </a:extLst>
              </a:tr>
              <a:tr h="1040557"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QMC-9B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SEND Education and AP Annual Validation Visit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Annual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50090"/>
                  </a:ext>
                </a:extLst>
              </a:tr>
            </a:tbl>
          </a:graphicData>
        </a:graphic>
      </p:graphicFrame>
      <p:sp>
        <p:nvSpPr>
          <p:cNvPr id="3" name="Google Shape;337;p16">
            <a:extLst>
              <a:ext uri="{FF2B5EF4-FFF2-40B4-BE49-F238E27FC236}">
                <a16:creationId xmlns:a16="http://schemas.microsoft.com/office/drawing/2014/main" id="{A41F438E-CE3C-58BC-1707-3CD4A8169570}"/>
              </a:ext>
            </a:extLst>
          </p:cNvPr>
          <p:cNvSpPr txBox="1">
            <a:spLocks/>
          </p:cNvSpPr>
          <p:nvPr/>
        </p:nvSpPr>
        <p:spPr>
          <a:xfrm>
            <a:off x="2440536" y="800589"/>
            <a:ext cx="19544187" cy="2651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38" tIns="91394" rIns="182838" bIns="91394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QA visit types</a:t>
            </a:r>
          </a:p>
        </p:txBody>
      </p:sp>
    </p:spTree>
    <p:extLst>
      <p:ext uri="{BB962C8B-B14F-4D97-AF65-F5344CB8AC3E}">
        <p14:creationId xmlns:p14="http://schemas.microsoft.com/office/powerpoint/2010/main" val="2218347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ton Council Powerpoint Template" id="{D5C6B411-6EE3-4166-AFDB-D3DC7429A57F}" vid="{3D7CECDB-2CFE-4131-93AD-1CB9AFCF30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6030A715A714DAF29EF644AE26E10" ma:contentTypeVersion="8" ma:contentTypeDescription="Create a new document." ma:contentTypeScope="" ma:versionID="81ea39c8bedba462353948150c11d478">
  <xsd:schema xmlns:xsd="http://www.w3.org/2001/XMLSchema" xmlns:xs="http://www.w3.org/2001/XMLSchema" xmlns:p="http://schemas.microsoft.com/office/2006/metadata/properties" xmlns:ns2="1a8fd05e-55fb-40f9-b1d2-0f4dfb773791" xmlns:ns3="47ec70bc-4bc4-45ec-8543-b4f1fe6a2bfb" targetNamespace="http://schemas.microsoft.com/office/2006/metadata/properties" ma:root="true" ma:fieldsID="b208f61f8189922046d5e6c4fbe85524" ns2:_="" ns3:_="">
    <xsd:import namespace="1a8fd05e-55fb-40f9-b1d2-0f4dfb773791"/>
    <xsd:import namespace="47ec70bc-4bc4-45ec-8543-b4f1fe6a2b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fd05e-55fb-40f9-b1d2-0f4dfb773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c70bc-4bc4-45ec-8543-b4f1fe6a2bf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0C4D72-2C25-4EEC-85B6-80A6F38357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9A63B3-A693-4EEF-88AE-F693D0ABC4A5}">
  <ds:schemaRefs>
    <ds:schemaRef ds:uri="http://schemas.microsoft.com/office/2006/metadata/properties"/>
    <ds:schemaRef ds:uri="47ec70bc-4bc4-45ec-8543-b4f1fe6a2bfb"/>
    <ds:schemaRef ds:uri="http://purl.org/dc/terms/"/>
    <ds:schemaRef ds:uri="http://schemas.microsoft.com/office/2006/documentManagement/types"/>
    <ds:schemaRef ds:uri="http://purl.org/dc/dcmitype/"/>
    <ds:schemaRef ds:uri="043d6bf5-bc38-4048-bee4-f9d523e76956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C7FA81-0798-416A-B8D9-738326C6DB94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1163</TotalTime>
  <Words>488</Words>
  <Application>Microsoft Office PowerPoint</Application>
  <PresentationFormat>Custom</PresentationFormat>
  <Paragraphs>74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Bolton</vt:lpstr>
      <vt:lpstr>Calibri</vt:lpstr>
      <vt:lpstr>Calibri Light</vt:lpstr>
      <vt:lpstr>Helvetica</vt:lpstr>
      <vt:lpstr>Times New Roman</vt:lpstr>
      <vt:lpstr>Trebuchet MS</vt:lpstr>
      <vt:lpstr>Office Theme</vt:lpstr>
      <vt:lpstr>Belonging in Bolton</vt:lpstr>
      <vt:lpstr>PowerPoint Presentation</vt:lpstr>
      <vt:lpstr>PowerPoint Presentation</vt:lpstr>
      <vt:lpstr>What did we focus on?</vt:lpstr>
      <vt:lpstr>An Inclusive Practice Handbook</vt:lpstr>
      <vt:lpstr>PowerPoint Presentation</vt:lpstr>
      <vt:lpstr>Commissioning of AP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Corbett, Lisa</dc:creator>
  <cp:lastModifiedBy>Angela Gibbons</cp:lastModifiedBy>
  <cp:revision>19</cp:revision>
  <cp:lastPrinted>2023-09-28T10:59:03Z</cp:lastPrinted>
  <dcterms:created xsi:type="dcterms:W3CDTF">2020-10-08T16:42:40Z</dcterms:created>
  <dcterms:modified xsi:type="dcterms:W3CDTF">2023-09-28T17:54:09Z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opic">
    <vt:lpwstr>70;#Tools and Resources|f30e2b60-4437-4e21-b1c1-9f0fce0863ca</vt:lpwstr>
  </property>
  <property fmtid="{D5CDD505-2E9C-101B-9397-08002B2CF9AE}" pid="3" name="ContentTypeId">
    <vt:lpwstr>0x010100EA12A4D7158F3C4E808DA44ADBFAA460</vt:lpwstr>
  </property>
  <property fmtid="{D5CDD505-2E9C-101B-9397-08002B2CF9AE}" pid="4" name="Function">
    <vt:lpwstr>86;#Communications and Marketing|7d4cc325-81aa-47cf-94d8-2177b62d06d9</vt:lpwstr>
  </property>
  <property fmtid="{D5CDD505-2E9C-101B-9397-08002B2CF9AE}" pid="5" name="Bolton Document Type">
    <vt:lpwstr>95;#Templates|db1bba78-799d-4873-a494-686ebe9dc4a8</vt:lpwstr>
  </property>
  <property fmtid="{D5CDD505-2E9C-101B-9397-08002B2CF9AE}" pid="6" name="MediaServiceImageTags">
    <vt:lpwstr/>
  </property>
</Properties>
</file>