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145709021" r:id="rId5"/>
    <p:sldId id="21457069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5BA95-0503-445E-BE6D-45CD89BB4FAE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7CE62-0F4C-434F-859A-42D341E5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C15D27-3FAF-4D18-809F-72611991A9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79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AE2D-6A1C-98BF-2489-92C591A9F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18146-352C-7FE3-6F54-2E3838C9A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BDF01-FAC0-50E8-6D41-FC628117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3F8F1-05CA-7B53-92EF-29679336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2307D-9E70-0062-0D6E-CDC3015F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63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F683A-31D3-8773-1694-6E4E6248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19A9B-5734-D0A4-41F7-AA265BC63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08B0F-100E-97E1-8119-D823F726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D0A39-CDA0-BCAD-2204-3EB314D0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E291E-0D1B-55BA-993A-A59FE9700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77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7F307-A1CA-0F33-D5F0-F4D4D731E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A97A3-59AE-F9B6-0072-D26199FEE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E3AF6-A89F-868E-EF59-E114E0191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839B4-F8BF-0944-6759-0350BB5B0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3B041-FD9D-1F61-EC69-DE590206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56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FAD15-BFC8-DD56-C8C8-7AC9FAF9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F6516-393E-8243-3C99-166CA642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1BC4F-022C-60C8-8447-2EB50A72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1E578-FCB3-1400-1FC4-72E0C898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D6111-3198-0389-B716-00CAB5263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35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534C2-8E66-311F-BF6B-83FB294D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87581-F4F8-9238-B54C-F78BA23DF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57FEC-FFBC-28AD-F91B-ED68F559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84239-7168-5FB0-3323-AC44EAD2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DCC92-4695-8B2A-03BD-8A0B8D69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6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D9AA-2C83-AA7B-66EB-B13501E7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BF857-B623-62AF-3DBF-96BA49EA3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F88BC-9A90-F8C4-1B92-0180D3F6B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1C102-D11C-BC42-365B-A48FA56A3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C1704-390D-37E1-05B4-238AA4D3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5D64F-A82B-1B46-D0D5-F78A8B3C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1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9856E-C3CD-1EB3-B279-8E212443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09D8A-99FD-51D7-D41B-8E9052C47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BF214-1B94-1578-DC1B-07702EFDD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6CB85-941A-892A-E08C-BE7752CFA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49DB2-749B-7AEC-34B8-64705AE48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C8EE6-556E-B3C4-3350-FE7401AE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C56D0-50FB-D75D-CBDA-4D43DF14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196AC-FAA9-6321-658C-FFA347F6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2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63709-F464-92D5-5152-6DBDB8AA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D8591-0A9E-FB00-41FE-24A69DA6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53B25-E566-28EC-D1B3-CD65AEEF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8E0CB-39E6-4C7B-ACA6-A8B36C2E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1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FA60B-B069-A882-C5CA-3291EC4B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B6D75-F27D-390C-B99B-2633777F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E119F-A9F2-0172-58D6-77AA457A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2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4E200-CFFE-7E25-61F1-DBE7008A7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5BF4B-45FE-96D4-276F-78F4EFE3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C8BF6-6181-E16F-56FC-3C882E3D1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2E419-1A12-57FD-4F1B-59CA5ED6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1AA4F-AA6F-2C4A-0850-DBD4AF1A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3ED3F-4DE4-9A16-78A5-591A610B2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6FFAA-1B38-8F58-CB60-020E11ED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547920-BE1E-D6A9-72E0-8227E49A1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F9499-563C-6C49-267E-6337D66E5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4FFC8-D84B-7494-157A-8FFEB77C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35D7B-88C8-9510-A9B6-338DD570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2E615-B073-2588-E0E9-1101978A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D68572-8E12-6C02-F3FE-3886C3DB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B710D-7ACF-DD4C-4ECB-843294D8B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A5F29-42B9-68B7-0594-5CA44EC6F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7E783-1CA7-4A0F-AC60-C1103214CCA8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93CF-C8B3-FA6C-003B-5DF6A0701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2415C-4D49-6F9F-8778-1B55B2A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89903-1AFC-495B-A022-B621F320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43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9A8C89-1F92-7339-E7EF-CB9FAC02EA20}"/>
              </a:ext>
            </a:extLst>
          </p:cNvPr>
          <p:cNvSpPr txBox="1">
            <a:spLocks/>
          </p:cNvSpPr>
          <p:nvPr/>
        </p:nvSpPr>
        <p:spPr>
          <a:xfrm>
            <a:off x="647546" y="1361856"/>
            <a:ext cx="10722069" cy="4660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548B"/>
              </a:buClr>
              <a:buSzPct val="100000"/>
              <a:buFont typeface="Corbel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548B"/>
              </a:buClr>
              <a:buSzPct val="100000"/>
              <a:buFont typeface="Corbel" pitchFamily="34" charset="0"/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16000" indent="-21599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31989" indent="-21599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Pct val="10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647984" indent="-21599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Pct val="10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99970" indent="-171446" algn="l" defTabSz="685783" rtl="0" eaLnBrk="1" latinLnBrk="0" hangingPunct="1">
              <a:lnSpc>
                <a:spcPct val="90000"/>
              </a:lnSpc>
              <a:spcBef>
                <a:spcPts val="151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424964" indent="-171446" algn="l" defTabSz="685783" rtl="0" eaLnBrk="1" latinLnBrk="0" hangingPunct="1">
              <a:lnSpc>
                <a:spcPct val="90000"/>
              </a:lnSpc>
              <a:spcBef>
                <a:spcPts val="151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649959" indent="-171446" algn="l" defTabSz="685783" rtl="0" eaLnBrk="1" latinLnBrk="0" hangingPunct="1">
              <a:lnSpc>
                <a:spcPct val="90000"/>
              </a:lnSpc>
              <a:spcBef>
                <a:spcPts val="151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874953" indent="-171446" algn="l" defTabSz="685783" rtl="0" eaLnBrk="1" latinLnBrk="0" hangingPunct="1">
              <a:lnSpc>
                <a:spcPct val="90000"/>
              </a:lnSpc>
              <a:spcBef>
                <a:spcPts val="151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548B"/>
              </a:buClr>
              <a:buSzPct val="100000"/>
              <a:buFont typeface="Corbe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Improvement Plan commitment: 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alternative provision system that is 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fully integrated 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the wider SEND&amp;AP system, where alternative provision is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 intervention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not a destination, using a 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3-tier model</a:t>
            </a: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F9EFA08D-C338-FC6F-87B0-EDBD1C9F3E85}"/>
              </a:ext>
            </a:extLst>
          </p:cNvPr>
          <p:cNvGraphicFramePr>
            <a:graphicFrameLocks/>
          </p:cNvGraphicFramePr>
          <p:nvPr/>
        </p:nvGraphicFramePr>
        <p:xfrm>
          <a:off x="647546" y="2669644"/>
          <a:ext cx="4402919" cy="3017520"/>
        </p:xfrm>
        <a:graphic>
          <a:graphicData uri="http://schemas.openxmlformats.org/drawingml/2006/table">
            <a:tbl>
              <a:tblPr firstRow="1" bandRow="1"/>
              <a:tblGrid>
                <a:gridCol w="4402919">
                  <a:extLst>
                    <a:ext uri="{9D8B030D-6E8A-4147-A177-3AD203B41FA5}">
                      <a16:colId xmlns:a16="http://schemas.microsoft.com/office/drawing/2014/main" val="1451857553"/>
                    </a:ext>
                  </a:extLst>
                </a:gridCol>
              </a:tblGrid>
              <a:tr h="3451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GB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are we testing during the Change Programme?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4B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86314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Strategic planning </a:t>
                      </a:r>
                      <a:r>
                        <a:rPr lang="en-GB" sz="14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for the commissioning and delivery of alternative provision through their Local Area Inclusion Plan (LAIP).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GB" sz="1400" b="0" i="0" kern="1200">
                        <a:solidFill>
                          <a:schemeClr val="dk1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Plans based on </a:t>
                      </a:r>
                      <a:r>
                        <a:rPr lang="en-GB" sz="1400" b="1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3-tier model</a:t>
                      </a:r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 outlined in the SEND&amp;AP Improvement Plan, including the </a:t>
                      </a:r>
                      <a:r>
                        <a:rPr lang="en-GB" sz="1400" b="1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AP Specialist Taskforces </a:t>
                      </a:r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workforce model.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GB" sz="1400" b="0" i="0" u="none" strike="noStrike" kern="1200">
                        <a:solidFill>
                          <a:schemeClr val="dk1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Changing the way that </a:t>
                      </a:r>
                      <a:r>
                        <a:rPr lang="en-GB" sz="1400" b="1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AP is funded</a:t>
                      </a:r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, to break the link between funding and AP placements. </a:t>
                      </a:r>
                      <a:endParaRPr lang="en-GB" sz="1400" kern="1200">
                        <a:solidFill>
                          <a:schemeClr val="dk1"/>
                        </a:solidFill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532055"/>
                  </a:ext>
                </a:extLst>
              </a:tr>
            </a:tbl>
          </a:graphicData>
        </a:graphic>
      </p:graphicFrame>
      <p:pic>
        <p:nvPicPr>
          <p:cNvPr id="17" name="Picture 2" descr="A simple diagram of the 3-tier model for AP ">
            <a:extLst>
              <a:ext uri="{FF2B5EF4-FFF2-40B4-BE49-F238E27FC236}">
                <a16:creationId xmlns:a16="http://schemas.microsoft.com/office/drawing/2014/main" id="{43AB3F18-F6AE-321F-EBE6-89574FD9D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26" y="2372605"/>
            <a:ext cx="5361328" cy="354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Arrow: Right 26">
            <a:extLst>
              <a:ext uri="{FF2B5EF4-FFF2-40B4-BE49-F238E27FC236}">
                <a16:creationId xmlns:a16="http://schemas.microsoft.com/office/drawing/2014/main" id="{693BAA4C-4A23-B5D8-B333-3EC3931404CD}"/>
              </a:ext>
            </a:extLst>
          </p:cNvPr>
          <p:cNvSpPr/>
          <p:nvPr/>
        </p:nvSpPr>
        <p:spPr>
          <a:xfrm>
            <a:off x="5247861" y="4016280"/>
            <a:ext cx="848139" cy="457200"/>
          </a:xfrm>
          <a:prstGeom prst="rightArrow">
            <a:avLst/>
          </a:prstGeom>
          <a:solidFill>
            <a:srgbClr val="CFD5E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E6A72F2B-6CBB-43C9-7305-BEE9644A2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0853642" y="6201808"/>
            <a:ext cx="750701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lang="en-US" sz="1050" b="0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GB" smtClean="0">
                <a:latin typeface="Arial" panose="020B0604020202020204"/>
              </a:rPr>
              <a:pPr/>
              <a:t>1</a:t>
            </a:fld>
            <a:endParaRPr lang="en-GB">
              <a:latin typeface="Arial" panose="020B0604020202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DB293E-9041-FF0E-D823-5218182586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934"/>
          <a:stretch/>
        </p:blipFill>
        <p:spPr>
          <a:xfrm>
            <a:off x="10784773" y="208043"/>
            <a:ext cx="1407227" cy="8185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0A73D3-27C4-89A2-F4A9-8A0EDC864F7C}"/>
              </a:ext>
            </a:extLst>
          </p:cNvPr>
          <p:cNvSpPr/>
          <p:nvPr/>
        </p:nvSpPr>
        <p:spPr>
          <a:xfrm>
            <a:off x="383636" y="319374"/>
            <a:ext cx="6559331" cy="70721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algn="ctr"/>
            <a:r>
              <a:rPr lang="en-GB" sz="2600" b="1" dirty="0">
                <a:latin typeface="Arial"/>
                <a:cs typeface="Arial"/>
              </a:rPr>
              <a:t>3 tier model for Alternative Provision</a:t>
            </a:r>
            <a:endParaRPr lang="en-US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624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198C01-EFE8-6CE3-0E05-AC32322E14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6890"/>
          <a:stretch/>
        </p:blipFill>
        <p:spPr>
          <a:xfrm>
            <a:off x="7109697" y="22581"/>
            <a:ext cx="1578112" cy="88282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544D26A-9156-1D35-AD81-DE6A1424FFD9}"/>
              </a:ext>
            </a:extLst>
          </p:cNvPr>
          <p:cNvSpPr/>
          <p:nvPr/>
        </p:nvSpPr>
        <p:spPr>
          <a:xfrm>
            <a:off x="287384" y="156746"/>
            <a:ext cx="6559331" cy="70721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algn="ctr"/>
            <a:r>
              <a:rPr lang="en-GB" sz="2600" b="1">
                <a:latin typeface="Arial"/>
                <a:cs typeface="Arial"/>
              </a:rPr>
              <a:t>AP Specialist Taskforces (APST)</a:t>
            </a:r>
            <a:endParaRPr lang="en-US" sz="2600">
              <a:latin typeface="Arial"/>
              <a:cs typeface="Arial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B88FFDC-524C-445B-E209-10999BF78CA4}"/>
              </a:ext>
            </a:extLst>
          </p:cNvPr>
          <p:cNvGrpSpPr/>
          <p:nvPr/>
        </p:nvGrpSpPr>
        <p:grpSpPr>
          <a:xfrm>
            <a:off x="7569395" y="4038695"/>
            <a:ext cx="5899279" cy="2638371"/>
            <a:chOff x="1818404" y="1532764"/>
            <a:chExt cx="9783289" cy="4433158"/>
          </a:xfrm>
        </p:grpSpPr>
        <p:sp>
          <p:nvSpPr>
            <p:cNvPr id="46" name="Hexagon 45">
              <a:extLst>
                <a:ext uri="{FF2B5EF4-FFF2-40B4-BE49-F238E27FC236}">
                  <a16:creationId xmlns:a16="http://schemas.microsoft.com/office/drawing/2014/main" id="{86F0BE16-009E-0E21-4731-E68A4557D7DC}"/>
                </a:ext>
              </a:extLst>
            </p:cNvPr>
            <p:cNvSpPr/>
            <p:nvPr/>
          </p:nvSpPr>
          <p:spPr>
            <a:xfrm rot="16200000">
              <a:off x="4268604" y="2727789"/>
              <a:ext cx="2429050" cy="2030753"/>
            </a:xfrm>
            <a:prstGeom prst="hexag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Hexagon 46">
              <a:extLst>
                <a:ext uri="{FF2B5EF4-FFF2-40B4-BE49-F238E27FC236}">
                  <a16:creationId xmlns:a16="http://schemas.microsoft.com/office/drawing/2014/main" id="{C48ED15A-D457-F173-C1B2-2E3726C39A26}"/>
                </a:ext>
              </a:extLst>
            </p:cNvPr>
            <p:cNvSpPr/>
            <p:nvPr/>
          </p:nvSpPr>
          <p:spPr>
            <a:xfrm rot="16200000">
              <a:off x="3547937" y="2326550"/>
              <a:ext cx="976108" cy="819034"/>
            </a:xfrm>
            <a:prstGeom prst="hexagon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Hexagon 47">
              <a:extLst>
                <a:ext uri="{FF2B5EF4-FFF2-40B4-BE49-F238E27FC236}">
                  <a16:creationId xmlns:a16="http://schemas.microsoft.com/office/drawing/2014/main" id="{CB69D705-6CF6-636C-AEA5-9CB62DDD27A5}"/>
                </a:ext>
              </a:extLst>
            </p:cNvPr>
            <p:cNvSpPr/>
            <p:nvPr/>
          </p:nvSpPr>
          <p:spPr>
            <a:xfrm rot="16200000">
              <a:off x="4992604" y="1611301"/>
              <a:ext cx="976108" cy="819034"/>
            </a:xfrm>
            <a:prstGeom prst="hexagon">
              <a:avLst/>
            </a:prstGeom>
            <a:solidFill>
              <a:srgbClr val="32ABCA"/>
            </a:solidFill>
            <a:ln>
              <a:solidFill>
                <a:srgbClr val="32ABCA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Hexagon 48">
              <a:extLst>
                <a:ext uri="{FF2B5EF4-FFF2-40B4-BE49-F238E27FC236}">
                  <a16:creationId xmlns:a16="http://schemas.microsoft.com/office/drawing/2014/main" id="{072861FB-C4B8-C86B-BFA4-5FFA7E196C7D}"/>
                </a:ext>
              </a:extLst>
            </p:cNvPr>
            <p:cNvSpPr/>
            <p:nvPr/>
          </p:nvSpPr>
          <p:spPr>
            <a:xfrm rot="16200000">
              <a:off x="6448818" y="2336438"/>
              <a:ext cx="976108" cy="819034"/>
            </a:xfrm>
            <a:prstGeom prst="hexagon">
              <a:avLst/>
            </a:prstGeom>
            <a:solidFill>
              <a:srgbClr val="E9252F"/>
            </a:solidFill>
            <a:ln>
              <a:solidFill>
                <a:srgbClr val="E9252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Hexagon 49">
              <a:extLst>
                <a:ext uri="{FF2B5EF4-FFF2-40B4-BE49-F238E27FC236}">
                  <a16:creationId xmlns:a16="http://schemas.microsoft.com/office/drawing/2014/main" id="{2E6F8422-A503-29DE-1815-F5226EC5C77C}"/>
                </a:ext>
              </a:extLst>
            </p:cNvPr>
            <p:cNvSpPr/>
            <p:nvPr/>
          </p:nvSpPr>
          <p:spPr>
            <a:xfrm rot="16200000">
              <a:off x="3547942" y="4325918"/>
              <a:ext cx="976108" cy="819034"/>
            </a:xfrm>
            <a:prstGeom prst="hexagon">
              <a:avLst/>
            </a:prstGeom>
            <a:solidFill>
              <a:srgbClr val="4E5382"/>
            </a:solidFill>
            <a:ln>
              <a:solidFill>
                <a:srgbClr val="4E538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Hexagon 50">
              <a:extLst>
                <a:ext uri="{FF2B5EF4-FFF2-40B4-BE49-F238E27FC236}">
                  <a16:creationId xmlns:a16="http://schemas.microsoft.com/office/drawing/2014/main" id="{BE3604DA-3D8C-C9C8-BF3D-3F96391A3869}"/>
                </a:ext>
              </a:extLst>
            </p:cNvPr>
            <p:cNvSpPr/>
            <p:nvPr/>
          </p:nvSpPr>
          <p:spPr>
            <a:xfrm rot="16200000">
              <a:off x="4995075" y="5068351"/>
              <a:ext cx="976108" cy="819034"/>
            </a:xfrm>
            <a:prstGeom prst="hexagon">
              <a:avLst/>
            </a:prstGeom>
            <a:solidFill>
              <a:srgbClr val="406CA7"/>
            </a:solidFill>
            <a:ln>
              <a:solidFill>
                <a:srgbClr val="406CA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Hexagon 51">
              <a:extLst>
                <a:ext uri="{FF2B5EF4-FFF2-40B4-BE49-F238E27FC236}">
                  <a16:creationId xmlns:a16="http://schemas.microsoft.com/office/drawing/2014/main" id="{25D4224C-13B6-2DCE-8143-CE0566339C09}"/>
                </a:ext>
              </a:extLst>
            </p:cNvPr>
            <p:cNvSpPr/>
            <p:nvPr/>
          </p:nvSpPr>
          <p:spPr>
            <a:xfrm rot="16200000">
              <a:off x="6451289" y="4330860"/>
              <a:ext cx="976108" cy="819034"/>
            </a:xfrm>
            <a:prstGeom prst="hexagon">
              <a:avLst/>
            </a:prstGeom>
            <a:solidFill>
              <a:srgbClr val="F86B1F"/>
            </a:solidFill>
            <a:ln>
              <a:solidFill>
                <a:srgbClr val="F86B1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3" name="Graphic 52" descr="Brain in head with solid fill">
              <a:extLst>
                <a:ext uri="{FF2B5EF4-FFF2-40B4-BE49-F238E27FC236}">
                  <a16:creationId xmlns:a16="http://schemas.microsoft.com/office/drawing/2014/main" id="{9148048A-C448-7D14-BDFC-BD663E9AE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45297" y="1595372"/>
              <a:ext cx="725602" cy="725602"/>
            </a:xfrm>
            <a:prstGeom prst="rect">
              <a:avLst/>
            </a:prstGeom>
          </p:spPr>
        </p:pic>
        <p:pic>
          <p:nvPicPr>
            <p:cNvPr id="54" name="Graphic 53" descr="Jail with solid fill">
              <a:extLst>
                <a:ext uri="{FF2B5EF4-FFF2-40B4-BE49-F238E27FC236}">
                  <a16:creationId xmlns:a16="http://schemas.microsoft.com/office/drawing/2014/main" id="{1C30E72E-AEFB-29E1-84AF-0F2E6C8E9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03512" y="2376902"/>
              <a:ext cx="715966" cy="715966"/>
            </a:xfrm>
            <a:prstGeom prst="rect">
              <a:avLst/>
            </a:prstGeom>
          </p:spPr>
        </p:pic>
        <p:pic>
          <p:nvPicPr>
            <p:cNvPr id="55" name="Graphic 54" descr="Chat with solid fill">
              <a:extLst>
                <a:ext uri="{FF2B5EF4-FFF2-40B4-BE49-F238E27FC236}">
                  <a16:creationId xmlns:a16="http://schemas.microsoft.com/office/drawing/2014/main" id="{6D27104C-D73F-E88D-255C-B47CFB3E6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610649" y="2453391"/>
              <a:ext cx="663666" cy="663666"/>
            </a:xfrm>
            <a:prstGeom prst="rect">
              <a:avLst/>
            </a:prstGeom>
          </p:spPr>
        </p:pic>
        <p:pic>
          <p:nvPicPr>
            <p:cNvPr id="56" name="Graphic 55" descr="Briefcase with solid fill">
              <a:extLst>
                <a:ext uri="{FF2B5EF4-FFF2-40B4-BE49-F238E27FC236}">
                  <a16:creationId xmlns:a16="http://schemas.microsoft.com/office/drawing/2014/main" id="{DBE67C82-311F-20FE-FC8A-96E097F89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6644309" y="4452940"/>
              <a:ext cx="606147" cy="606147"/>
            </a:xfrm>
            <a:prstGeom prst="rect">
              <a:avLst/>
            </a:prstGeom>
          </p:spPr>
        </p:pic>
        <p:pic>
          <p:nvPicPr>
            <p:cNvPr id="57" name="Graphic 56" descr="School boy with solid fill">
              <a:extLst>
                <a:ext uri="{FF2B5EF4-FFF2-40B4-BE49-F238E27FC236}">
                  <a16:creationId xmlns:a16="http://schemas.microsoft.com/office/drawing/2014/main" id="{8CBD9E34-479E-2E2D-2478-0B5BDD777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45297" y="5103947"/>
              <a:ext cx="691647" cy="691647"/>
            </a:xfrm>
            <a:prstGeom prst="rect">
              <a:avLst/>
            </a:prstGeom>
          </p:spPr>
        </p:pic>
        <p:pic>
          <p:nvPicPr>
            <p:cNvPr id="58" name="Graphic 57" descr="Family with two children with solid fill">
              <a:extLst>
                <a:ext uri="{FF2B5EF4-FFF2-40B4-BE49-F238E27FC236}">
                  <a16:creationId xmlns:a16="http://schemas.microsoft.com/office/drawing/2014/main" id="{0F0672C1-AA6D-E5B2-DFFF-270EC0A15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738598" y="4426026"/>
              <a:ext cx="582583" cy="582583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89F152B-5F55-6B27-F3E3-331EE4C278DA}"/>
                </a:ext>
              </a:extLst>
            </p:cNvPr>
            <p:cNvSpPr txBox="1"/>
            <p:nvPr/>
          </p:nvSpPr>
          <p:spPr bwMode="auto">
            <a:xfrm>
              <a:off x="6177291" y="1888104"/>
              <a:ext cx="5424402" cy="202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b="1" kern="0">
                  <a:latin typeface="+mj-lt"/>
                  <a:cs typeface="Arial" panose="020B0604020202020204" pitchFamily="34" charset="0"/>
                </a:rPr>
                <a:t>Mental health therapist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DF510C0-E9AB-D707-535D-C2AA99083E5C}"/>
                </a:ext>
              </a:extLst>
            </p:cNvPr>
            <p:cNvSpPr txBox="1"/>
            <p:nvPr/>
          </p:nvSpPr>
          <p:spPr bwMode="auto">
            <a:xfrm>
              <a:off x="7518327" y="2530116"/>
              <a:ext cx="1062028" cy="124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b="1" kern="0">
                  <a:latin typeface="+mj-lt"/>
                  <a:cs typeface="Arial" panose="020B0604020202020204" pitchFamily="34" charset="0"/>
                </a:rPr>
                <a:t>Speech and language therapist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0584E1F-EA21-DBB7-0EFF-44351D3C56AA}"/>
                </a:ext>
              </a:extLst>
            </p:cNvPr>
            <p:cNvSpPr txBox="1"/>
            <p:nvPr/>
          </p:nvSpPr>
          <p:spPr bwMode="auto">
            <a:xfrm>
              <a:off x="7518325" y="4637933"/>
              <a:ext cx="1245159" cy="930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b="1" kern="0">
                  <a:latin typeface="+mj-lt"/>
                  <a:cs typeface="Arial" panose="020B0604020202020204" pitchFamily="34" charset="0"/>
                </a:rPr>
                <a:t>Post-16 transition coach 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BE2EA36-2357-A5FB-5DEE-565BE74B4DCF}"/>
                </a:ext>
              </a:extLst>
            </p:cNvPr>
            <p:cNvSpPr txBox="1"/>
            <p:nvPr/>
          </p:nvSpPr>
          <p:spPr bwMode="auto">
            <a:xfrm>
              <a:off x="6096521" y="5546203"/>
              <a:ext cx="3562233" cy="236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b="1" kern="0">
                  <a:latin typeface="+mj-lt"/>
                  <a:cs typeface="Arial" panose="020B0604020202020204" pitchFamily="34" charset="0"/>
                </a:rPr>
                <a:t>Youth worker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8B04BA4-E509-4ECE-059C-2408F383845B}"/>
                </a:ext>
              </a:extLst>
            </p:cNvPr>
            <p:cNvSpPr txBox="1"/>
            <p:nvPr/>
          </p:nvSpPr>
          <p:spPr bwMode="auto">
            <a:xfrm>
              <a:off x="1818404" y="5261549"/>
              <a:ext cx="3040780" cy="472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200" b="1" kern="0">
                  <a:latin typeface="+mj-lt"/>
                  <a:cs typeface="Arial" panose="020B0604020202020204" pitchFamily="34" charset="0"/>
                </a:rPr>
                <a:t>Social worker or Family support worker 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59F05E0-0940-9F53-4257-699DC34E1BD7}"/>
                </a:ext>
              </a:extLst>
            </p:cNvPr>
            <p:cNvSpPr txBox="1"/>
            <p:nvPr/>
          </p:nvSpPr>
          <p:spPr bwMode="auto">
            <a:xfrm>
              <a:off x="2364607" y="3299464"/>
              <a:ext cx="1948373" cy="7199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en-GB" sz="1200" b="1">
                  <a:effectLst/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Youth justice worker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E14932E-BDEC-96BA-946E-C6CFA3E57D8A}"/>
                </a:ext>
              </a:extLst>
            </p:cNvPr>
            <p:cNvSpPr txBox="1"/>
            <p:nvPr/>
          </p:nvSpPr>
          <p:spPr bwMode="auto">
            <a:xfrm>
              <a:off x="4591414" y="2891532"/>
              <a:ext cx="1900748" cy="1551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GB" sz="1000" b="1" kern="0">
                <a:latin typeface="+mj-lt"/>
                <a:cs typeface="Arial" panose="020B0604020202020204" pitchFamily="34" charset="0"/>
              </a:endParaRPr>
            </a:p>
            <a:p>
              <a:pPr algn="ctr"/>
              <a:r>
                <a:rPr lang="en-GB" sz="1000" b="1" kern="0">
                  <a:latin typeface="+mj-lt"/>
                  <a:cs typeface="Arial" panose="020B0604020202020204" pitchFamily="34" charset="0"/>
                </a:rPr>
                <a:t>Taskforce Manager</a:t>
              </a:r>
            </a:p>
            <a:p>
              <a:pPr algn="ctr"/>
              <a:endParaRPr lang="en-GB" sz="1000" b="1" kern="0">
                <a:latin typeface="+mj-lt"/>
                <a:cs typeface="Arial" panose="020B0604020202020204" pitchFamily="34" charset="0"/>
              </a:endParaRPr>
            </a:p>
            <a:p>
              <a:pPr algn="ctr"/>
              <a:r>
                <a:rPr lang="en-GB" sz="1000" b="1" kern="0">
                  <a:latin typeface="+mj-lt"/>
                  <a:cs typeface="Arial" panose="020B0604020202020204" pitchFamily="34" charset="0"/>
                </a:rPr>
                <a:t>Leading a team of at least 4 different specialists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2F3162C-17A9-648C-185A-5880CC7AF4C9}"/>
              </a:ext>
            </a:extLst>
          </p:cNvPr>
          <p:cNvSpPr txBox="1"/>
          <p:nvPr/>
        </p:nvSpPr>
        <p:spPr bwMode="auto">
          <a:xfrm>
            <a:off x="8669258" y="3981201"/>
            <a:ext cx="18015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GB" sz="1200" b="1" kern="0">
                <a:latin typeface="+mj-lt"/>
                <a:cs typeface="Arial" panose="020B0604020202020204" pitchFamily="34" charset="0"/>
              </a:rPr>
              <a:t>Educational </a:t>
            </a:r>
          </a:p>
          <a:p>
            <a:r>
              <a:rPr lang="en-GB" sz="1200" b="1" kern="0">
                <a:latin typeface="+mj-lt"/>
                <a:cs typeface="Arial" panose="020B0604020202020204" pitchFamily="34" charset="0"/>
              </a:rPr>
              <a:t>Psychologist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B3BC5-3704-BE57-6CE6-DC7A7BD8F0DD}"/>
              </a:ext>
            </a:extLst>
          </p:cNvPr>
          <p:cNvSpPr/>
          <p:nvPr/>
        </p:nvSpPr>
        <p:spPr>
          <a:xfrm>
            <a:off x="213021" y="3419045"/>
            <a:ext cx="7332773" cy="332973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Key principles of the APST model</a:t>
            </a:r>
            <a:endParaRPr lang="en-US" sz="1200">
              <a:solidFill>
                <a:schemeClr val="tx1"/>
              </a:solidFill>
              <a:latin typeface="Arial"/>
              <a:cs typeface="Calibri"/>
            </a:endParaRPr>
          </a:p>
          <a:p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The </a:t>
            </a:r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APST model draws on the best available evidence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 and has the following core components:</a:t>
            </a:r>
            <a:endParaRPr lang="en-US" sz="1200">
              <a:solidFill>
                <a:schemeClr val="tx1"/>
              </a:solidFill>
              <a:latin typeface="Arial"/>
              <a:cs typeface="Calibri"/>
            </a:endParaRPr>
          </a:p>
          <a:p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914400"/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Location in AP schools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, where pupils have some of the most acute need and for whom traditional referral services are likely to be less appropriate.</a:t>
            </a:r>
          </a:p>
          <a:p>
            <a:pPr marL="342900">
              <a:buAutoNum type="arabicPeriod"/>
            </a:pPr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914400"/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Co-located teams 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which share their specialist knowledge to provide co-ordinated support rooted in a holistic understanding of children’s lives. </a:t>
            </a:r>
            <a:endParaRPr lang="en-US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342900">
              <a:buAutoNum type="arabicPeriod"/>
            </a:pPr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914400"/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On-site presence 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which enables specialists to better understand young people’s needs and build trusting relationships, with the aim of improving engagement.</a:t>
            </a:r>
            <a:endParaRPr lang="en-US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342900">
              <a:buAutoNum type="arabicPeriod"/>
            </a:pPr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914400"/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Specialists can be </a:t>
            </a:r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responsive to young people’s needs 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in a more timely manner rather than waiting for lengthy referrals.</a:t>
            </a:r>
            <a:endParaRPr lang="en-US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342900">
              <a:buAutoNum type="arabicPeriod"/>
            </a:pPr>
            <a:endParaRPr lang="en-GB" sz="1200">
              <a:solidFill>
                <a:schemeClr val="tx1"/>
              </a:solidFill>
              <a:latin typeface="Arial"/>
              <a:cs typeface="Calibri"/>
            </a:endParaRPr>
          </a:p>
          <a:p>
            <a:pPr marL="914400"/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Specialists and APs are brought together to </a:t>
            </a:r>
            <a:r>
              <a:rPr lang="en-GB" sz="1200" b="1">
                <a:solidFill>
                  <a:schemeClr val="tx1"/>
                </a:solidFill>
                <a:latin typeface="Arial"/>
                <a:cs typeface="Calibri"/>
              </a:rPr>
              <a:t>improve coordination and strategic collaboration </a:t>
            </a:r>
            <a:r>
              <a:rPr lang="en-GB" sz="1200">
                <a:solidFill>
                  <a:schemeClr val="tx1"/>
                </a:solidFill>
                <a:latin typeface="Arial"/>
                <a:cs typeface="Calibri"/>
              </a:rPr>
              <a:t>with each other, and with local agencies and schools. 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4BB4D88-FF83-EB27-F71D-7C4E22FC82A9}"/>
              </a:ext>
            </a:extLst>
          </p:cNvPr>
          <p:cNvGrpSpPr/>
          <p:nvPr/>
        </p:nvGrpSpPr>
        <p:grpSpPr>
          <a:xfrm>
            <a:off x="422557" y="4133099"/>
            <a:ext cx="541948" cy="2190636"/>
            <a:chOff x="421831" y="3142136"/>
            <a:chExt cx="596376" cy="2086321"/>
          </a:xfrm>
        </p:grpSpPr>
        <p:pic>
          <p:nvPicPr>
            <p:cNvPr id="4" name="Graphic 3" descr="Schoolhouse with solid fill">
              <a:extLst>
                <a:ext uri="{FF2B5EF4-FFF2-40B4-BE49-F238E27FC236}">
                  <a16:creationId xmlns:a16="http://schemas.microsoft.com/office/drawing/2014/main" id="{C788A65B-5914-1BEE-23E5-907F2178E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81168" y="3142136"/>
              <a:ext cx="508010" cy="508010"/>
            </a:xfrm>
            <a:prstGeom prst="rect">
              <a:avLst/>
            </a:prstGeom>
          </p:spPr>
        </p:pic>
        <p:pic>
          <p:nvPicPr>
            <p:cNvPr id="9" name="Graphic 8" descr="Cheers with solid fill">
              <a:extLst>
                <a:ext uri="{FF2B5EF4-FFF2-40B4-BE49-F238E27FC236}">
                  <a16:creationId xmlns:a16="http://schemas.microsoft.com/office/drawing/2014/main" id="{8CA45EAB-DBC4-3719-CD94-BC1E6C4B76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464594" y="3750382"/>
              <a:ext cx="508010" cy="508010"/>
            </a:xfrm>
            <a:prstGeom prst="rect">
              <a:avLst/>
            </a:prstGeom>
          </p:spPr>
        </p:pic>
        <p:pic>
          <p:nvPicPr>
            <p:cNvPr id="12" name="Graphic 11" descr="Group with solid fill">
              <a:extLst>
                <a:ext uri="{FF2B5EF4-FFF2-40B4-BE49-F238E27FC236}">
                  <a16:creationId xmlns:a16="http://schemas.microsoft.com/office/drawing/2014/main" id="{9451F156-83BD-48A8-45F0-0C6FA6022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421831" y="4241394"/>
              <a:ext cx="559904" cy="559904"/>
            </a:xfrm>
            <a:prstGeom prst="rect">
              <a:avLst/>
            </a:prstGeom>
          </p:spPr>
        </p:pic>
        <p:pic>
          <p:nvPicPr>
            <p:cNvPr id="15" name="Graphic 14" descr="Open hand with solid fill">
              <a:extLst>
                <a:ext uri="{FF2B5EF4-FFF2-40B4-BE49-F238E27FC236}">
                  <a16:creationId xmlns:a16="http://schemas.microsoft.com/office/drawing/2014/main" id="{833BB5D1-EC74-9CFE-32FC-7AD0EE37A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458302" y="4668552"/>
              <a:ext cx="559905" cy="559905"/>
            </a:xfrm>
            <a:prstGeom prst="rect">
              <a:avLst/>
            </a:prstGeom>
          </p:spPr>
        </p:pic>
      </p:grpSp>
      <p:pic>
        <p:nvPicPr>
          <p:cNvPr id="18" name="Graphic 17" descr="Chat with solid fill">
            <a:extLst>
              <a:ext uri="{FF2B5EF4-FFF2-40B4-BE49-F238E27FC236}">
                <a16:creationId xmlns:a16="http://schemas.microsoft.com/office/drawing/2014/main" id="{EC88D126-45A3-D74F-4F9B-89A34A789E3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79300" y="6277689"/>
            <a:ext cx="485205" cy="4710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A22ACB-7EBA-F2F7-C872-A7850DAC869C}"/>
              </a:ext>
            </a:extLst>
          </p:cNvPr>
          <p:cNvSpPr txBox="1"/>
          <p:nvPr/>
        </p:nvSpPr>
        <p:spPr bwMode="auto">
          <a:xfrm>
            <a:off x="8893101" y="3557535"/>
            <a:ext cx="20827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GB" b="1" kern="0">
                <a:latin typeface="Arial"/>
                <a:cs typeface="Arial"/>
              </a:rPr>
              <a:t>Example taskforce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8A387-3189-F0D3-2B60-81CA5E1D0A75}"/>
              </a:ext>
            </a:extLst>
          </p:cNvPr>
          <p:cNvSpPr txBox="1"/>
          <p:nvPr/>
        </p:nvSpPr>
        <p:spPr>
          <a:xfrm>
            <a:off x="348692" y="969212"/>
            <a:ext cx="5797726" cy="22467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APST is a workforce model designed to build the capacity and skills in AP, and is a key enabler of AP reforms and the 3-tier model.</a:t>
            </a:r>
          </a:p>
          <a:p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/>
                <a:cs typeface="Arial"/>
              </a:rPr>
              <a:t>It involves;</a:t>
            </a:r>
          </a:p>
          <a:p>
            <a:endParaRPr lang="en-GB" sz="14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Multi-disciplinary teams of specialists;​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Co-located in an alternative provision school; 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Building trusted relationships and providing rapid support to pupils​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5041F5-1A4C-3E04-D6A0-53E671977317}"/>
              </a:ext>
            </a:extLst>
          </p:cNvPr>
          <p:cNvSpPr txBox="1"/>
          <p:nvPr/>
        </p:nvSpPr>
        <p:spPr>
          <a:xfrm>
            <a:off x="6455802" y="950247"/>
            <a:ext cx="2947169" cy="2308324"/>
          </a:xfrm>
          <a:prstGeom prst="rect">
            <a:avLst/>
          </a:prstGeom>
          <a:noFill/>
          <a:ln w="28575"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Arial"/>
              </a:rPr>
              <a:t>The DfE has been </a:t>
            </a:r>
            <a:r>
              <a:rPr lang="en-GB" sz="1200" b="1" dirty="0">
                <a:latin typeface="Arial"/>
              </a:rPr>
              <a:t>testing this model since 2021 </a:t>
            </a:r>
            <a:r>
              <a:rPr lang="en-GB" sz="1200" dirty="0">
                <a:latin typeface="Arial"/>
              </a:rPr>
              <a:t>in 22 AP schools in England.</a:t>
            </a:r>
            <a:endParaRPr lang="en-GB" sz="1200" dirty="0">
              <a:latin typeface="Arial"/>
              <a:cs typeface="Arial"/>
            </a:endParaRPr>
          </a:p>
          <a:p>
            <a:endParaRPr lang="en-GB" sz="1200" dirty="0">
              <a:latin typeface="Arial"/>
            </a:endParaRPr>
          </a:p>
          <a:p>
            <a:r>
              <a:rPr lang="en-GB" sz="1200" dirty="0">
                <a:latin typeface="Arial"/>
              </a:rPr>
              <a:t>An independent evaluation is ongoing (reporting 2025) but DfE collected metrics, engagement and case studies to date show early positive indications for </a:t>
            </a:r>
            <a:r>
              <a:rPr lang="en-GB" sz="1200" b="1" dirty="0">
                <a:latin typeface="Arial"/>
              </a:rPr>
              <a:t>pupil outcomes.​ </a:t>
            </a:r>
            <a:r>
              <a:rPr lang="en-GB" sz="1200" dirty="0">
                <a:latin typeface="Arial"/>
              </a:rPr>
              <a:t>It is also thought to be improving the </a:t>
            </a:r>
            <a:r>
              <a:rPr lang="en-GB" sz="1200" b="1" dirty="0">
                <a:latin typeface="Arial"/>
              </a:rPr>
              <a:t>skills and development of staff </a:t>
            </a:r>
            <a:r>
              <a:rPr lang="en-GB" sz="1200" dirty="0">
                <a:latin typeface="Arial"/>
              </a:rPr>
              <a:t>who work alongside a taskforce, and changing the role APs play in their local system.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4A6E50-5809-19E5-5DB8-2E56378786FC}"/>
              </a:ext>
            </a:extLst>
          </p:cNvPr>
          <p:cNvSpPr txBox="1"/>
          <p:nvPr/>
        </p:nvSpPr>
        <p:spPr>
          <a:xfrm>
            <a:off x="9553768" y="417282"/>
            <a:ext cx="2440338" cy="286232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/>
                <a:cs typeface="Times New Roman"/>
              </a:rPr>
              <a:t>The work of the taskforce </a:t>
            </a:r>
            <a:r>
              <a:rPr lang="en-GB" sz="1200" b="1">
                <a:solidFill>
                  <a:srgbClr val="000000"/>
                </a:solidFill>
                <a:latin typeface="Arial"/>
                <a:cs typeface="Times New Roman"/>
              </a:rPr>
              <a:t>makes a huge difference </a:t>
            </a:r>
            <a:r>
              <a:rPr lang="en-GB" sz="1200">
                <a:solidFill>
                  <a:srgbClr val="000000"/>
                </a:solidFill>
                <a:latin typeface="Arial"/>
                <a:cs typeface="Times New Roman"/>
              </a:rPr>
              <a:t>for pupils. Experts in speech and language, mental health, youth justice and youth working form a </a:t>
            </a:r>
            <a:r>
              <a:rPr lang="en-GB" sz="1200" b="1">
                <a:solidFill>
                  <a:srgbClr val="000000"/>
                </a:solidFill>
                <a:latin typeface="Arial"/>
                <a:cs typeface="Times New Roman"/>
              </a:rPr>
              <a:t>highly effective and efficient partnership</a:t>
            </a:r>
            <a:r>
              <a:rPr lang="en-GB" sz="1200">
                <a:solidFill>
                  <a:srgbClr val="000000"/>
                </a:solidFill>
                <a:latin typeface="Arial"/>
                <a:cs typeface="Times New Roman"/>
              </a:rPr>
              <a:t>. They quickly identify the specific needs of pupils. They help pupils and their families to understand why pupils might have found things difficult in the past. </a:t>
            </a:r>
            <a:r>
              <a:rPr lang="en-GB" sz="1200" b="1">
                <a:solidFill>
                  <a:srgbClr val="000000"/>
                </a:solidFill>
                <a:latin typeface="Arial"/>
                <a:cs typeface="Times New Roman"/>
              </a:rPr>
              <a:t>Pupils get the right support to be successful.</a:t>
            </a:r>
            <a:r>
              <a:rPr lang="en-GB" sz="1200">
                <a:solidFill>
                  <a:srgbClr val="000000"/>
                </a:solidFill>
                <a:latin typeface="Arial"/>
                <a:cs typeface="Times New Roman"/>
              </a:rPr>
              <a:t> </a:t>
            </a:r>
          </a:p>
          <a:p>
            <a:endParaRPr lang="en-GB" sz="1200">
              <a:solidFill>
                <a:srgbClr val="000000"/>
              </a:solidFill>
              <a:latin typeface="Arial"/>
              <a:cs typeface="Calibri"/>
            </a:endParaRPr>
          </a:p>
          <a:p>
            <a:r>
              <a:rPr lang="en-GB" sz="1200" b="1">
                <a:solidFill>
                  <a:srgbClr val="000000"/>
                </a:solidFill>
                <a:latin typeface="Arial"/>
                <a:cs typeface="Times New Roman"/>
              </a:rPr>
              <a:t>Ofsted report of a pilot school</a:t>
            </a:r>
          </a:p>
        </p:txBody>
      </p:sp>
      <p:pic>
        <p:nvPicPr>
          <p:cNvPr id="14" name="Graphic 13" descr="Quotes with solid fill">
            <a:extLst>
              <a:ext uri="{FF2B5EF4-FFF2-40B4-BE49-F238E27FC236}">
                <a16:creationId xmlns:a16="http://schemas.microsoft.com/office/drawing/2014/main" id="{252201B8-E7DE-7332-2DD2-FB1782090CA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532915" y="2649879"/>
            <a:ext cx="448663" cy="34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B6030A715A714DAF29EF644AE26E10" ma:contentTypeVersion="8" ma:contentTypeDescription="Create a new document." ma:contentTypeScope="" ma:versionID="81ea39c8bedba462353948150c11d478">
  <xsd:schema xmlns:xsd="http://www.w3.org/2001/XMLSchema" xmlns:xs="http://www.w3.org/2001/XMLSchema" xmlns:p="http://schemas.microsoft.com/office/2006/metadata/properties" xmlns:ns2="1a8fd05e-55fb-40f9-b1d2-0f4dfb773791" xmlns:ns3="47ec70bc-4bc4-45ec-8543-b4f1fe6a2bfb" targetNamespace="http://schemas.microsoft.com/office/2006/metadata/properties" ma:root="true" ma:fieldsID="b208f61f8189922046d5e6c4fbe85524" ns2:_="" ns3:_="">
    <xsd:import namespace="1a8fd05e-55fb-40f9-b1d2-0f4dfb773791"/>
    <xsd:import namespace="47ec70bc-4bc4-45ec-8543-b4f1fe6a2b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fd05e-55fb-40f9-b1d2-0f4dfb773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c70bc-4bc4-45ec-8543-b4f1fe6a2bf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990E3D-2E2E-476A-8814-1CAAE6556BC9}">
  <ds:schemaRefs>
    <ds:schemaRef ds:uri="http://purl.org/dc/terms/"/>
    <ds:schemaRef ds:uri="47ec70bc-4bc4-45ec-8543-b4f1fe6a2bfb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043d6bf5-bc38-4048-bee4-f9d523e76956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F9F6463-B39B-4ED4-BBB2-002D93ED2F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99940E-D7F7-4EBD-9EE7-B3D48AB46AEF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495</Words>
  <Application>Microsoft Office PowerPoint</Application>
  <PresentationFormat>Widescreen</PresentationFormat>
  <Paragraphs>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BORE, Pippa</dc:creator>
  <cp:lastModifiedBy>Angela Gibbons</cp:lastModifiedBy>
  <cp:revision>2</cp:revision>
  <dcterms:created xsi:type="dcterms:W3CDTF">2023-09-27T07:11:41Z</dcterms:created>
  <dcterms:modified xsi:type="dcterms:W3CDTF">2023-09-28T17:54:43Z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0x010100EA12A4D7158F3C4E808DA44ADBFAA460</vt:lpwstr>
  </property>
  <property fmtid="{D5CDD505-2E9C-101B-9397-08002B2CF9AE}" pid="3" name="WPRightsProtectiveMarking">
    <vt:lpwstr>1;#Official|0884c477-2e62-47ea-b19c-5af6e91124c5</vt:lpwstr>
  </property>
  <property fmtid="{D5CDD505-2E9C-101B-9397-08002B2CF9AE}" pid="4" name="WPSubject">
    <vt:lpwstr/>
  </property>
</Properties>
</file>