
<file path=[Content_Types].xml><?xml version="1.0" encoding="utf-8"?>
<Types xmlns="http://schemas.openxmlformats.org/package/2006/content-type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sldIdLst>
    <p:sldId id="264" r:id="rId2"/>
    <p:sldId id="8332" r:id="rId3"/>
    <p:sldId id="8328" r:id="rId4"/>
    <p:sldId id="8331" r:id="rId5"/>
    <p:sldId id="8333"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248" autoAdjust="0"/>
    <p:restoredTop sz="94660"/>
  </p:normalViewPr>
  <p:slideViewPr>
    <p:cSldViewPr snapToGrid="0">
      <p:cViewPr varScale="1">
        <p:scale>
          <a:sx n="151" d="100"/>
          <a:sy n="151" d="100"/>
        </p:scale>
        <p:origin x="1146" y="15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a:t>Nursery to Reception call Outcomes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autoTitleDeleted val="0"/>
    <c:plotArea>
      <c:layout/>
      <c:pieChart>
        <c:varyColors val="1"/>
        <c:ser>
          <c:idx val="0"/>
          <c:order val="0"/>
          <c:tx>
            <c:strRef>
              <c:f>Sheet3!$B$2</c:f>
              <c:strCache>
                <c:ptCount val="1"/>
                <c:pt idx="0">
                  <c:v>count</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F2A2-40A3-B15E-4BE15EB8667A}"/>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F2A2-40A3-B15E-4BE15EB8667A}"/>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F2A2-40A3-B15E-4BE15EB8667A}"/>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F2A2-40A3-B15E-4BE15EB8667A}"/>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F2A2-40A3-B15E-4BE15EB8667A}"/>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F2A2-40A3-B15E-4BE15EB8667A}"/>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F2A2-40A3-B15E-4BE15EB8667A}"/>
              </c:ext>
            </c:extLst>
          </c:dPt>
          <c:dLbls>
            <c:dLbl>
              <c:idx val="6"/>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F2A2-40A3-B15E-4BE15EB8667A}"/>
                </c:ext>
              </c:extLst>
            </c:dLbl>
            <c:spPr>
              <a:noFill/>
              <a:ln>
                <a:noFill/>
              </a:ln>
              <a:effectLst/>
            </c:spPr>
            <c:txPr>
              <a:bodyPr rot="0" spcFirstLastPara="1" vertOverflow="ellipsis" vert="horz" wrap="square" anchor="ctr" anchorCtr="1"/>
              <a:lstStyle/>
              <a:p>
                <a:pPr>
                  <a:defRPr sz="9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Sheet3!$A$3:$A$9</c:f>
              <c:strCache>
                <c:ptCount val="7"/>
                <c:pt idx="0">
                  <c:v>Admissions issue</c:v>
                </c:pt>
                <c:pt idx="1">
                  <c:v>Moved area</c:v>
                </c:pt>
                <c:pt idx="2">
                  <c:v>No answer</c:v>
                </c:pt>
                <c:pt idx="3">
                  <c:v>No issues</c:v>
                </c:pt>
                <c:pt idx="4">
                  <c:v>SEND concerns</c:v>
                </c:pt>
                <c:pt idx="5">
                  <c:v>Uniform</c:v>
                </c:pt>
                <c:pt idx="6">
                  <c:v>Wrong number</c:v>
                </c:pt>
              </c:strCache>
            </c:strRef>
          </c:cat>
          <c:val>
            <c:numRef>
              <c:f>Sheet3!$B$3:$B$9</c:f>
              <c:numCache>
                <c:formatCode>General</c:formatCode>
                <c:ptCount val="7"/>
                <c:pt idx="0">
                  <c:v>14</c:v>
                </c:pt>
                <c:pt idx="1">
                  <c:v>2</c:v>
                </c:pt>
                <c:pt idx="2">
                  <c:v>105</c:v>
                </c:pt>
                <c:pt idx="3">
                  <c:v>175</c:v>
                </c:pt>
                <c:pt idx="4">
                  <c:v>3</c:v>
                </c:pt>
                <c:pt idx="5">
                  <c:v>23</c:v>
                </c:pt>
                <c:pt idx="6">
                  <c:v>5</c:v>
                </c:pt>
              </c:numCache>
            </c:numRef>
          </c:val>
          <c:extLst>
            <c:ext xmlns:c16="http://schemas.microsoft.com/office/drawing/2014/chart" uri="{C3380CC4-5D6E-409C-BE32-E72D297353CC}">
              <c16:uniqueId val="{0000000E-F2A2-40A3-B15E-4BE15EB8667A}"/>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solidFill>
        <a:schemeClr val="tx1"/>
      </a:solidFill>
    </a:ln>
    <a:effectLst/>
  </c:spPr>
  <c:txPr>
    <a:bodyPr/>
    <a:lstStyle/>
    <a:p>
      <a:pPr>
        <a:defRPr>
          <a:latin typeface="Arial" panose="020B0604020202020204" pitchFamily="34" charset="0"/>
          <a:cs typeface="Arial" panose="020B0604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9FA7CE-436C-472E-BA55-3C37AF463A03}" type="datetimeFigureOut">
              <a:rPr lang="en-GB" smtClean="0"/>
              <a:t>01/09/2025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CF35FF-DE22-41BD-8E60-5CCAF246FC74}" type="slidenum">
              <a:rPr lang="en-GB" smtClean="0"/>
              <a:t>‹#›</a:t>
            </a:fld>
            <a:endParaRPr lang="en-GB"/>
          </a:p>
        </p:txBody>
      </p:sp>
    </p:spTree>
    <p:extLst>
      <p:ext uri="{BB962C8B-B14F-4D97-AF65-F5344CB8AC3E}">
        <p14:creationId xmlns:p14="http://schemas.microsoft.com/office/powerpoint/2010/main" val="36545717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2417787-F933-448C-BD9E-C51BE67674F0}" type="slidenum">
              <a:rPr lang="en-GB" smtClean="0"/>
              <a:t>1</a:t>
            </a:fld>
            <a:endParaRPr lang="en-GB" dirty="0"/>
          </a:p>
        </p:txBody>
      </p:sp>
    </p:spTree>
    <p:extLst>
      <p:ext uri="{BB962C8B-B14F-4D97-AF65-F5344CB8AC3E}">
        <p14:creationId xmlns:p14="http://schemas.microsoft.com/office/powerpoint/2010/main" val="34922352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2417787-F933-448C-BD9E-C51BE67674F0}" type="slidenum">
              <a:rPr lang="en-GB" smtClean="0"/>
              <a:t>2</a:t>
            </a:fld>
            <a:endParaRPr lang="en-GB" dirty="0"/>
          </a:p>
        </p:txBody>
      </p:sp>
    </p:spTree>
    <p:extLst>
      <p:ext uri="{BB962C8B-B14F-4D97-AF65-F5344CB8AC3E}">
        <p14:creationId xmlns:p14="http://schemas.microsoft.com/office/powerpoint/2010/main" val="11257735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2417787-F933-448C-BD9E-C51BE67674F0}" type="slidenum">
              <a:rPr lang="en-GB" smtClean="0"/>
              <a:t>3</a:t>
            </a:fld>
            <a:endParaRPr lang="en-GB" dirty="0"/>
          </a:p>
        </p:txBody>
      </p:sp>
    </p:spTree>
    <p:extLst>
      <p:ext uri="{BB962C8B-B14F-4D97-AF65-F5344CB8AC3E}">
        <p14:creationId xmlns:p14="http://schemas.microsoft.com/office/powerpoint/2010/main" val="32453999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041FC5-9A72-2204-7615-8BCC8CCF56DB}"/>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9111C835-BE9D-F5C2-A91E-2F574A996A9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4F69E78B-6D23-252B-F477-BD871DBE615D}"/>
              </a:ext>
            </a:extLst>
          </p:cNvPr>
          <p:cNvSpPr>
            <a:spLocks noGrp="1"/>
          </p:cNvSpPr>
          <p:nvPr>
            <p:ph type="dt" sz="half" idx="10"/>
          </p:nvPr>
        </p:nvSpPr>
        <p:spPr/>
        <p:txBody>
          <a:bodyPr/>
          <a:lstStyle/>
          <a:p>
            <a:fld id="{F421C4D5-724B-4CEA-9407-DDB66168A583}" type="datetimeFigureOut">
              <a:rPr lang="en-GB" smtClean="0"/>
              <a:t>01/09/2025</a:t>
            </a:fld>
            <a:endParaRPr lang="en-GB"/>
          </a:p>
        </p:txBody>
      </p:sp>
      <p:sp>
        <p:nvSpPr>
          <p:cNvPr id="5" name="Footer Placeholder 4">
            <a:extLst>
              <a:ext uri="{FF2B5EF4-FFF2-40B4-BE49-F238E27FC236}">
                <a16:creationId xmlns:a16="http://schemas.microsoft.com/office/drawing/2014/main" id="{E6FB573E-14A1-5438-65D4-7FE932E4288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2BB6A91-F348-33B2-BE0E-593B64EDD8F0}"/>
              </a:ext>
            </a:extLst>
          </p:cNvPr>
          <p:cNvSpPr>
            <a:spLocks noGrp="1"/>
          </p:cNvSpPr>
          <p:nvPr>
            <p:ph type="sldNum" sz="quarter" idx="12"/>
          </p:nvPr>
        </p:nvSpPr>
        <p:spPr/>
        <p:txBody>
          <a:bodyPr/>
          <a:lstStyle/>
          <a:p>
            <a:fld id="{4745DE9B-20F3-4192-A702-5A5FE67D7DA4}" type="slidenum">
              <a:rPr lang="en-GB" smtClean="0"/>
              <a:t>‹#›</a:t>
            </a:fld>
            <a:endParaRPr lang="en-GB"/>
          </a:p>
        </p:txBody>
      </p:sp>
    </p:spTree>
    <p:extLst>
      <p:ext uri="{BB962C8B-B14F-4D97-AF65-F5344CB8AC3E}">
        <p14:creationId xmlns:p14="http://schemas.microsoft.com/office/powerpoint/2010/main" val="18128517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B815A-F399-D305-A79C-18BEB7BF310D}"/>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30B349B3-38F7-302B-5A9F-B07461CEEBF0}"/>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E50A3D7-598F-9C48-06C1-616D1764FF5A}"/>
              </a:ext>
            </a:extLst>
          </p:cNvPr>
          <p:cNvSpPr>
            <a:spLocks noGrp="1"/>
          </p:cNvSpPr>
          <p:nvPr>
            <p:ph type="dt" sz="half" idx="10"/>
          </p:nvPr>
        </p:nvSpPr>
        <p:spPr/>
        <p:txBody>
          <a:bodyPr/>
          <a:lstStyle/>
          <a:p>
            <a:fld id="{F421C4D5-724B-4CEA-9407-DDB66168A583}" type="datetimeFigureOut">
              <a:rPr lang="en-GB" smtClean="0"/>
              <a:t>01/09/2025</a:t>
            </a:fld>
            <a:endParaRPr lang="en-GB"/>
          </a:p>
        </p:txBody>
      </p:sp>
      <p:sp>
        <p:nvSpPr>
          <p:cNvPr id="5" name="Footer Placeholder 4">
            <a:extLst>
              <a:ext uri="{FF2B5EF4-FFF2-40B4-BE49-F238E27FC236}">
                <a16:creationId xmlns:a16="http://schemas.microsoft.com/office/drawing/2014/main" id="{E9E2D642-952F-FC17-E2D6-AEC1C963E6F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2D3F7FA-BE21-38F2-781F-9EE84ACA7F20}"/>
              </a:ext>
            </a:extLst>
          </p:cNvPr>
          <p:cNvSpPr>
            <a:spLocks noGrp="1"/>
          </p:cNvSpPr>
          <p:nvPr>
            <p:ph type="sldNum" sz="quarter" idx="12"/>
          </p:nvPr>
        </p:nvSpPr>
        <p:spPr/>
        <p:txBody>
          <a:bodyPr/>
          <a:lstStyle/>
          <a:p>
            <a:fld id="{4745DE9B-20F3-4192-A702-5A5FE67D7DA4}" type="slidenum">
              <a:rPr lang="en-GB" smtClean="0"/>
              <a:t>‹#›</a:t>
            </a:fld>
            <a:endParaRPr lang="en-GB"/>
          </a:p>
        </p:txBody>
      </p:sp>
    </p:spTree>
    <p:extLst>
      <p:ext uri="{BB962C8B-B14F-4D97-AF65-F5344CB8AC3E}">
        <p14:creationId xmlns:p14="http://schemas.microsoft.com/office/powerpoint/2010/main" val="31817407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8862B-04A5-FCE9-3992-228B304A3116}"/>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A95A9952-F526-4C60-A799-4F30B476E4C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D96570AE-BCF4-F1E6-4460-AC5B66271E11}"/>
              </a:ext>
            </a:extLst>
          </p:cNvPr>
          <p:cNvSpPr>
            <a:spLocks noGrp="1"/>
          </p:cNvSpPr>
          <p:nvPr>
            <p:ph type="dt" sz="half" idx="10"/>
          </p:nvPr>
        </p:nvSpPr>
        <p:spPr/>
        <p:txBody>
          <a:bodyPr/>
          <a:lstStyle/>
          <a:p>
            <a:fld id="{F421C4D5-724B-4CEA-9407-DDB66168A583}" type="datetimeFigureOut">
              <a:rPr lang="en-GB" smtClean="0"/>
              <a:t>01/09/2025</a:t>
            </a:fld>
            <a:endParaRPr lang="en-GB"/>
          </a:p>
        </p:txBody>
      </p:sp>
      <p:sp>
        <p:nvSpPr>
          <p:cNvPr id="5" name="Footer Placeholder 4">
            <a:extLst>
              <a:ext uri="{FF2B5EF4-FFF2-40B4-BE49-F238E27FC236}">
                <a16:creationId xmlns:a16="http://schemas.microsoft.com/office/drawing/2014/main" id="{19C400E2-6867-4BB7-8681-42C09B8A037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9627A0C-7E3B-4D78-4EB9-A6CEA3542940}"/>
              </a:ext>
            </a:extLst>
          </p:cNvPr>
          <p:cNvSpPr>
            <a:spLocks noGrp="1"/>
          </p:cNvSpPr>
          <p:nvPr>
            <p:ph type="sldNum" sz="quarter" idx="12"/>
          </p:nvPr>
        </p:nvSpPr>
        <p:spPr/>
        <p:txBody>
          <a:bodyPr/>
          <a:lstStyle/>
          <a:p>
            <a:fld id="{4745DE9B-20F3-4192-A702-5A5FE67D7DA4}" type="slidenum">
              <a:rPr lang="en-GB" smtClean="0"/>
              <a:t>‹#›</a:t>
            </a:fld>
            <a:endParaRPr lang="en-GB"/>
          </a:p>
        </p:txBody>
      </p:sp>
    </p:spTree>
    <p:extLst>
      <p:ext uri="{BB962C8B-B14F-4D97-AF65-F5344CB8AC3E}">
        <p14:creationId xmlns:p14="http://schemas.microsoft.com/office/powerpoint/2010/main" val="17031526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5C92E-4724-E574-E61E-FAFF345D8D62}"/>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BAC6F7E5-7583-D45A-BD80-E11B3860688E}"/>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FEBF8F39-A1B1-C1C9-DF79-F17FEBA40CE2}"/>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3B4C98D7-210A-4C0A-9243-1E99321105B3}"/>
              </a:ext>
            </a:extLst>
          </p:cNvPr>
          <p:cNvSpPr>
            <a:spLocks noGrp="1"/>
          </p:cNvSpPr>
          <p:nvPr>
            <p:ph type="dt" sz="half" idx="10"/>
          </p:nvPr>
        </p:nvSpPr>
        <p:spPr/>
        <p:txBody>
          <a:bodyPr/>
          <a:lstStyle/>
          <a:p>
            <a:fld id="{F421C4D5-724B-4CEA-9407-DDB66168A583}" type="datetimeFigureOut">
              <a:rPr lang="en-GB" smtClean="0"/>
              <a:t>01/09/2025</a:t>
            </a:fld>
            <a:endParaRPr lang="en-GB"/>
          </a:p>
        </p:txBody>
      </p:sp>
      <p:sp>
        <p:nvSpPr>
          <p:cNvPr id="6" name="Footer Placeholder 5">
            <a:extLst>
              <a:ext uri="{FF2B5EF4-FFF2-40B4-BE49-F238E27FC236}">
                <a16:creationId xmlns:a16="http://schemas.microsoft.com/office/drawing/2014/main" id="{F5F83C4F-B2EB-2238-01EA-719F074BA85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35955EB-2103-D823-70A5-5B40A64C9FBC}"/>
              </a:ext>
            </a:extLst>
          </p:cNvPr>
          <p:cNvSpPr>
            <a:spLocks noGrp="1"/>
          </p:cNvSpPr>
          <p:nvPr>
            <p:ph type="sldNum" sz="quarter" idx="12"/>
          </p:nvPr>
        </p:nvSpPr>
        <p:spPr/>
        <p:txBody>
          <a:bodyPr/>
          <a:lstStyle/>
          <a:p>
            <a:fld id="{4745DE9B-20F3-4192-A702-5A5FE67D7DA4}" type="slidenum">
              <a:rPr lang="en-GB" smtClean="0"/>
              <a:t>‹#›</a:t>
            </a:fld>
            <a:endParaRPr lang="en-GB"/>
          </a:p>
        </p:txBody>
      </p:sp>
    </p:spTree>
    <p:extLst>
      <p:ext uri="{BB962C8B-B14F-4D97-AF65-F5344CB8AC3E}">
        <p14:creationId xmlns:p14="http://schemas.microsoft.com/office/powerpoint/2010/main" val="10731114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4CA44-94A4-4701-DD2A-9453EB6038CA}"/>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2584F73D-4072-9A28-ACAF-12018023D6E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DB8BA146-A6F4-3105-C4CF-D054A541E43F}"/>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ADFA7230-13D5-0709-DC0A-CF3E101A838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43450AC7-85C7-E8B6-D709-2445CEE47195}"/>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6F90E6C6-81FC-AAF5-19CC-C1FFC3058F4B}"/>
              </a:ext>
            </a:extLst>
          </p:cNvPr>
          <p:cNvSpPr>
            <a:spLocks noGrp="1"/>
          </p:cNvSpPr>
          <p:nvPr>
            <p:ph type="dt" sz="half" idx="10"/>
          </p:nvPr>
        </p:nvSpPr>
        <p:spPr/>
        <p:txBody>
          <a:bodyPr/>
          <a:lstStyle/>
          <a:p>
            <a:fld id="{F421C4D5-724B-4CEA-9407-DDB66168A583}" type="datetimeFigureOut">
              <a:rPr lang="en-GB" smtClean="0"/>
              <a:t>01/09/2025</a:t>
            </a:fld>
            <a:endParaRPr lang="en-GB"/>
          </a:p>
        </p:txBody>
      </p:sp>
      <p:sp>
        <p:nvSpPr>
          <p:cNvPr id="8" name="Footer Placeholder 7">
            <a:extLst>
              <a:ext uri="{FF2B5EF4-FFF2-40B4-BE49-F238E27FC236}">
                <a16:creationId xmlns:a16="http://schemas.microsoft.com/office/drawing/2014/main" id="{9573504E-E5BE-628D-5935-4B6FD1C58A4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8FC4E9D-0C03-EBCC-5822-DE9E68C8A54A}"/>
              </a:ext>
            </a:extLst>
          </p:cNvPr>
          <p:cNvSpPr>
            <a:spLocks noGrp="1"/>
          </p:cNvSpPr>
          <p:nvPr>
            <p:ph type="sldNum" sz="quarter" idx="12"/>
          </p:nvPr>
        </p:nvSpPr>
        <p:spPr/>
        <p:txBody>
          <a:bodyPr/>
          <a:lstStyle/>
          <a:p>
            <a:fld id="{4745DE9B-20F3-4192-A702-5A5FE67D7DA4}" type="slidenum">
              <a:rPr lang="en-GB" smtClean="0"/>
              <a:t>‹#›</a:t>
            </a:fld>
            <a:endParaRPr lang="en-GB"/>
          </a:p>
        </p:txBody>
      </p:sp>
    </p:spTree>
    <p:extLst>
      <p:ext uri="{BB962C8B-B14F-4D97-AF65-F5344CB8AC3E}">
        <p14:creationId xmlns:p14="http://schemas.microsoft.com/office/powerpoint/2010/main" val="35649936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0CA89-520D-4117-E972-83EF163DF525}"/>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8D9AF375-CF06-F915-5C8E-C2C8C9B21090}"/>
              </a:ext>
            </a:extLst>
          </p:cNvPr>
          <p:cNvSpPr>
            <a:spLocks noGrp="1"/>
          </p:cNvSpPr>
          <p:nvPr>
            <p:ph type="dt" sz="half" idx="10"/>
          </p:nvPr>
        </p:nvSpPr>
        <p:spPr/>
        <p:txBody>
          <a:bodyPr/>
          <a:lstStyle/>
          <a:p>
            <a:fld id="{F421C4D5-724B-4CEA-9407-DDB66168A583}" type="datetimeFigureOut">
              <a:rPr lang="en-GB" smtClean="0"/>
              <a:t>01/09/2025</a:t>
            </a:fld>
            <a:endParaRPr lang="en-GB"/>
          </a:p>
        </p:txBody>
      </p:sp>
      <p:sp>
        <p:nvSpPr>
          <p:cNvPr id="4" name="Footer Placeholder 3">
            <a:extLst>
              <a:ext uri="{FF2B5EF4-FFF2-40B4-BE49-F238E27FC236}">
                <a16:creationId xmlns:a16="http://schemas.microsoft.com/office/drawing/2014/main" id="{AD5A428B-0BB2-DB94-2823-4A4A510302A5}"/>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EDFE69B-428C-BCAA-2CBD-5AD565D49057}"/>
              </a:ext>
            </a:extLst>
          </p:cNvPr>
          <p:cNvSpPr>
            <a:spLocks noGrp="1"/>
          </p:cNvSpPr>
          <p:nvPr>
            <p:ph type="sldNum" sz="quarter" idx="12"/>
          </p:nvPr>
        </p:nvSpPr>
        <p:spPr/>
        <p:txBody>
          <a:bodyPr/>
          <a:lstStyle/>
          <a:p>
            <a:fld id="{4745DE9B-20F3-4192-A702-5A5FE67D7DA4}" type="slidenum">
              <a:rPr lang="en-GB" smtClean="0"/>
              <a:t>‹#›</a:t>
            </a:fld>
            <a:endParaRPr lang="en-GB"/>
          </a:p>
        </p:txBody>
      </p:sp>
    </p:spTree>
    <p:extLst>
      <p:ext uri="{BB962C8B-B14F-4D97-AF65-F5344CB8AC3E}">
        <p14:creationId xmlns:p14="http://schemas.microsoft.com/office/powerpoint/2010/main" val="23578524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F459482-8BEA-E74B-114B-C29600C82565}"/>
              </a:ext>
            </a:extLst>
          </p:cNvPr>
          <p:cNvSpPr>
            <a:spLocks noGrp="1"/>
          </p:cNvSpPr>
          <p:nvPr>
            <p:ph type="dt" sz="half" idx="10"/>
          </p:nvPr>
        </p:nvSpPr>
        <p:spPr/>
        <p:txBody>
          <a:bodyPr/>
          <a:lstStyle/>
          <a:p>
            <a:fld id="{F421C4D5-724B-4CEA-9407-DDB66168A583}" type="datetimeFigureOut">
              <a:rPr lang="en-GB" smtClean="0"/>
              <a:t>01/09/2025</a:t>
            </a:fld>
            <a:endParaRPr lang="en-GB"/>
          </a:p>
        </p:txBody>
      </p:sp>
      <p:sp>
        <p:nvSpPr>
          <p:cNvPr id="3" name="Footer Placeholder 2">
            <a:extLst>
              <a:ext uri="{FF2B5EF4-FFF2-40B4-BE49-F238E27FC236}">
                <a16:creationId xmlns:a16="http://schemas.microsoft.com/office/drawing/2014/main" id="{F00F2817-AA1D-CF50-23A5-C310D8F0D8A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DFFEF09-187F-A354-DD8F-4E95196B114E}"/>
              </a:ext>
            </a:extLst>
          </p:cNvPr>
          <p:cNvSpPr>
            <a:spLocks noGrp="1"/>
          </p:cNvSpPr>
          <p:nvPr>
            <p:ph type="sldNum" sz="quarter" idx="12"/>
          </p:nvPr>
        </p:nvSpPr>
        <p:spPr/>
        <p:txBody>
          <a:bodyPr/>
          <a:lstStyle/>
          <a:p>
            <a:fld id="{4745DE9B-20F3-4192-A702-5A5FE67D7DA4}" type="slidenum">
              <a:rPr lang="en-GB" smtClean="0"/>
              <a:t>‹#›</a:t>
            </a:fld>
            <a:endParaRPr lang="en-GB"/>
          </a:p>
        </p:txBody>
      </p:sp>
    </p:spTree>
    <p:extLst>
      <p:ext uri="{BB962C8B-B14F-4D97-AF65-F5344CB8AC3E}">
        <p14:creationId xmlns:p14="http://schemas.microsoft.com/office/powerpoint/2010/main" val="6422123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E956A-B921-F272-94D1-CF6BCFC98BF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B6052E6A-A88E-DAE9-E0AA-D6DBA2C3B03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73F330CF-EB88-0931-4903-75CF8AAF1D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9081717-BE72-D3FD-E3BD-8042A7115D1A}"/>
              </a:ext>
            </a:extLst>
          </p:cNvPr>
          <p:cNvSpPr>
            <a:spLocks noGrp="1"/>
          </p:cNvSpPr>
          <p:nvPr>
            <p:ph type="dt" sz="half" idx="10"/>
          </p:nvPr>
        </p:nvSpPr>
        <p:spPr/>
        <p:txBody>
          <a:bodyPr/>
          <a:lstStyle/>
          <a:p>
            <a:fld id="{F421C4D5-724B-4CEA-9407-DDB66168A583}" type="datetimeFigureOut">
              <a:rPr lang="en-GB" smtClean="0"/>
              <a:t>01/09/2025</a:t>
            </a:fld>
            <a:endParaRPr lang="en-GB"/>
          </a:p>
        </p:txBody>
      </p:sp>
      <p:sp>
        <p:nvSpPr>
          <p:cNvPr id="6" name="Footer Placeholder 5">
            <a:extLst>
              <a:ext uri="{FF2B5EF4-FFF2-40B4-BE49-F238E27FC236}">
                <a16:creationId xmlns:a16="http://schemas.microsoft.com/office/drawing/2014/main" id="{F5D7FD3C-725E-7E53-7D09-B64712A12AA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77CBF32-5B43-11DF-0108-BC37D92ECE58}"/>
              </a:ext>
            </a:extLst>
          </p:cNvPr>
          <p:cNvSpPr>
            <a:spLocks noGrp="1"/>
          </p:cNvSpPr>
          <p:nvPr>
            <p:ph type="sldNum" sz="quarter" idx="12"/>
          </p:nvPr>
        </p:nvSpPr>
        <p:spPr/>
        <p:txBody>
          <a:bodyPr/>
          <a:lstStyle/>
          <a:p>
            <a:fld id="{4745DE9B-20F3-4192-A702-5A5FE67D7DA4}" type="slidenum">
              <a:rPr lang="en-GB" smtClean="0"/>
              <a:t>‹#›</a:t>
            </a:fld>
            <a:endParaRPr lang="en-GB"/>
          </a:p>
        </p:txBody>
      </p:sp>
    </p:spTree>
    <p:extLst>
      <p:ext uri="{BB962C8B-B14F-4D97-AF65-F5344CB8AC3E}">
        <p14:creationId xmlns:p14="http://schemas.microsoft.com/office/powerpoint/2010/main" val="8060530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1AAD7-7DC5-B081-6520-CE2C4AD7797B}"/>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47BADD7B-4BDA-EABE-024B-B460D64C95B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EBDF708-6143-1DE0-A236-D18C2520BE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623E276-8E34-7D4C-B93F-60C81F41DD03}"/>
              </a:ext>
            </a:extLst>
          </p:cNvPr>
          <p:cNvSpPr>
            <a:spLocks noGrp="1"/>
          </p:cNvSpPr>
          <p:nvPr>
            <p:ph type="dt" sz="half" idx="10"/>
          </p:nvPr>
        </p:nvSpPr>
        <p:spPr/>
        <p:txBody>
          <a:bodyPr/>
          <a:lstStyle/>
          <a:p>
            <a:fld id="{F421C4D5-724B-4CEA-9407-DDB66168A583}" type="datetimeFigureOut">
              <a:rPr lang="en-GB" smtClean="0"/>
              <a:t>01/09/2025</a:t>
            </a:fld>
            <a:endParaRPr lang="en-GB"/>
          </a:p>
        </p:txBody>
      </p:sp>
      <p:sp>
        <p:nvSpPr>
          <p:cNvPr id="6" name="Footer Placeholder 5">
            <a:extLst>
              <a:ext uri="{FF2B5EF4-FFF2-40B4-BE49-F238E27FC236}">
                <a16:creationId xmlns:a16="http://schemas.microsoft.com/office/drawing/2014/main" id="{E5239971-EF3E-340E-8074-AEF2759CF04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F9FE2FA-D19D-F5AB-BA4D-A328B7F69E35}"/>
              </a:ext>
            </a:extLst>
          </p:cNvPr>
          <p:cNvSpPr>
            <a:spLocks noGrp="1"/>
          </p:cNvSpPr>
          <p:nvPr>
            <p:ph type="sldNum" sz="quarter" idx="12"/>
          </p:nvPr>
        </p:nvSpPr>
        <p:spPr/>
        <p:txBody>
          <a:bodyPr/>
          <a:lstStyle/>
          <a:p>
            <a:fld id="{4745DE9B-20F3-4192-A702-5A5FE67D7DA4}" type="slidenum">
              <a:rPr lang="en-GB" smtClean="0"/>
              <a:t>‹#›</a:t>
            </a:fld>
            <a:endParaRPr lang="en-GB"/>
          </a:p>
        </p:txBody>
      </p:sp>
    </p:spTree>
    <p:extLst>
      <p:ext uri="{BB962C8B-B14F-4D97-AF65-F5344CB8AC3E}">
        <p14:creationId xmlns:p14="http://schemas.microsoft.com/office/powerpoint/2010/main" val="3643973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58B32-DCE8-D9FD-D083-B612DB779CED}"/>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F0E86546-E8C7-D74F-F524-E1C102C0875A}"/>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86F614D7-AED6-79C8-6A63-B1E2C834EBC1}"/>
              </a:ext>
            </a:extLst>
          </p:cNvPr>
          <p:cNvSpPr>
            <a:spLocks noGrp="1"/>
          </p:cNvSpPr>
          <p:nvPr>
            <p:ph type="dt" sz="half" idx="10"/>
          </p:nvPr>
        </p:nvSpPr>
        <p:spPr/>
        <p:txBody>
          <a:bodyPr/>
          <a:lstStyle/>
          <a:p>
            <a:fld id="{F421C4D5-724B-4CEA-9407-DDB66168A583}" type="datetimeFigureOut">
              <a:rPr lang="en-GB" smtClean="0"/>
              <a:t>01/09/2025</a:t>
            </a:fld>
            <a:endParaRPr lang="en-GB"/>
          </a:p>
        </p:txBody>
      </p:sp>
      <p:sp>
        <p:nvSpPr>
          <p:cNvPr id="5" name="Footer Placeholder 4">
            <a:extLst>
              <a:ext uri="{FF2B5EF4-FFF2-40B4-BE49-F238E27FC236}">
                <a16:creationId xmlns:a16="http://schemas.microsoft.com/office/drawing/2014/main" id="{77BE0FF7-19EE-BE6A-B6E0-D11E7D20F0F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7BE1889-2D81-0E24-DC44-20204B042E4F}"/>
              </a:ext>
            </a:extLst>
          </p:cNvPr>
          <p:cNvSpPr>
            <a:spLocks noGrp="1"/>
          </p:cNvSpPr>
          <p:nvPr>
            <p:ph type="sldNum" sz="quarter" idx="12"/>
          </p:nvPr>
        </p:nvSpPr>
        <p:spPr/>
        <p:txBody>
          <a:bodyPr/>
          <a:lstStyle/>
          <a:p>
            <a:fld id="{4745DE9B-20F3-4192-A702-5A5FE67D7DA4}" type="slidenum">
              <a:rPr lang="en-GB" smtClean="0"/>
              <a:t>‹#›</a:t>
            </a:fld>
            <a:endParaRPr lang="en-GB"/>
          </a:p>
        </p:txBody>
      </p:sp>
    </p:spTree>
    <p:extLst>
      <p:ext uri="{BB962C8B-B14F-4D97-AF65-F5344CB8AC3E}">
        <p14:creationId xmlns:p14="http://schemas.microsoft.com/office/powerpoint/2010/main" val="14567532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08E7AF2-0C35-369B-27E3-C1D539E90564}"/>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AC0255A6-D265-CA54-AE66-403E50C84319}"/>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D53A8E59-0705-D67E-912D-72F4A9BBDD5C}"/>
              </a:ext>
            </a:extLst>
          </p:cNvPr>
          <p:cNvSpPr>
            <a:spLocks noGrp="1"/>
          </p:cNvSpPr>
          <p:nvPr>
            <p:ph type="dt" sz="half" idx="10"/>
          </p:nvPr>
        </p:nvSpPr>
        <p:spPr/>
        <p:txBody>
          <a:bodyPr/>
          <a:lstStyle/>
          <a:p>
            <a:fld id="{F421C4D5-724B-4CEA-9407-DDB66168A583}" type="datetimeFigureOut">
              <a:rPr lang="en-GB" smtClean="0"/>
              <a:t>01/09/2025</a:t>
            </a:fld>
            <a:endParaRPr lang="en-GB"/>
          </a:p>
        </p:txBody>
      </p:sp>
      <p:sp>
        <p:nvSpPr>
          <p:cNvPr id="5" name="Footer Placeholder 4">
            <a:extLst>
              <a:ext uri="{FF2B5EF4-FFF2-40B4-BE49-F238E27FC236}">
                <a16:creationId xmlns:a16="http://schemas.microsoft.com/office/drawing/2014/main" id="{D471B905-86C6-662C-A0CB-81665D1B058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86A5B65-846A-1EEE-BA85-C1D4A6669067}"/>
              </a:ext>
            </a:extLst>
          </p:cNvPr>
          <p:cNvSpPr>
            <a:spLocks noGrp="1"/>
          </p:cNvSpPr>
          <p:nvPr>
            <p:ph type="sldNum" sz="quarter" idx="12"/>
          </p:nvPr>
        </p:nvSpPr>
        <p:spPr/>
        <p:txBody>
          <a:bodyPr/>
          <a:lstStyle/>
          <a:p>
            <a:fld id="{4745DE9B-20F3-4192-A702-5A5FE67D7DA4}" type="slidenum">
              <a:rPr lang="en-GB" smtClean="0"/>
              <a:t>‹#›</a:t>
            </a:fld>
            <a:endParaRPr lang="en-GB"/>
          </a:p>
        </p:txBody>
      </p:sp>
    </p:spTree>
    <p:extLst>
      <p:ext uri="{BB962C8B-B14F-4D97-AF65-F5344CB8AC3E}">
        <p14:creationId xmlns:p14="http://schemas.microsoft.com/office/powerpoint/2010/main" val="5928893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0F60792-6551-A222-824E-E4BC836C7EE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94676CB6-0723-37C4-38C1-94EE51565B5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4DDDF96-EB23-D84E-7FB0-EE74817AEE7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421C4D5-724B-4CEA-9407-DDB66168A583}" type="datetimeFigureOut">
              <a:rPr lang="en-GB" smtClean="0"/>
              <a:t>01/09/2025</a:t>
            </a:fld>
            <a:endParaRPr lang="en-GB"/>
          </a:p>
        </p:txBody>
      </p:sp>
      <p:sp>
        <p:nvSpPr>
          <p:cNvPr id="5" name="Footer Placeholder 4">
            <a:extLst>
              <a:ext uri="{FF2B5EF4-FFF2-40B4-BE49-F238E27FC236}">
                <a16:creationId xmlns:a16="http://schemas.microsoft.com/office/drawing/2014/main" id="{8940193D-7FF5-480B-AD71-23969B5F382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866B2E91-2892-5335-5CE8-03C8723FD44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745DE9B-20F3-4192-A702-5A5FE67D7DA4}" type="slidenum">
              <a:rPr lang="en-GB" smtClean="0"/>
              <a:t>‹#›</a:t>
            </a:fld>
            <a:endParaRPr lang="en-GB"/>
          </a:p>
        </p:txBody>
      </p:sp>
    </p:spTree>
    <p:extLst>
      <p:ext uri="{BB962C8B-B14F-4D97-AF65-F5344CB8AC3E}">
        <p14:creationId xmlns:p14="http://schemas.microsoft.com/office/powerpoint/2010/main" val="39871979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 Id="rId5" Type="http://schemas.openxmlformats.org/officeDocument/2006/relationships/image" Target="../media/image2.jpe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a:extLst>
              <a:ext uri="{FF2B5EF4-FFF2-40B4-BE49-F238E27FC236}">
                <a16:creationId xmlns:a16="http://schemas.microsoft.com/office/drawing/2014/main" id="{FE94805A-79C1-4F4B-80B7-973A2784FA48}"/>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39927" y="4411006"/>
            <a:ext cx="1913787" cy="2175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Straight Connector 8">
            <a:extLst>
              <a:ext uri="{FF2B5EF4-FFF2-40B4-BE49-F238E27FC236}">
                <a16:creationId xmlns:a16="http://schemas.microsoft.com/office/drawing/2014/main" id="{348141DC-9A97-4288-AB1F-B8430758248C}"/>
              </a:ext>
              <a:ext uri="{C183D7F6-B498-43B3-948B-1728B52AA6E4}">
                <adec:decorative xmlns:adec="http://schemas.microsoft.com/office/drawing/2017/decorative" val="1"/>
              </a:ext>
            </a:extLst>
          </p:cNvPr>
          <p:cNvCxnSpPr>
            <a:cxnSpLocks/>
          </p:cNvCxnSpPr>
          <p:nvPr/>
        </p:nvCxnSpPr>
        <p:spPr>
          <a:xfrm>
            <a:off x="901146" y="2502748"/>
            <a:ext cx="10338763" cy="0"/>
          </a:xfrm>
          <a:prstGeom prst="line">
            <a:avLst/>
          </a:prstGeom>
          <a:noFill/>
          <a:ln w="76200" cap="flat" cmpd="sng" algn="ctr">
            <a:solidFill>
              <a:srgbClr val="00BFCA"/>
            </a:solidFill>
            <a:prstDash val="solid"/>
            <a:miter lim="800000"/>
          </a:ln>
          <a:effectLst/>
        </p:spPr>
      </p:cxnSp>
      <p:sp>
        <p:nvSpPr>
          <p:cNvPr id="10" name="Rectangle 2">
            <a:extLst>
              <a:ext uri="{FF2B5EF4-FFF2-40B4-BE49-F238E27FC236}">
                <a16:creationId xmlns:a16="http://schemas.microsoft.com/office/drawing/2014/main" id="{0A87266F-1D11-4D6C-8826-D2388F21CC6C}"/>
              </a:ext>
            </a:extLst>
          </p:cNvPr>
          <p:cNvSpPr txBox="1">
            <a:spLocks noChangeArrowheads="1"/>
          </p:cNvSpPr>
          <p:nvPr/>
        </p:nvSpPr>
        <p:spPr bwMode="auto">
          <a:xfrm>
            <a:off x="808415" y="1614546"/>
            <a:ext cx="10431495" cy="656432"/>
          </a:xfrm>
          <a:prstGeom prst="rect">
            <a:avLst/>
          </a:prstGeom>
          <a:solidFill>
            <a:srgbClr val="FFFFFF"/>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100" kern="1200">
                <a:solidFill>
                  <a:srgbClr val="616365"/>
                </a:solidFill>
                <a:latin typeface="+mj-lt"/>
                <a:ea typeface="+mj-ea"/>
                <a:cs typeface="+mj-cs"/>
              </a:defRPr>
            </a:lvl1pPr>
            <a:lvl2pPr algn="l" rtl="0" eaLnBrk="0" fontAlgn="base" hangingPunct="0">
              <a:spcBef>
                <a:spcPct val="0"/>
              </a:spcBef>
              <a:spcAft>
                <a:spcPct val="0"/>
              </a:spcAft>
              <a:defRPr sz="3000">
                <a:solidFill>
                  <a:srgbClr val="00B3BE"/>
                </a:solidFill>
                <a:latin typeface="Arial" panose="020B0604020202020204" pitchFamily="34" charset="0"/>
              </a:defRPr>
            </a:lvl2pPr>
            <a:lvl3pPr algn="l" rtl="0" eaLnBrk="0" fontAlgn="base" hangingPunct="0">
              <a:spcBef>
                <a:spcPct val="0"/>
              </a:spcBef>
              <a:spcAft>
                <a:spcPct val="0"/>
              </a:spcAft>
              <a:defRPr sz="3000">
                <a:solidFill>
                  <a:srgbClr val="00B3BE"/>
                </a:solidFill>
                <a:latin typeface="Arial" panose="020B0604020202020204" pitchFamily="34" charset="0"/>
              </a:defRPr>
            </a:lvl3pPr>
            <a:lvl4pPr algn="l" rtl="0" eaLnBrk="0" fontAlgn="base" hangingPunct="0">
              <a:spcBef>
                <a:spcPct val="0"/>
              </a:spcBef>
              <a:spcAft>
                <a:spcPct val="0"/>
              </a:spcAft>
              <a:defRPr sz="3000">
                <a:solidFill>
                  <a:srgbClr val="00B3BE"/>
                </a:solidFill>
                <a:latin typeface="Arial" panose="020B0604020202020204" pitchFamily="34" charset="0"/>
              </a:defRPr>
            </a:lvl4pPr>
            <a:lvl5pPr algn="l" rtl="0" eaLnBrk="0" fontAlgn="base" hangingPunct="0">
              <a:spcBef>
                <a:spcPct val="0"/>
              </a:spcBef>
              <a:spcAft>
                <a:spcPct val="0"/>
              </a:spcAft>
              <a:defRPr sz="3000">
                <a:solidFill>
                  <a:srgbClr val="00B3BE"/>
                </a:solidFill>
                <a:latin typeface="Arial" panose="020B0604020202020204" pitchFamily="34" charset="0"/>
              </a:defRPr>
            </a:lvl5pPr>
            <a:lvl6pPr marL="457200" algn="l" rtl="0" fontAlgn="base">
              <a:spcBef>
                <a:spcPct val="0"/>
              </a:spcBef>
              <a:spcAft>
                <a:spcPct val="0"/>
              </a:spcAft>
              <a:defRPr sz="3000">
                <a:solidFill>
                  <a:srgbClr val="00B3BE"/>
                </a:solidFill>
                <a:latin typeface="Arial" panose="020B0604020202020204" pitchFamily="34" charset="0"/>
              </a:defRPr>
            </a:lvl6pPr>
            <a:lvl7pPr marL="914400" algn="l" rtl="0" fontAlgn="base">
              <a:spcBef>
                <a:spcPct val="0"/>
              </a:spcBef>
              <a:spcAft>
                <a:spcPct val="0"/>
              </a:spcAft>
              <a:defRPr sz="3000">
                <a:solidFill>
                  <a:srgbClr val="00B3BE"/>
                </a:solidFill>
                <a:latin typeface="Arial" panose="020B0604020202020204" pitchFamily="34" charset="0"/>
              </a:defRPr>
            </a:lvl7pPr>
            <a:lvl8pPr marL="1371600" algn="l" rtl="0" fontAlgn="base">
              <a:spcBef>
                <a:spcPct val="0"/>
              </a:spcBef>
              <a:spcAft>
                <a:spcPct val="0"/>
              </a:spcAft>
              <a:defRPr sz="3000">
                <a:solidFill>
                  <a:srgbClr val="00B3BE"/>
                </a:solidFill>
                <a:latin typeface="Arial" panose="020B0604020202020204" pitchFamily="34" charset="0"/>
              </a:defRPr>
            </a:lvl8pPr>
            <a:lvl9pPr marL="1828800" algn="l" rtl="0" fontAlgn="base">
              <a:spcBef>
                <a:spcPct val="0"/>
              </a:spcBef>
              <a:spcAft>
                <a:spcPct val="0"/>
              </a:spcAft>
              <a:defRPr sz="3000">
                <a:solidFill>
                  <a:srgbClr val="00B3BE"/>
                </a:solidFill>
                <a:latin typeface="Arial" panose="020B0604020202020204" pitchFamily="34" charset="0"/>
              </a:defRPr>
            </a:lvl9pPr>
          </a:lstStyle>
          <a:p>
            <a:pPr eaLnBrk="1" hangingPunct="1">
              <a:defRPr/>
            </a:pPr>
            <a:endParaRPr kumimoji="0" lang="en-GB" altLang="en-US" sz="4400" b="1" i="0" u="none" strike="noStrike" kern="1200" cap="none" spc="0" normalizeH="0" baseline="0" noProof="0" dirty="0">
              <a:ln>
                <a:noFill/>
              </a:ln>
              <a:solidFill>
                <a:srgbClr val="008C99"/>
              </a:solidFill>
              <a:effectLst/>
              <a:uLnTx/>
              <a:uFillTx/>
              <a:latin typeface="Arial"/>
            </a:endParaRPr>
          </a:p>
        </p:txBody>
      </p:sp>
      <p:sp>
        <p:nvSpPr>
          <p:cNvPr id="11" name="Rectangle 2">
            <a:extLst>
              <a:ext uri="{FF2B5EF4-FFF2-40B4-BE49-F238E27FC236}">
                <a16:creationId xmlns:a16="http://schemas.microsoft.com/office/drawing/2014/main" id="{5F3D7A46-A5F2-4AD8-AF2E-89CE270A5B2A}"/>
              </a:ext>
            </a:extLst>
          </p:cNvPr>
          <p:cNvSpPr txBox="1">
            <a:spLocks noChangeArrowheads="1"/>
          </p:cNvSpPr>
          <p:nvPr/>
        </p:nvSpPr>
        <p:spPr bwMode="auto">
          <a:xfrm>
            <a:off x="808415" y="2998541"/>
            <a:ext cx="10681439" cy="721384"/>
          </a:xfrm>
          <a:prstGeom prst="rect">
            <a:avLst/>
          </a:prstGeom>
          <a:noFill/>
          <a:ln>
            <a:noFill/>
          </a:ln>
          <a:effec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100" kern="1200">
                <a:solidFill>
                  <a:srgbClr val="616365"/>
                </a:solidFill>
                <a:latin typeface="+mj-lt"/>
                <a:ea typeface="+mj-ea"/>
                <a:cs typeface="+mj-cs"/>
              </a:defRPr>
            </a:lvl1pPr>
            <a:lvl2pPr algn="l" rtl="0" eaLnBrk="0" fontAlgn="base" hangingPunct="0">
              <a:spcBef>
                <a:spcPct val="0"/>
              </a:spcBef>
              <a:spcAft>
                <a:spcPct val="0"/>
              </a:spcAft>
              <a:defRPr sz="3000">
                <a:solidFill>
                  <a:srgbClr val="00B3BE"/>
                </a:solidFill>
                <a:latin typeface="Arial" panose="020B0604020202020204" pitchFamily="34" charset="0"/>
              </a:defRPr>
            </a:lvl2pPr>
            <a:lvl3pPr algn="l" rtl="0" eaLnBrk="0" fontAlgn="base" hangingPunct="0">
              <a:spcBef>
                <a:spcPct val="0"/>
              </a:spcBef>
              <a:spcAft>
                <a:spcPct val="0"/>
              </a:spcAft>
              <a:defRPr sz="3000">
                <a:solidFill>
                  <a:srgbClr val="00B3BE"/>
                </a:solidFill>
                <a:latin typeface="Arial" panose="020B0604020202020204" pitchFamily="34" charset="0"/>
              </a:defRPr>
            </a:lvl3pPr>
            <a:lvl4pPr algn="l" rtl="0" eaLnBrk="0" fontAlgn="base" hangingPunct="0">
              <a:spcBef>
                <a:spcPct val="0"/>
              </a:spcBef>
              <a:spcAft>
                <a:spcPct val="0"/>
              </a:spcAft>
              <a:defRPr sz="3000">
                <a:solidFill>
                  <a:srgbClr val="00B3BE"/>
                </a:solidFill>
                <a:latin typeface="Arial" panose="020B0604020202020204" pitchFamily="34" charset="0"/>
              </a:defRPr>
            </a:lvl4pPr>
            <a:lvl5pPr algn="l" rtl="0" eaLnBrk="0" fontAlgn="base" hangingPunct="0">
              <a:spcBef>
                <a:spcPct val="0"/>
              </a:spcBef>
              <a:spcAft>
                <a:spcPct val="0"/>
              </a:spcAft>
              <a:defRPr sz="3000">
                <a:solidFill>
                  <a:srgbClr val="00B3BE"/>
                </a:solidFill>
                <a:latin typeface="Arial" panose="020B0604020202020204" pitchFamily="34" charset="0"/>
              </a:defRPr>
            </a:lvl5pPr>
            <a:lvl6pPr marL="457200" algn="l" rtl="0" fontAlgn="base">
              <a:spcBef>
                <a:spcPct val="0"/>
              </a:spcBef>
              <a:spcAft>
                <a:spcPct val="0"/>
              </a:spcAft>
              <a:defRPr sz="3000">
                <a:solidFill>
                  <a:srgbClr val="00B3BE"/>
                </a:solidFill>
                <a:latin typeface="Arial" panose="020B0604020202020204" pitchFamily="34" charset="0"/>
              </a:defRPr>
            </a:lvl6pPr>
            <a:lvl7pPr marL="914400" algn="l" rtl="0" fontAlgn="base">
              <a:spcBef>
                <a:spcPct val="0"/>
              </a:spcBef>
              <a:spcAft>
                <a:spcPct val="0"/>
              </a:spcAft>
              <a:defRPr sz="3000">
                <a:solidFill>
                  <a:srgbClr val="00B3BE"/>
                </a:solidFill>
                <a:latin typeface="Arial" panose="020B0604020202020204" pitchFamily="34" charset="0"/>
              </a:defRPr>
            </a:lvl7pPr>
            <a:lvl8pPr marL="1371600" algn="l" rtl="0" fontAlgn="base">
              <a:spcBef>
                <a:spcPct val="0"/>
              </a:spcBef>
              <a:spcAft>
                <a:spcPct val="0"/>
              </a:spcAft>
              <a:defRPr sz="3000">
                <a:solidFill>
                  <a:srgbClr val="00B3BE"/>
                </a:solidFill>
                <a:latin typeface="Arial" panose="020B0604020202020204" pitchFamily="34" charset="0"/>
              </a:defRPr>
            </a:lvl8pPr>
            <a:lvl9pPr marL="1828800" algn="l" rtl="0" fontAlgn="base">
              <a:spcBef>
                <a:spcPct val="0"/>
              </a:spcBef>
              <a:spcAft>
                <a:spcPct val="0"/>
              </a:spcAft>
              <a:defRPr sz="3000">
                <a:solidFill>
                  <a:srgbClr val="00B3BE"/>
                </a:solidFill>
                <a:latin typeface="Arial" panose="020B0604020202020204" pitchFamily="34" charset="0"/>
              </a:defRPr>
            </a:lvl9pPr>
          </a:lstStyle>
          <a:p>
            <a:pPr lvl="0" eaLnBrk="1" hangingPunct="1"/>
            <a:r>
              <a:rPr lang="en-GB" altLang="en-US" sz="3200" b="1" dirty="0">
                <a:solidFill>
                  <a:schemeClr val="tx1"/>
                </a:solidFill>
                <a:latin typeface="Arial" panose="020B0604020202020204" pitchFamily="34" charset="0"/>
                <a:cs typeface="Arial" panose="020B0604020202020204" pitchFamily="34" charset="0"/>
              </a:rPr>
              <a:t>Oldham School Attendance Update. </a:t>
            </a:r>
          </a:p>
          <a:p>
            <a:pPr lvl="0" eaLnBrk="1" hangingPunct="1"/>
            <a:r>
              <a:rPr lang="en-GB" altLang="en-US" sz="3200" b="1" dirty="0">
                <a:solidFill>
                  <a:schemeClr val="tx1"/>
                </a:solidFill>
                <a:latin typeface="Arial" panose="020B0604020202020204" pitchFamily="34" charset="0"/>
                <a:cs typeface="Arial" panose="020B0604020202020204" pitchFamily="34" charset="0"/>
              </a:rPr>
              <a:t>Nursery to reception Calls Summer 2025</a:t>
            </a:r>
            <a:endParaRPr lang="en-GB" altLang="en-US" sz="3200" b="1" dirty="0">
              <a:solidFill>
                <a:schemeClr val="tx1"/>
              </a:solidFill>
              <a:latin typeface="+mn-lt"/>
            </a:endParaRPr>
          </a:p>
          <a:p>
            <a:pPr lvl="0" eaLnBrk="1" hangingPunct="1"/>
            <a:endParaRPr lang="en-GB" altLang="en-US" sz="3200" b="1" dirty="0">
              <a:solidFill>
                <a:schemeClr val="tx1"/>
              </a:solidFill>
              <a:latin typeface="+mn-lt"/>
            </a:endParaRPr>
          </a:p>
          <a:p>
            <a:pPr eaLnBrk="1" hangingPunct="1"/>
            <a:endParaRPr lang="en-GB" altLang="en-US" sz="3200" b="1" dirty="0">
              <a:solidFill>
                <a:schemeClr val="tx1"/>
              </a:solidFill>
              <a:latin typeface="Arial" panose="020B0604020202020204" pitchFamily="34" charset="0"/>
              <a:cs typeface="Arial" panose="020B0604020202020204" pitchFamily="34" charset="0"/>
            </a:endParaRPr>
          </a:p>
          <a:p>
            <a:pPr eaLnBrk="1" hangingPunct="1"/>
            <a:r>
              <a:rPr lang="en-GB" altLang="en-US" sz="3200" b="1" dirty="0">
                <a:solidFill>
                  <a:schemeClr val="tx1"/>
                </a:solidFill>
                <a:latin typeface="Arial" panose="020B0604020202020204" pitchFamily="34" charset="0"/>
                <a:cs typeface="Arial" panose="020B0604020202020204" pitchFamily="34" charset="0"/>
              </a:rPr>
              <a:t>John Gilmore</a:t>
            </a:r>
          </a:p>
          <a:p>
            <a:pPr eaLnBrk="1" hangingPunct="1"/>
            <a:endParaRPr lang="en-GB" altLang="en-US" sz="3200" b="1" dirty="0">
              <a:solidFill>
                <a:schemeClr val="tx1"/>
              </a:solidFill>
              <a:latin typeface="Arial" panose="020B0604020202020204" pitchFamily="34" charset="0"/>
              <a:cs typeface="Arial" panose="020B0604020202020204" pitchFamily="34" charset="0"/>
            </a:endParaRPr>
          </a:p>
          <a:p>
            <a:pPr eaLnBrk="1" hangingPunct="1"/>
            <a:r>
              <a:rPr lang="en-GB" altLang="en-US" sz="3200" b="1" dirty="0">
                <a:solidFill>
                  <a:schemeClr val="tx1"/>
                </a:solidFill>
                <a:latin typeface="Arial" panose="020B0604020202020204" pitchFamily="34" charset="0"/>
                <a:cs typeface="Arial" panose="020B0604020202020204" pitchFamily="34" charset="0"/>
              </a:rPr>
              <a:t>School Attendance Improvement Manager</a:t>
            </a:r>
          </a:p>
          <a:p>
            <a:pPr lvl="0" eaLnBrk="1" hangingPunct="1"/>
            <a:endParaRPr lang="en-GB" altLang="en-US" sz="3200" b="1" dirty="0">
              <a:solidFill>
                <a:schemeClr val="tx1"/>
              </a:solidFill>
              <a:latin typeface="Arial"/>
            </a:endParaRPr>
          </a:p>
        </p:txBody>
      </p:sp>
      <p:pic>
        <p:nvPicPr>
          <p:cNvPr id="2" name="Picture 12" descr="Slug">
            <a:extLst>
              <a:ext uri="{FF2B5EF4-FFF2-40B4-BE49-F238E27FC236}">
                <a16:creationId xmlns:a16="http://schemas.microsoft.com/office/drawing/2014/main" id="{0ABE9B2E-C956-8488-B6A1-4936A967697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6400" y="271468"/>
            <a:ext cx="11379200" cy="947737"/>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636791583"/>
      </p:ext>
    </p:extLst>
  </p:cSld>
  <p:clrMapOvr>
    <a:masterClrMapping/>
  </p:clrMapOvr>
  <mc:AlternateContent xmlns:mc="http://schemas.openxmlformats.org/markup-compatibility/2006" xmlns:p14="http://schemas.microsoft.com/office/powerpoint/2010/main">
    <mc:Choice Requires="p14">
      <p:transition spd="slow" p14:dur="2000" advTm="20563"/>
    </mc:Choice>
    <mc:Fallback xmlns="">
      <p:transition spd="slow" advTm="2056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dissolve">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autoUpdateAnimBg="0"/>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076E6895-EFE7-A901-6FFB-CBFAF46EBA2D}"/>
              </a:ext>
              <a:ext uri="{C183D7F6-B498-43B3-948B-1728B52AA6E4}">
                <adec:decorative xmlns:adec="http://schemas.microsoft.com/office/drawing/2017/decorative" val="1"/>
              </a:ext>
            </a:extLst>
          </p:cNvPr>
          <p:cNvCxnSpPr>
            <a:cxnSpLocks/>
          </p:cNvCxnSpPr>
          <p:nvPr/>
        </p:nvCxnSpPr>
        <p:spPr>
          <a:xfrm>
            <a:off x="838200" y="657207"/>
            <a:ext cx="10515600" cy="0"/>
          </a:xfrm>
          <a:prstGeom prst="line">
            <a:avLst/>
          </a:prstGeom>
          <a:noFill/>
          <a:ln w="76200" cap="flat" cmpd="sng" algn="ctr">
            <a:solidFill>
              <a:srgbClr val="00BFCA"/>
            </a:solidFill>
            <a:prstDash val="solid"/>
            <a:miter lim="800000"/>
          </a:ln>
          <a:effectLst/>
        </p:spPr>
      </p:cxnSp>
      <p:sp>
        <p:nvSpPr>
          <p:cNvPr id="12" name="Title 1">
            <a:extLst>
              <a:ext uri="{FF2B5EF4-FFF2-40B4-BE49-F238E27FC236}">
                <a16:creationId xmlns:a16="http://schemas.microsoft.com/office/drawing/2014/main" id="{458BD574-C1FA-144B-71DC-F8FFDC7AB049}"/>
              </a:ext>
            </a:extLst>
          </p:cNvPr>
          <p:cNvSpPr>
            <a:spLocks noGrp="1"/>
          </p:cNvSpPr>
          <p:nvPr>
            <p:ph type="title"/>
          </p:nvPr>
        </p:nvSpPr>
        <p:spPr>
          <a:xfrm>
            <a:off x="838200" y="35516"/>
            <a:ext cx="10515600" cy="591126"/>
          </a:xfrm>
        </p:spPr>
        <p:txBody>
          <a:bodyPr>
            <a:normAutofit/>
          </a:bodyPr>
          <a:lstStyle/>
          <a:p>
            <a:pPr marL="0" marR="0" lvl="0" indent="0" algn="ctr" defTabSz="914400" rtl="0" eaLnBrk="1" fontAlgn="base" latinLnBrk="0" hangingPunct="1">
              <a:lnSpc>
                <a:spcPct val="90000"/>
              </a:lnSpc>
              <a:spcBef>
                <a:spcPct val="0"/>
              </a:spcBef>
              <a:spcAft>
                <a:spcPct val="0"/>
              </a:spcAft>
              <a:tabLst/>
              <a:defRPr/>
            </a:pPr>
            <a:r>
              <a:rPr lang="en-GB" sz="3200" b="1" dirty="0">
                <a:latin typeface="Arial" panose="020B0604020202020204" pitchFamily="34" charset="0"/>
                <a:cs typeface="Arial" panose="020B0604020202020204" pitchFamily="34" charset="0"/>
              </a:rPr>
              <a:t>Background and remit</a:t>
            </a:r>
          </a:p>
        </p:txBody>
      </p:sp>
      <p:sp>
        <p:nvSpPr>
          <p:cNvPr id="3" name="TextBox 2">
            <a:extLst>
              <a:ext uri="{FF2B5EF4-FFF2-40B4-BE49-F238E27FC236}">
                <a16:creationId xmlns:a16="http://schemas.microsoft.com/office/drawing/2014/main" id="{F63073B2-5027-521B-A0A4-D9469E84F684}"/>
              </a:ext>
            </a:extLst>
          </p:cNvPr>
          <p:cNvSpPr txBox="1"/>
          <p:nvPr/>
        </p:nvSpPr>
        <p:spPr>
          <a:xfrm>
            <a:off x="838200" y="878889"/>
            <a:ext cx="10515600" cy="5632311"/>
          </a:xfrm>
          <a:prstGeom prst="rect">
            <a:avLst/>
          </a:prstGeom>
          <a:noFill/>
          <a:ln w="19050">
            <a:solidFill>
              <a:schemeClr val="accent1">
                <a:lumMod val="40000"/>
                <a:lumOff val="60000"/>
              </a:schemeClr>
            </a:solidFill>
          </a:ln>
        </p:spPr>
        <p:txBody>
          <a:bodyPr wrap="square" rtlCol="0">
            <a:spAutoFit/>
          </a:bodyPr>
          <a:lstStyle/>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Attendance in reception has been below Oldham mainstream (years 1-11) average by 1.2% during the 22/23 and 23/24 academic years.</a:t>
            </a:r>
          </a:p>
          <a:p>
            <a:pPr marL="285750" indent="-285750">
              <a:buFont typeface="Arial" panose="020B0604020202020204" pitchFamily="34" charset="0"/>
              <a:buChar char="•"/>
            </a:pPr>
            <a:endParaRPr lang="en-GB"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At the end of the 2023-24 school year, it was 2% below the average primary school attendance and 2.5% below national primary average (FFT).</a:t>
            </a:r>
          </a:p>
          <a:p>
            <a:pPr marL="285750" indent="-285750">
              <a:buFont typeface="Arial" panose="020B0604020202020204" pitchFamily="34" charset="0"/>
              <a:buChar char="•"/>
            </a:pPr>
            <a:endParaRPr lang="en-GB"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Oldham children were missing more school in reception than their national peers and consequently are having to play catch up on missed learning throughout primary school.</a:t>
            </a:r>
          </a:p>
          <a:p>
            <a:pPr marL="285750" indent="-285750">
              <a:buFont typeface="Arial" panose="020B0604020202020204" pitchFamily="34" charset="0"/>
              <a:buChar char="•"/>
            </a:pPr>
            <a:endParaRPr lang="en-GB"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Through our work in year 6 and 7 transition over the last couple of years it has become evident that engagement with families during the summer works to get children into school at higher rates during the first half term. Evidence from our other research also shows that children who attend well during the first half term are more likely to maintain good attendance.</a:t>
            </a:r>
          </a:p>
          <a:p>
            <a:pPr marL="285750" indent="-285750">
              <a:buFont typeface="Arial" panose="020B0604020202020204" pitchFamily="34" charset="0"/>
              <a:buChar char="•"/>
            </a:pPr>
            <a:endParaRPr lang="en-GB"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We used school nursery attendance data to identify 327 children who were persistently absent (&lt;90%) from nursery during the 2023-24 school year. </a:t>
            </a:r>
            <a:r>
              <a:rPr lang="en-GB" b="1" dirty="0">
                <a:latin typeface="Arial" panose="020B0604020202020204" pitchFamily="34" charset="0"/>
                <a:cs typeface="Arial" panose="020B0604020202020204" pitchFamily="34" charset="0"/>
              </a:rPr>
              <a:t>The average attendance of these pupils was 77.8%.</a:t>
            </a:r>
          </a:p>
          <a:p>
            <a:pPr marL="285750" indent="-285750">
              <a:buFont typeface="Arial" panose="020B0604020202020204" pitchFamily="34" charset="0"/>
              <a:buChar char="•"/>
            </a:pPr>
            <a:endParaRPr lang="en-GB"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The outbound call team made calls to each of these families in August to promote school attendance and remove any barriers to attendance.</a:t>
            </a:r>
          </a:p>
        </p:txBody>
      </p:sp>
    </p:spTree>
    <p:extLst>
      <p:ext uri="{BB962C8B-B14F-4D97-AF65-F5344CB8AC3E}">
        <p14:creationId xmlns:p14="http://schemas.microsoft.com/office/powerpoint/2010/main" val="2132918556"/>
      </p:ext>
    </p:extLst>
  </p:cSld>
  <p:clrMapOvr>
    <a:masterClrMapping/>
  </p:clrMapOvr>
  <mc:AlternateContent xmlns:mc="http://schemas.openxmlformats.org/markup-compatibility/2006" xmlns:p14="http://schemas.microsoft.com/office/powerpoint/2010/main">
    <mc:Choice Requires="p14">
      <p:transition spd="slow" p14:dur="2000" advTm="91961"/>
    </mc:Choice>
    <mc:Fallback xmlns="">
      <p:transition spd="slow" advTm="91961"/>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076E6895-EFE7-A901-6FFB-CBFAF46EBA2D}"/>
              </a:ext>
              <a:ext uri="{C183D7F6-B498-43B3-948B-1728B52AA6E4}">
                <adec:decorative xmlns:adec="http://schemas.microsoft.com/office/drawing/2017/decorative" val="1"/>
              </a:ext>
            </a:extLst>
          </p:cNvPr>
          <p:cNvCxnSpPr>
            <a:cxnSpLocks/>
          </p:cNvCxnSpPr>
          <p:nvPr/>
        </p:nvCxnSpPr>
        <p:spPr>
          <a:xfrm>
            <a:off x="713913" y="820677"/>
            <a:ext cx="10515600" cy="0"/>
          </a:xfrm>
          <a:prstGeom prst="line">
            <a:avLst/>
          </a:prstGeom>
          <a:noFill/>
          <a:ln w="76200" cap="flat" cmpd="sng" algn="ctr">
            <a:solidFill>
              <a:srgbClr val="00BFCA"/>
            </a:solidFill>
            <a:prstDash val="solid"/>
            <a:miter lim="800000"/>
          </a:ln>
          <a:effectLst/>
        </p:spPr>
      </p:cxnSp>
      <p:sp>
        <p:nvSpPr>
          <p:cNvPr id="12" name="Title 1">
            <a:extLst>
              <a:ext uri="{FF2B5EF4-FFF2-40B4-BE49-F238E27FC236}">
                <a16:creationId xmlns:a16="http://schemas.microsoft.com/office/drawing/2014/main" id="{458BD574-C1FA-144B-71DC-F8FFDC7AB049}"/>
              </a:ext>
            </a:extLst>
          </p:cNvPr>
          <p:cNvSpPr>
            <a:spLocks noGrp="1"/>
          </p:cNvSpPr>
          <p:nvPr>
            <p:ph type="title"/>
          </p:nvPr>
        </p:nvSpPr>
        <p:spPr>
          <a:xfrm>
            <a:off x="838200" y="125494"/>
            <a:ext cx="10515600" cy="591126"/>
          </a:xfrm>
        </p:spPr>
        <p:txBody>
          <a:bodyPr>
            <a:normAutofit/>
          </a:bodyPr>
          <a:lstStyle/>
          <a:p>
            <a:pPr marL="0" marR="0" lvl="0" indent="0" algn="ctr" defTabSz="914400" rtl="0" eaLnBrk="1" fontAlgn="base" latinLnBrk="0" hangingPunct="1">
              <a:lnSpc>
                <a:spcPct val="90000"/>
              </a:lnSpc>
              <a:spcBef>
                <a:spcPct val="0"/>
              </a:spcBef>
              <a:spcAft>
                <a:spcPct val="0"/>
              </a:spcAft>
              <a:tabLst/>
              <a:defRPr/>
            </a:pPr>
            <a:r>
              <a:rPr lang="en-GB" sz="3200" b="1" dirty="0">
                <a:latin typeface="Arial" panose="020B0604020202020204" pitchFamily="34" charset="0"/>
                <a:cs typeface="Arial" panose="020B0604020202020204" pitchFamily="34" charset="0"/>
              </a:rPr>
              <a:t>Call details</a:t>
            </a:r>
          </a:p>
        </p:txBody>
      </p:sp>
      <p:sp>
        <p:nvSpPr>
          <p:cNvPr id="2" name="TextBox 1">
            <a:extLst>
              <a:ext uri="{FF2B5EF4-FFF2-40B4-BE49-F238E27FC236}">
                <a16:creationId xmlns:a16="http://schemas.microsoft.com/office/drawing/2014/main" id="{B06AF428-1EDE-3E60-DAAA-36A0F1EC420A}"/>
              </a:ext>
            </a:extLst>
          </p:cNvPr>
          <p:cNvSpPr txBox="1"/>
          <p:nvPr/>
        </p:nvSpPr>
        <p:spPr>
          <a:xfrm>
            <a:off x="713912" y="1065320"/>
            <a:ext cx="10515599" cy="3970318"/>
          </a:xfrm>
          <a:prstGeom prst="rect">
            <a:avLst/>
          </a:prstGeom>
          <a:solidFill>
            <a:schemeClr val="bg1"/>
          </a:solidFill>
          <a:ln w="19050">
            <a:solidFill>
              <a:schemeClr val="accent1">
                <a:lumMod val="60000"/>
                <a:lumOff val="40000"/>
              </a:schemeClr>
            </a:solidFill>
          </a:ln>
        </p:spPr>
        <p:txBody>
          <a:bodyPr wrap="square" rtlCol="0">
            <a:spAutoFit/>
          </a:bodyPr>
          <a:lstStyle/>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Working with colleagues in early years a script and crib sheet was developed for the staff making the calls to ensure consistency.</a:t>
            </a:r>
          </a:p>
          <a:p>
            <a:pPr marL="285750" indent="-285750">
              <a:buFont typeface="Arial" panose="020B0604020202020204" pitchFamily="34" charset="0"/>
              <a:buChar char="•"/>
            </a:pPr>
            <a:endParaRPr lang="en-GB"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Ensuring parents saw this as a supportive measure and it was not designed to put them on the spot or under pressure.</a:t>
            </a:r>
          </a:p>
          <a:p>
            <a:pPr marL="285750" indent="-285750">
              <a:buFont typeface="Arial" panose="020B0604020202020204" pitchFamily="34" charset="0"/>
              <a:buChar char="•"/>
            </a:pPr>
            <a:endParaRPr lang="en-GB"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The crib sheet pointed parents towards uniform, start dates and general school information.</a:t>
            </a:r>
          </a:p>
          <a:p>
            <a:pPr marL="285750" indent="-285750">
              <a:buFont typeface="Arial" panose="020B0604020202020204" pitchFamily="34" charset="0"/>
              <a:buChar char="•"/>
            </a:pPr>
            <a:endParaRPr lang="en-GB"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We also gave the contact in admissions if there was an issue with the place they had been offered.</a:t>
            </a:r>
          </a:p>
          <a:p>
            <a:pPr marL="285750" indent="-285750">
              <a:buFont typeface="Arial" panose="020B0604020202020204" pitchFamily="34" charset="0"/>
              <a:buChar char="•"/>
            </a:pPr>
            <a:endParaRPr lang="en-GB"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Family support was also signposted through the Family Hubs – ‘get some help’ page and location of their closest Family Hub.</a:t>
            </a:r>
          </a:p>
          <a:p>
            <a:pPr marL="285750" indent="-285750">
              <a:buFont typeface="Arial" panose="020B0604020202020204" pitchFamily="34" charset="0"/>
              <a:buChar char="•"/>
            </a:pPr>
            <a:endParaRPr lang="en-GB"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A log of calls and conversations was made by the team.</a:t>
            </a:r>
          </a:p>
        </p:txBody>
      </p:sp>
    </p:spTree>
    <p:extLst>
      <p:ext uri="{BB962C8B-B14F-4D97-AF65-F5344CB8AC3E}">
        <p14:creationId xmlns:p14="http://schemas.microsoft.com/office/powerpoint/2010/main" val="1340233514"/>
      </p:ext>
    </p:extLst>
  </p:cSld>
  <p:clrMapOvr>
    <a:masterClrMapping/>
  </p:clrMapOvr>
  <mc:AlternateContent xmlns:mc="http://schemas.openxmlformats.org/markup-compatibility/2006" xmlns:p14="http://schemas.microsoft.com/office/powerpoint/2010/main">
    <mc:Choice Requires="p14">
      <p:transition spd="slow" p14:dur="2000" advTm="79561"/>
    </mc:Choice>
    <mc:Fallback xmlns="">
      <p:transition spd="slow" advTm="79561"/>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0EFFA-47A8-29AE-F19C-926AB910336D}"/>
              </a:ext>
            </a:extLst>
          </p:cNvPr>
          <p:cNvSpPr>
            <a:spLocks noGrp="1"/>
          </p:cNvSpPr>
          <p:nvPr>
            <p:ph type="title"/>
          </p:nvPr>
        </p:nvSpPr>
        <p:spPr>
          <a:xfrm>
            <a:off x="838200" y="125494"/>
            <a:ext cx="10515600" cy="591126"/>
          </a:xfrm>
        </p:spPr>
        <p:txBody>
          <a:bodyPr>
            <a:normAutofit/>
          </a:bodyPr>
          <a:lstStyle/>
          <a:p>
            <a:pPr marL="0" marR="0" lvl="0" indent="0" algn="ctr" defTabSz="914400" rtl="0" eaLnBrk="1" fontAlgn="base" latinLnBrk="0" hangingPunct="1">
              <a:lnSpc>
                <a:spcPct val="90000"/>
              </a:lnSpc>
              <a:spcBef>
                <a:spcPct val="0"/>
              </a:spcBef>
              <a:spcAft>
                <a:spcPct val="0"/>
              </a:spcAft>
              <a:tabLst/>
              <a:defRPr/>
            </a:pPr>
            <a:r>
              <a:rPr lang="en-GB" sz="3200" b="1" dirty="0">
                <a:latin typeface="Arial" panose="020B0604020202020204" pitchFamily="34" charset="0"/>
                <a:cs typeface="Arial" panose="020B0604020202020204" pitchFamily="34" charset="0"/>
              </a:rPr>
              <a:t>Analysis </a:t>
            </a:r>
          </a:p>
        </p:txBody>
      </p:sp>
      <p:cxnSp>
        <p:nvCxnSpPr>
          <p:cNvPr id="3" name="Straight Connector 2">
            <a:extLst>
              <a:ext uri="{FF2B5EF4-FFF2-40B4-BE49-F238E27FC236}">
                <a16:creationId xmlns:a16="http://schemas.microsoft.com/office/drawing/2014/main" id="{20DD0A62-D3CF-033A-C95E-EC0CD92D95A0}"/>
              </a:ext>
              <a:ext uri="{C183D7F6-B498-43B3-948B-1728B52AA6E4}">
                <adec:decorative xmlns:adec="http://schemas.microsoft.com/office/drawing/2017/decorative" val="1"/>
              </a:ext>
            </a:extLst>
          </p:cNvPr>
          <p:cNvCxnSpPr>
            <a:cxnSpLocks/>
          </p:cNvCxnSpPr>
          <p:nvPr/>
        </p:nvCxnSpPr>
        <p:spPr>
          <a:xfrm>
            <a:off x="838200" y="727184"/>
            <a:ext cx="10515600" cy="0"/>
          </a:xfrm>
          <a:prstGeom prst="line">
            <a:avLst/>
          </a:prstGeom>
          <a:noFill/>
          <a:ln w="76200" cap="flat" cmpd="sng" algn="ctr">
            <a:solidFill>
              <a:srgbClr val="00BFCA"/>
            </a:solidFill>
            <a:prstDash val="solid"/>
            <a:miter lim="800000"/>
          </a:ln>
          <a:effectLst/>
        </p:spPr>
      </p:cxnSp>
      <p:graphicFrame>
        <p:nvGraphicFramePr>
          <p:cNvPr id="6" name="Table 5">
            <a:extLst>
              <a:ext uri="{FF2B5EF4-FFF2-40B4-BE49-F238E27FC236}">
                <a16:creationId xmlns:a16="http://schemas.microsoft.com/office/drawing/2014/main" id="{F3718C8A-E555-5F2B-1599-F98A8352A88D}"/>
              </a:ext>
            </a:extLst>
          </p:cNvPr>
          <p:cNvGraphicFramePr>
            <a:graphicFrameLocks noGrp="1"/>
          </p:cNvGraphicFramePr>
          <p:nvPr>
            <p:extLst>
              <p:ext uri="{D42A27DB-BD31-4B8C-83A1-F6EECF244321}">
                <p14:modId xmlns:p14="http://schemas.microsoft.com/office/powerpoint/2010/main" val="1227273640"/>
              </p:ext>
            </p:extLst>
          </p:nvPr>
        </p:nvGraphicFramePr>
        <p:xfrm>
          <a:off x="838199" y="1001857"/>
          <a:ext cx="2565904" cy="2585322"/>
        </p:xfrm>
        <a:graphic>
          <a:graphicData uri="http://schemas.openxmlformats.org/drawingml/2006/table">
            <a:tbl>
              <a:tblPr/>
              <a:tblGrid>
                <a:gridCol w="1744815">
                  <a:extLst>
                    <a:ext uri="{9D8B030D-6E8A-4147-A177-3AD203B41FA5}">
                      <a16:colId xmlns:a16="http://schemas.microsoft.com/office/drawing/2014/main" val="259015060"/>
                    </a:ext>
                  </a:extLst>
                </a:gridCol>
                <a:gridCol w="821089">
                  <a:extLst>
                    <a:ext uri="{9D8B030D-6E8A-4147-A177-3AD203B41FA5}">
                      <a16:colId xmlns:a16="http://schemas.microsoft.com/office/drawing/2014/main" val="275225103"/>
                    </a:ext>
                  </a:extLst>
                </a:gridCol>
              </a:tblGrid>
              <a:tr h="287258">
                <a:tc>
                  <a:txBody>
                    <a:bodyPr/>
                    <a:lstStyle/>
                    <a:p>
                      <a:pPr algn="ctr" fontAlgn="b"/>
                      <a:r>
                        <a:rPr lang="en-GB" sz="1400" b="1" i="0" u="none" strike="noStrike" dirty="0">
                          <a:solidFill>
                            <a:srgbClr val="000000"/>
                          </a:solidFill>
                          <a:effectLst/>
                          <a:latin typeface="Arial" panose="020B0604020202020204" pitchFamily="34" charset="0"/>
                          <a:cs typeface="Arial" panose="020B0604020202020204" pitchFamily="34" charset="0"/>
                        </a:rPr>
                        <a:t>Action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GB" sz="1400" b="1" i="0" u="none" strike="noStrike" dirty="0">
                          <a:solidFill>
                            <a:srgbClr val="000000"/>
                          </a:solidFill>
                          <a:effectLst/>
                          <a:latin typeface="Arial" panose="020B0604020202020204" pitchFamily="34" charset="0"/>
                          <a:cs typeface="Arial" panose="020B0604020202020204" pitchFamily="34" charset="0"/>
                        </a:rPr>
                        <a:t>Count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16724664"/>
                  </a:ext>
                </a:extLst>
              </a:tr>
              <a:tr h="287258">
                <a:tc>
                  <a:txBody>
                    <a:bodyPr/>
                    <a:lstStyle/>
                    <a:p>
                      <a:pPr algn="l" fontAlgn="b"/>
                      <a:r>
                        <a:rPr lang="en-GB" sz="1400" b="0" i="0" u="none" strike="noStrike" dirty="0">
                          <a:solidFill>
                            <a:srgbClr val="000000"/>
                          </a:solidFill>
                          <a:effectLst/>
                          <a:latin typeface="Arial" panose="020B0604020202020204" pitchFamily="34" charset="0"/>
                          <a:cs typeface="Arial" panose="020B0604020202020204" pitchFamily="34" charset="0"/>
                        </a:rPr>
                        <a:t>Admissions issue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GB" sz="1400" b="0" i="0" u="none" strike="noStrike" dirty="0">
                          <a:solidFill>
                            <a:srgbClr val="000000"/>
                          </a:solidFill>
                          <a:effectLst/>
                          <a:latin typeface="Arial" panose="020B0604020202020204" pitchFamily="34" charset="0"/>
                          <a:cs typeface="Arial" panose="020B0604020202020204" pitchFamily="34" charset="0"/>
                        </a:rPr>
                        <a:t>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75141420"/>
                  </a:ext>
                </a:extLst>
              </a:tr>
              <a:tr h="287258">
                <a:tc>
                  <a:txBody>
                    <a:bodyPr/>
                    <a:lstStyle/>
                    <a:p>
                      <a:pPr algn="l" fontAlgn="b"/>
                      <a:r>
                        <a:rPr lang="en-GB" sz="1400" b="0" i="0" u="none" strike="noStrike">
                          <a:solidFill>
                            <a:srgbClr val="000000"/>
                          </a:solidFill>
                          <a:effectLst/>
                          <a:latin typeface="Arial" panose="020B0604020202020204" pitchFamily="34" charset="0"/>
                          <a:cs typeface="Arial" panose="020B0604020202020204" pitchFamily="34" charset="0"/>
                        </a:rPr>
                        <a:t>Moved area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GB" sz="1400" b="0" i="0" u="none" strike="noStrike" dirty="0">
                          <a:solidFill>
                            <a:srgbClr val="000000"/>
                          </a:solidFill>
                          <a:effectLst/>
                          <a:latin typeface="Arial" panose="020B0604020202020204" pitchFamily="34" charset="0"/>
                          <a:cs typeface="Arial" panose="020B0604020202020204" pitchFamily="34"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26765806"/>
                  </a:ext>
                </a:extLst>
              </a:tr>
              <a:tr h="287258">
                <a:tc>
                  <a:txBody>
                    <a:bodyPr/>
                    <a:lstStyle/>
                    <a:p>
                      <a:pPr algn="l" fontAlgn="b"/>
                      <a:r>
                        <a:rPr lang="en-GB" sz="1400" b="0" i="0" u="none" strike="noStrike">
                          <a:solidFill>
                            <a:srgbClr val="000000"/>
                          </a:solidFill>
                          <a:effectLst/>
                          <a:latin typeface="Arial" panose="020B0604020202020204" pitchFamily="34" charset="0"/>
                          <a:cs typeface="Arial" panose="020B0604020202020204" pitchFamily="34" charset="0"/>
                        </a:rPr>
                        <a:t>No answer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GB" sz="1400" b="0" i="0" u="none" strike="noStrike" dirty="0">
                          <a:solidFill>
                            <a:srgbClr val="000000"/>
                          </a:solidFill>
                          <a:effectLst/>
                          <a:latin typeface="Arial" panose="020B0604020202020204" pitchFamily="34" charset="0"/>
                          <a:cs typeface="Arial" panose="020B0604020202020204" pitchFamily="34" charset="0"/>
                        </a:rPr>
                        <a:t>105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9523143"/>
                  </a:ext>
                </a:extLst>
              </a:tr>
              <a:tr h="287258">
                <a:tc>
                  <a:txBody>
                    <a:bodyPr/>
                    <a:lstStyle/>
                    <a:p>
                      <a:pPr algn="l" fontAlgn="b"/>
                      <a:r>
                        <a:rPr lang="en-GB" sz="1400" b="0" i="0" u="none" strike="noStrike">
                          <a:solidFill>
                            <a:srgbClr val="000000"/>
                          </a:solidFill>
                          <a:effectLst/>
                          <a:latin typeface="Arial" panose="020B0604020202020204" pitchFamily="34" charset="0"/>
                          <a:cs typeface="Arial" panose="020B0604020202020204" pitchFamily="34" charset="0"/>
                        </a:rPr>
                        <a:t>No issues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GB" sz="1400" b="0" i="0" u="none" strike="noStrike" dirty="0">
                          <a:solidFill>
                            <a:srgbClr val="000000"/>
                          </a:solidFill>
                          <a:effectLst/>
                          <a:latin typeface="Arial" panose="020B0604020202020204" pitchFamily="34" charset="0"/>
                          <a:cs typeface="Arial" panose="020B0604020202020204" pitchFamily="34" charset="0"/>
                        </a:rPr>
                        <a:t>175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30344295"/>
                  </a:ext>
                </a:extLst>
              </a:tr>
              <a:tr h="287258">
                <a:tc>
                  <a:txBody>
                    <a:bodyPr/>
                    <a:lstStyle/>
                    <a:p>
                      <a:pPr algn="l" fontAlgn="b"/>
                      <a:r>
                        <a:rPr lang="en-GB" sz="1400" b="0" i="0" u="none" strike="noStrike">
                          <a:solidFill>
                            <a:srgbClr val="000000"/>
                          </a:solidFill>
                          <a:effectLst/>
                          <a:latin typeface="Arial" panose="020B0604020202020204" pitchFamily="34" charset="0"/>
                          <a:cs typeface="Arial" panose="020B0604020202020204" pitchFamily="34" charset="0"/>
                        </a:rPr>
                        <a:t>SEND concerns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GB" sz="1400" b="0" i="0" u="none" strike="noStrike" dirty="0">
                          <a:solidFill>
                            <a:srgbClr val="000000"/>
                          </a:solidFill>
                          <a:effectLst/>
                          <a:latin typeface="Arial" panose="020B0604020202020204" pitchFamily="34" charset="0"/>
                          <a:cs typeface="Arial" panose="020B0604020202020204" pitchFamily="34" charset="0"/>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70137997"/>
                  </a:ext>
                </a:extLst>
              </a:tr>
              <a:tr h="287258">
                <a:tc>
                  <a:txBody>
                    <a:bodyPr/>
                    <a:lstStyle/>
                    <a:p>
                      <a:pPr algn="l" fontAlgn="b"/>
                      <a:r>
                        <a:rPr lang="en-GB" sz="1400" b="0" i="0" u="none" strike="noStrike">
                          <a:solidFill>
                            <a:srgbClr val="000000"/>
                          </a:solidFill>
                          <a:effectLst/>
                          <a:latin typeface="Arial" panose="020B0604020202020204" pitchFamily="34" charset="0"/>
                          <a:cs typeface="Arial" panose="020B0604020202020204" pitchFamily="34" charset="0"/>
                        </a:rPr>
                        <a:t>Uniform</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GB" sz="1400" b="0" i="0" u="none" strike="noStrike" dirty="0">
                          <a:solidFill>
                            <a:srgbClr val="000000"/>
                          </a:solidFill>
                          <a:effectLst/>
                          <a:latin typeface="Arial" panose="020B0604020202020204" pitchFamily="34" charset="0"/>
                          <a:cs typeface="Arial" panose="020B0604020202020204" pitchFamily="34" charset="0"/>
                        </a:rPr>
                        <a:t>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92433481"/>
                  </a:ext>
                </a:extLst>
              </a:tr>
              <a:tr h="287258">
                <a:tc>
                  <a:txBody>
                    <a:bodyPr/>
                    <a:lstStyle/>
                    <a:p>
                      <a:pPr algn="l" fontAlgn="b"/>
                      <a:r>
                        <a:rPr lang="en-GB" sz="1400" b="0" i="0" u="none" strike="noStrike" dirty="0">
                          <a:solidFill>
                            <a:srgbClr val="000000"/>
                          </a:solidFill>
                          <a:effectLst/>
                          <a:latin typeface="Arial" panose="020B0604020202020204" pitchFamily="34" charset="0"/>
                          <a:cs typeface="Arial" panose="020B0604020202020204" pitchFamily="34" charset="0"/>
                        </a:rPr>
                        <a:t>Wrong number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r>
                        <a:rPr lang="en-GB" sz="1400" b="0" i="0" u="none" strike="noStrike" dirty="0">
                          <a:solidFill>
                            <a:srgbClr val="000000"/>
                          </a:solidFill>
                          <a:effectLst/>
                          <a:latin typeface="Arial" panose="020B0604020202020204" pitchFamily="34" charset="0"/>
                          <a:cs typeface="Arial" panose="020B0604020202020204" pitchFamily="34"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23846832"/>
                  </a:ext>
                </a:extLst>
              </a:tr>
              <a:tr h="287258">
                <a:tc>
                  <a:txBody>
                    <a:bodyPr/>
                    <a:lstStyle/>
                    <a:p>
                      <a:pPr algn="l" fontAlgn="b"/>
                      <a:r>
                        <a:rPr lang="en-GB" sz="1400" b="1" i="0" u="none" strike="noStrike">
                          <a:solidFill>
                            <a:srgbClr val="000000"/>
                          </a:solidFill>
                          <a:effectLst/>
                          <a:latin typeface="Arial" panose="020B0604020202020204" pitchFamily="34" charset="0"/>
                          <a:cs typeface="Arial" panose="020B0604020202020204" pitchFamily="34" charset="0"/>
                        </a:rPr>
                        <a:t>Grand Total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E6F5"/>
                    </a:solidFill>
                  </a:tcPr>
                </a:tc>
                <a:tc>
                  <a:txBody>
                    <a:bodyPr/>
                    <a:lstStyle/>
                    <a:p>
                      <a:pPr algn="r" fontAlgn="b"/>
                      <a:r>
                        <a:rPr lang="en-GB" sz="1400" b="1" i="0" u="none" strike="noStrike" dirty="0">
                          <a:solidFill>
                            <a:srgbClr val="000000"/>
                          </a:solidFill>
                          <a:effectLst/>
                          <a:latin typeface="Arial" panose="020B0604020202020204" pitchFamily="34" charset="0"/>
                          <a:cs typeface="Arial" panose="020B0604020202020204" pitchFamily="34" charset="0"/>
                        </a:rPr>
                        <a:t>327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E6F5"/>
                    </a:solidFill>
                  </a:tcPr>
                </a:tc>
                <a:extLst>
                  <a:ext uri="{0D108BD9-81ED-4DB2-BD59-A6C34878D82A}">
                    <a16:rowId xmlns:a16="http://schemas.microsoft.com/office/drawing/2014/main" val="3011956074"/>
                  </a:ext>
                </a:extLst>
              </a:tr>
            </a:tbl>
          </a:graphicData>
        </a:graphic>
      </p:graphicFrame>
      <p:graphicFrame>
        <p:nvGraphicFramePr>
          <p:cNvPr id="8" name="Chart 7">
            <a:extLst>
              <a:ext uri="{FF2B5EF4-FFF2-40B4-BE49-F238E27FC236}">
                <a16:creationId xmlns:a16="http://schemas.microsoft.com/office/drawing/2014/main" id="{4611FFD7-9DC0-A377-523B-B25F8D2DA845}"/>
              </a:ext>
            </a:extLst>
          </p:cNvPr>
          <p:cNvGraphicFramePr>
            <a:graphicFrameLocks/>
          </p:cNvGraphicFramePr>
          <p:nvPr>
            <p:extLst>
              <p:ext uri="{D42A27DB-BD31-4B8C-83A1-F6EECF244321}">
                <p14:modId xmlns:p14="http://schemas.microsoft.com/office/powerpoint/2010/main" val="584576850"/>
              </p:ext>
            </p:extLst>
          </p:nvPr>
        </p:nvGraphicFramePr>
        <p:xfrm>
          <a:off x="5857592" y="1001857"/>
          <a:ext cx="5156232" cy="2594323"/>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a:extLst>
              <a:ext uri="{FF2B5EF4-FFF2-40B4-BE49-F238E27FC236}">
                <a16:creationId xmlns:a16="http://schemas.microsoft.com/office/drawing/2014/main" id="{29CE4322-CFDC-412A-1D68-50B030C6A68F}"/>
              </a:ext>
            </a:extLst>
          </p:cNvPr>
          <p:cNvSpPr txBox="1"/>
          <p:nvPr/>
        </p:nvSpPr>
        <p:spPr>
          <a:xfrm>
            <a:off x="838199" y="3648547"/>
            <a:ext cx="10175625" cy="2862322"/>
          </a:xfrm>
          <a:prstGeom prst="rect">
            <a:avLst/>
          </a:prstGeom>
          <a:noFill/>
          <a:ln>
            <a:solidFill>
              <a:schemeClr val="tx1"/>
            </a:solidFill>
          </a:ln>
        </p:spPr>
        <p:txBody>
          <a:bodyPr wrap="square" rtlCol="0">
            <a:spAutoFit/>
          </a:bodyPr>
          <a:lstStyle/>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Of the 327 calls made, 54% (175) of parents had no issues around the start of reception, had uniform and start dates, these parents were informed of the need for good attendance.</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14 families had an admissions issue and were put through to the school admissions team whilst on the call.</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23 families needed assistance with uniform and were signposted to relevant charities. </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105 families (32%) of the cohort did not answer the call, despite 2 attempts. Messages were left where voicemail facility was available</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5 phone numbers provided at the admissions stage did not work.</a:t>
            </a: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3 families needed SEN advice.</a:t>
            </a:r>
          </a:p>
          <a:p>
            <a:pPr marL="285750" indent="-285750">
              <a:buFont typeface="Arial" panose="020B0604020202020204" pitchFamily="34" charset="0"/>
              <a:buChar char="•"/>
            </a:pPr>
            <a:endParaRPr lang="en-GB" dirty="0"/>
          </a:p>
        </p:txBody>
      </p:sp>
    </p:spTree>
    <p:extLst>
      <p:ext uri="{BB962C8B-B14F-4D97-AF65-F5344CB8AC3E}">
        <p14:creationId xmlns:p14="http://schemas.microsoft.com/office/powerpoint/2010/main" val="666470778"/>
      </p:ext>
    </p:extLst>
  </p:cSld>
  <p:clrMapOvr>
    <a:masterClrMapping/>
  </p:clrMapOvr>
  <mc:AlternateContent xmlns:mc="http://schemas.openxmlformats.org/markup-compatibility/2006" xmlns:p14="http://schemas.microsoft.com/office/powerpoint/2010/main">
    <mc:Choice Requires="p14">
      <p:transition spd="slow" p14:dur="2000" advTm="57247"/>
    </mc:Choice>
    <mc:Fallback xmlns="">
      <p:transition spd="slow" advTm="57247"/>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D01592-E039-27D0-BE33-99667E5A70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4A019A-E9B4-5092-C64B-87E9E0F12829}"/>
              </a:ext>
            </a:extLst>
          </p:cNvPr>
          <p:cNvSpPr>
            <a:spLocks noGrp="1"/>
          </p:cNvSpPr>
          <p:nvPr>
            <p:ph type="title"/>
          </p:nvPr>
        </p:nvSpPr>
        <p:spPr>
          <a:xfrm>
            <a:off x="838200" y="125494"/>
            <a:ext cx="10515600" cy="591126"/>
          </a:xfrm>
        </p:spPr>
        <p:txBody>
          <a:bodyPr>
            <a:normAutofit/>
          </a:bodyPr>
          <a:lstStyle/>
          <a:p>
            <a:pPr marL="0" marR="0" lvl="0" indent="0" algn="ctr" defTabSz="914400" rtl="0" eaLnBrk="1" fontAlgn="base" latinLnBrk="0" hangingPunct="1">
              <a:lnSpc>
                <a:spcPct val="90000"/>
              </a:lnSpc>
              <a:spcBef>
                <a:spcPct val="0"/>
              </a:spcBef>
              <a:spcAft>
                <a:spcPct val="0"/>
              </a:spcAft>
              <a:tabLst/>
              <a:defRPr/>
            </a:pPr>
            <a:r>
              <a:rPr lang="en-GB" sz="3200" b="1" dirty="0">
                <a:latin typeface="Arial" panose="020B0604020202020204" pitchFamily="34" charset="0"/>
                <a:cs typeface="Arial" panose="020B0604020202020204" pitchFamily="34" charset="0"/>
              </a:rPr>
              <a:t>Next Steps – further resolutions</a:t>
            </a:r>
          </a:p>
        </p:txBody>
      </p:sp>
      <p:cxnSp>
        <p:nvCxnSpPr>
          <p:cNvPr id="3" name="Straight Connector 2">
            <a:extLst>
              <a:ext uri="{FF2B5EF4-FFF2-40B4-BE49-F238E27FC236}">
                <a16:creationId xmlns:a16="http://schemas.microsoft.com/office/drawing/2014/main" id="{77760961-4B0E-3DC2-AE50-058B9C4B04BF}"/>
              </a:ext>
              <a:ext uri="{C183D7F6-B498-43B3-948B-1728B52AA6E4}">
                <adec:decorative xmlns:adec="http://schemas.microsoft.com/office/drawing/2017/decorative" val="1"/>
              </a:ext>
            </a:extLst>
          </p:cNvPr>
          <p:cNvCxnSpPr>
            <a:cxnSpLocks/>
          </p:cNvCxnSpPr>
          <p:nvPr/>
        </p:nvCxnSpPr>
        <p:spPr>
          <a:xfrm>
            <a:off x="774065" y="716620"/>
            <a:ext cx="10515600" cy="0"/>
          </a:xfrm>
          <a:prstGeom prst="line">
            <a:avLst/>
          </a:prstGeom>
          <a:noFill/>
          <a:ln w="76200" cap="flat" cmpd="sng" algn="ctr">
            <a:solidFill>
              <a:srgbClr val="00BFCA"/>
            </a:solidFill>
            <a:prstDash val="solid"/>
            <a:miter lim="800000"/>
          </a:ln>
          <a:effectLst/>
        </p:spPr>
      </p:cxnSp>
      <p:sp>
        <p:nvSpPr>
          <p:cNvPr id="8" name="TextBox 7">
            <a:extLst>
              <a:ext uri="{FF2B5EF4-FFF2-40B4-BE49-F238E27FC236}">
                <a16:creationId xmlns:a16="http://schemas.microsoft.com/office/drawing/2014/main" id="{350F8134-BB73-B4DC-5BB4-4D77375F2C3C}"/>
              </a:ext>
            </a:extLst>
          </p:cNvPr>
          <p:cNvSpPr txBox="1"/>
          <p:nvPr/>
        </p:nvSpPr>
        <p:spPr>
          <a:xfrm>
            <a:off x="615635" y="1182823"/>
            <a:ext cx="10674029" cy="4524315"/>
          </a:xfrm>
          <a:prstGeom prst="rect">
            <a:avLst/>
          </a:prstGeom>
          <a:noFill/>
        </p:spPr>
        <p:txBody>
          <a:bodyPr wrap="square" rtlCol="0">
            <a:spAutoFit/>
          </a:bodyPr>
          <a:lstStyle/>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Share outcomes of calls with council colleagues in attendance, Early years and admissions.</a:t>
            </a:r>
          </a:p>
          <a:p>
            <a:endParaRPr lang="en-GB"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share data for each school with school leaders. Particularly those families we have not made contact with.</a:t>
            </a:r>
          </a:p>
          <a:p>
            <a:endParaRPr lang="en-GB"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Follow up calls to those families with SEN, admissions and uniform issues.</a:t>
            </a:r>
          </a:p>
          <a:p>
            <a:pPr marL="285750" indent="-285750">
              <a:buFont typeface="Arial" panose="020B0604020202020204" pitchFamily="34" charset="0"/>
              <a:buChar char="•"/>
            </a:pPr>
            <a:endParaRPr lang="en-GB"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23 families with uniform issues were recontacted week beginning 24/08 and where issues still existed vouchers provided.</a:t>
            </a:r>
          </a:p>
          <a:p>
            <a:pPr marL="285750" indent="-285750">
              <a:buFont typeface="Arial" panose="020B0604020202020204" pitchFamily="34" charset="0"/>
              <a:buChar char="•"/>
            </a:pPr>
            <a:endParaRPr lang="en-GB"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dirty="0">
                <a:latin typeface="Arial" panose="020B0604020202020204" pitchFamily="34" charset="0"/>
                <a:cs typeface="Arial" panose="020B0604020202020204" pitchFamily="34" charset="0"/>
              </a:rPr>
              <a:t>10 families with admissions issues have been resolved in August and different schools allocated. 4 remain on waiting lists for a different school.</a:t>
            </a:r>
          </a:p>
          <a:p>
            <a:pPr marL="285750" indent="-285750">
              <a:buFont typeface="Arial" panose="020B0604020202020204" pitchFamily="34" charset="0"/>
              <a:buChar char="•"/>
            </a:pPr>
            <a:endParaRPr lang="en-GB"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GB"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GB"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76723674"/>
      </p:ext>
    </p:extLst>
  </p:cSld>
  <p:clrMapOvr>
    <a:masterClrMapping/>
  </p:clrMapOvr>
  <mc:AlternateContent xmlns:mc="http://schemas.openxmlformats.org/markup-compatibility/2006" xmlns:p14="http://schemas.microsoft.com/office/powerpoint/2010/main">
    <mc:Choice Requires="p14">
      <p:transition spd="slow" p14:dur="2000" advTm="88030"/>
    </mc:Choice>
    <mc:Fallback xmlns="">
      <p:transition spd="slow" advTm="88030"/>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2.4|0.4"/>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4431</TotalTime>
  <Words>590</Words>
  <Application>Microsoft Office PowerPoint</Application>
  <PresentationFormat>Widescreen</PresentationFormat>
  <Paragraphs>73</Paragraphs>
  <Slides>5</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Aptos</vt:lpstr>
      <vt:lpstr>Aptos Display</vt:lpstr>
      <vt:lpstr>Arial</vt:lpstr>
      <vt:lpstr>Office Theme</vt:lpstr>
      <vt:lpstr>PowerPoint Presentation</vt:lpstr>
      <vt:lpstr>Background and remit</vt:lpstr>
      <vt:lpstr>Call details</vt:lpstr>
      <vt:lpstr>Analysis </vt:lpstr>
      <vt:lpstr>Next Steps – further resolutions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WILCOCK, Alice - Children's Commisioner</dc:creator>
  <cp:lastModifiedBy>John Gilmore</cp:lastModifiedBy>
  <cp:revision>36</cp:revision>
  <dcterms:created xsi:type="dcterms:W3CDTF">2024-06-18T08:30:09Z</dcterms:created>
  <dcterms:modified xsi:type="dcterms:W3CDTF">2025-09-01T12:24:56Z</dcterms:modified>
</cp:coreProperties>
</file>