
<file path=[Content_Types].xml><?xml version="1.0" encoding="utf-8"?>
<Types xmlns="http://schemas.openxmlformats.org/package/2006/content-types">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64" r:id="rId2"/>
    <p:sldId id="8325" r:id="rId3"/>
    <p:sldId id="8332" r:id="rId4"/>
    <p:sldId id="8328" r:id="rId5"/>
    <p:sldId id="8331" r:id="rId6"/>
    <p:sldId id="8329"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248" autoAdjust="0"/>
    <p:restoredTop sz="94660"/>
  </p:normalViewPr>
  <p:slideViewPr>
    <p:cSldViewPr snapToGrid="0">
      <p:cViewPr varScale="1">
        <p:scale>
          <a:sx n="65" d="100"/>
          <a:sy n="65" d="100"/>
        </p:scale>
        <p:origin x="117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Target Cohort</a:t>
            </a:r>
            <a:r>
              <a:rPr lang="en-GB" baseline="0"/>
              <a:t> Size</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spPr>
            <a:solidFill>
              <a:srgbClr val="32BEB3"/>
            </a:solidFill>
          </c:spPr>
          <c:dPt>
            <c:idx val="0"/>
            <c:bubble3D val="0"/>
            <c:spPr>
              <a:solidFill>
                <a:schemeClr val="accent1">
                  <a:lumMod val="60000"/>
                  <a:lumOff val="40000"/>
                </a:schemeClr>
              </a:solidFill>
              <a:ln w="19050">
                <a:solidFill>
                  <a:schemeClr val="lt1"/>
                </a:solidFill>
              </a:ln>
              <a:effectLst/>
            </c:spPr>
            <c:extLst>
              <c:ext xmlns:c16="http://schemas.microsoft.com/office/drawing/2014/chart" uri="{C3380CC4-5D6E-409C-BE32-E72D297353CC}">
                <c16:uniqueId val="{00000001-D219-4746-80DD-C945695E5815}"/>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D219-4746-80DD-C945695E5815}"/>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bestFit"/>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Sheet3!$A$10:$A$11</c:f>
              <c:strCache>
                <c:ptCount val="2"/>
                <c:pt idx="0">
                  <c:v>Target Cohort</c:v>
                </c:pt>
                <c:pt idx="1">
                  <c:v>non-Target Cohort</c:v>
                </c:pt>
              </c:strCache>
            </c:strRef>
          </c:cat>
          <c:val>
            <c:numRef>
              <c:f>Sheet3!$B$10:$B$11</c:f>
              <c:numCache>
                <c:formatCode>General</c:formatCode>
                <c:ptCount val="2"/>
                <c:pt idx="0">
                  <c:v>506</c:v>
                </c:pt>
                <c:pt idx="1">
                  <c:v>2740</c:v>
                </c:pt>
              </c:numCache>
            </c:numRef>
          </c:val>
          <c:extLst>
            <c:ext xmlns:c16="http://schemas.microsoft.com/office/drawing/2014/chart" uri="{C3380CC4-5D6E-409C-BE32-E72D297353CC}">
              <c16:uniqueId val="{00000004-D219-4746-80DD-C945695E5815}"/>
            </c:ext>
          </c:extLst>
        </c:ser>
        <c:dLbls>
          <c:dLblPos val="bestFit"/>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w="19050">
      <a:solidFill>
        <a:schemeClr val="accent1">
          <a:lumMod val="60000"/>
          <a:lumOff val="40000"/>
        </a:schemeClr>
      </a:solid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Cohort Comparison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Nursery Attendance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Full Cohort</c:v>
                </c:pt>
                <c:pt idx="1">
                  <c:v>Target Cohort</c:v>
                </c:pt>
              </c:strCache>
            </c:strRef>
          </c:cat>
          <c:val>
            <c:numRef>
              <c:f>Sheet1!$B$2:$B$3</c:f>
              <c:numCache>
                <c:formatCode>0.0%</c:formatCode>
                <c:ptCount val="2"/>
                <c:pt idx="0">
                  <c:v>0.9</c:v>
                </c:pt>
                <c:pt idx="1">
                  <c:v>0.81899999999999995</c:v>
                </c:pt>
              </c:numCache>
            </c:numRef>
          </c:val>
          <c:extLst>
            <c:ext xmlns:c16="http://schemas.microsoft.com/office/drawing/2014/chart" uri="{C3380CC4-5D6E-409C-BE32-E72D297353CC}">
              <c16:uniqueId val="{00000000-8F27-4764-9F44-221866B55BF0}"/>
            </c:ext>
          </c:extLst>
        </c:ser>
        <c:ser>
          <c:idx val="1"/>
          <c:order val="1"/>
          <c:tx>
            <c:strRef>
              <c:f>Sheet1!$C$1</c:f>
              <c:strCache>
                <c:ptCount val="1"/>
                <c:pt idx="0">
                  <c:v>Reception Attendance</c:v>
                </c:pt>
              </c:strCache>
            </c:strRef>
          </c:tx>
          <c:spPr>
            <a:solidFill>
              <a:schemeClr val="accent4">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Full Cohort</c:v>
                </c:pt>
                <c:pt idx="1">
                  <c:v>Target Cohort</c:v>
                </c:pt>
              </c:strCache>
            </c:strRef>
          </c:cat>
          <c:val>
            <c:numRef>
              <c:f>Sheet1!$C$2:$C$3</c:f>
              <c:numCache>
                <c:formatCode>0.0%</c:formatCode>
                <c:ptCount val="2"/>
                <c:pt idx="0">
                  <c:v>0.92700000000000005</c:v>
                </c:pt>
                <c:pt idx="1">
                  <c:v>0.88900000000000001</c:v>
                </c:pt>
              </c:numCache>
            </c:numRef>
          </c:val>
          <c:extLst>
            <c:ext xmlns:c16="http://schemas.microsoft.com/office/drawing/2014/chart" uri="{C3380CC4-5D6E-409C-BE32-E72D297353CC}">
              <c16:uniqueId val="{00000001-8F27-4764-9F44-221866B55BF0}"/>
            </c:ext>
          </c:extLst>
        </c:ser>
        <c:dLbls>
          <c:dLblPos val="outEnd"/>
          <c:showLegendKey val="0"/>
          <c:showVal val="1"/>
          <c:showCatName val="0"/>
          <c:showSerName val="0"/>
          <c:showPercent val="0"/>
          <c:showBubbleSize val="0"/>
        </c:dLbls>
        <c:gapWidth val="219"/>
        <c:overlap val="-27"/>
        <c:axId val="505880832"/>
        <c:axId val="505882272"/>
      </c:barChart>
      <c:catAx>
        <c:axId val="505880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882272"/>
        <c:crosses val="autoZero"/>
        <c:auto val="1"/>
        <c:lblAlgn val="ctr"/>
        <c:lblOffset val="100"/>
        <c:noMultiLvlLbl val="0"/>
      </c:catAx>
      <c:valAx>
        <c:axId val="505882272"/>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05880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w="19050">
      <a:solidFill>
        <a:srgbClr val="0F9ED5"/>
      </a:solid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GB"/>
              <a:t>Year-on-year</a:t>
            </a:r>
            <a:r>
              <a:rPr lang="en-GB" baseline="0"/>
              <a:t> Reception Attendance (up to 13/06/25)</a:t>
            </a:r>
            <a:endParaRPr lang="en-GB"/>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4">
                <a:lumMod val="60000"/>
                <a:lumOff val="40000"/>
              </a:schemeClr>
            </a:solidFill>
            <a:ln>
              <a:noFill/>
            </a:ln>
            <a:effectLst/>
          </c:spPr>
          <c:invertIfNegative val="0"/>
          <c:dPt>
            <c:idx val="0"/>
            <c:invertIfNegative val="0"/>
            <c:bubble3D val="0"/>
            <c:spPr>
              <a:solidFill>
                <a:srgbClr val="92D050"/>
              </a:solidFill>
              <a:ln>
                <a:noFill/>
              </a:ln>
              <a:effectLst/>
            </c:spPr>
            <c:extLst>
              <c:ext xmlns:c16="http://schemas.microsoft.com/office/drawing/2014/chart" uri="{C3380CC4-5D6E-409C-BE32-E72D297353CC}">
                <c16:uniqueId val="{00000001-DB40-4438-A252-A0BD59509382}"/>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Sheet1!$A$7:$A$8</c:f>
              <c:strCache>
                <c:ptCount val="2"/>
                <c:pt idx="0">
                  <c:v>Reception 23/24</c:v>
                </c:pt>
                <c:pt idx="1">
                  <c:v>Reception 24/25</c:v>
                </c:pt>
              </c:strCache>
            </c:strRef>
          </c:cat>
          <c:val>
            <c:numRef>
              <c:f>Sheet1!$B$7:$B$8</c:f>
              <c:numCache>
                <c:formatCode>0.0%</c:formatCode>
                <c:ptCount val="2"/>
                <c:pt idx="0">
                  <c:v>0.92100000000000004</c:v>
                </c:pt>
                <c:pt idx="1">
                  <c:v>0.92700000000000005</c:v>
                </c:pt>
              </c:numCache>
            </c:numRef>
          </c:val>
          <c:extLst>
            <c:ext xmlns:c16="http://schemas.microsoft.com/office/drawing/2014/chart" uri="{C3380CC4-5D6E-409C-BE32-E72D297353CC}">
              <c16:uniqueId val="{00000002-DB40-4438-A252-A0BD59509382}"/>
            </c:ext>
          </c:extLst>
        </c:ser>
        <c:dLbls>
          <c:dLblPos val="outEnd"/>
          <c:showLegendKey val="0"/>
          <c:showVal val="1"/>
          <c:showCatName val="0"/>
          <c:showSerName val="0"/>
          <c:showPercent val="0"/>
          <c:showBubbleSize val="0"/>
        </c:dLbls>
        <c:gapWidth val="219"/>
        <c:overlap val="-27"/>
        <c:axId val="635658840"/>
        <c:axId val="635659560"/>
      </c:barChart>
      <c:catAx>
        <c:axId val="635658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5659560"/>
        <c:crosses val="autoZero"/>
        <c:auto val="1"/>
        <c:lblAlgn val="ctr"/>
        <c:lblOffset val="100"/>
        <c:noMultiLvlLbl val="0"/>
      </c:catAx>
      <c:valAx>
        <c:axId val="63565956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635658840"/>
        <c:crosses val="autoZero"/>
        <c:crossBetween val="between"/>
      </c:valAx>
      <c:spPr>
        <a:noFill/>
        <a:ln>
          <a:noFill/>
        </a:ln>
        <a:effectLst/>
      </c:spPr>
    </c:plotArea>
    <c:plotVisOnly val="1"/>
    <c:dispBlanksAs val="gap"/>
    <c:showDLblsOverMax val="0"/>
  </c:chart>
  <c:spPr>
    <a:noFill/>
    <a:ln w="19050">
      <a:solidFill>
        <a:srgbClr val="00B0F0"/>
      </a:solid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FA7CE-436C-472E-BA55-3C37AF463A03}" type="datetimeFigureOut">
              <a:rPr lang="en-GB" smtClean="0"/>
              <a:t>27/06/2025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3CF35FF-DE22-41BD-8E60-5CCAF246FC74}" type="slidenum">
              <a:rPr lang="en-GB" smtClean="0"/>
              <a:t>‹#›</a:t>
            </a:fld>
            <a:endParaRPr lang="en-GB"/>
          </a:p>
        </p:txBody>
      </p:sp>
    </p:spTree>
    <p:extLst>
      <p:ext uri="{BB962C8B-B14F-4D97-AF65-F5344CB8AC3E}">
        <p14:creationId xmlns:p14="http://schemas.microsoft.com/office/powerpoint/2010/main" val="36545717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1</a:t>
            </a:fld>
            <a:endParaRPr lang="en-GB" dirty="0"/>
          </a:p>
        </p:txBody>
      </p:sp>
    </p:spTree>
    <p:extLst>
      <p:ext uri="{BB962C8B-B14F-4D97-AF65-F5344CB8AC3E}">
        <p14:creationId xmlns:p14="http://schemas.microsoft.com/office/powerpoint/2010/main" val="349223529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2</a:t>
            </a:fld>
            <a:endParaRPr lang="en-GB" dirty="0"/>
          </a:p>
        </p:txBody>
      </p:sp>
    </p:spTree>
    <p:extLst>
      <p:ext uri="{BB962C8B-B14F-4D97-AF65-F5344CB8AC3E}">
        <p14:creationId xmlns:p14="http://schemas.microsoft.com/office/powerpoint/2010/main" val="33578388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3</a:t>
            </a:fld>
            <a:endParaRPr lang="en-GB" dirty="0"/>
          </a:p>
        </p:txBody>
      </p:sp>
    </p:spTree>
    <p:extLst>
      <p:ext uri="{BB962C8B-B14F-4D97-AF65-F5344CB8AC3E}">
        <p14:creationId xmlns:p14="http://schemas.microsoft.com/office/powerpoint/2010/main" val="11257735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2417787-F933-448C-BD9E-C51BE67674F0}" type="slidenum">
              <a:rPr lang="en-GB" smtClean="0"/>
              <a:t>4</a:t>
            </a:fld>
            <a:endParaRPr lang="en-GB" dirty="0"/>
          </a:p>
        </p:txBody>
      </p:sp>
    </p:spTree>
    <p:extLst>
      <p:ext uri="{BB962C8B-B14F-4D97-AF65-F5344CB8AC3E}">
        <p14:creationId xmlns:p14="http://schemas.microsoft.com/office/powerpoint/2010/main" val="32453999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041FC5-9A72-2204-7615-8BCC8CCF56D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9111C835-BE9D-F5C2-A91E-2F574A996A9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F69E78B-6D23-252B-F477-BD871DBE615D}"/>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E6FB573E-14A1-5438-65D4-7FE932E4288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2BB6A91-F348-33B2-BE0E-593B64EDD8F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8128517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B815A-F399-D305-A79C-18BEB7BF310D}"/>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0B349B3-38F7-302B-5A9F-B07461CEEBF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E50A3D7-598F-9C48-06C1-616D1764FF5A}"/>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E9E2D642-952F-FC17-E2D6-AEC1C963E6F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2D3F7FA-BE21-38F2-781F-9EE84ACA7F2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181740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8862B-04A5-FCE9-3992-228B304A3116}"/>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A95A9952-F526-4C60-A799-4F30B476E4C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96570AE-BCF4-F1E6-4460-AC5B66271E11}"/>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19C400E2-6867-4BB7-8681-42C09B8A037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627A0C-7E3B-4D78-4EB9-A6CEA3542940}"/>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70315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E5C92E-4724-E574-E61E-FAFF345D8D62}"/>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BAC6F7E5-7583-D45A-BD80-E11B3860688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FEBF8F39-A1B1-C1C9-DF79-F17FEBA40CE2}"/>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3B4C98D7-210A-4C0A-9243-1E99321105B3}"/>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6" name="Footer Placeholder 5">
            <a:extLst>
              <a:ext uri="{FF2B5EF4-FFF2-40B4-BE49-F238E27FC236}">
                <a16:creationId xmlns:a16="http://schemas.microsoft.com/office/drawing/2014/main" id="{F5F83C4F-B2EB-2238-01EA-719F074BA85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35955EB-2103-D823-70A5-5B40A64C9FBC}"/>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073111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CA44-94A4-4701-DD2A-9453EB6038CA}"/>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584F73D-4072-9A28-ACAF-12018023D6E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DB8BA146-A6F4-3105-C4CF-D054A541E43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ADFA7230-13D5-0709-DC0A-CF3E101A838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3450AC7-85C7-E8B6-D709-2445CEE47195}"/>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F90E6C6-81FC-AAF5-19CC-C1FFC3058F4B}"/>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8" name="Footer Placeholder 7">
            <a:extLst>
              <a:ext uri="{FF2B5EF4-FFF2-40B4-BE49-F238E27FC236}">
                <a16:creationId xmlns:a16="http://schemas.microsoft.com/office/drawing/2014/main" id="{9573504E-E5BE-628D-5935-4B6FD1C58A4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8FC4E9D-0C03-EBCC-5822-DE9E68C8A54A}"/>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564993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0CA89-520D-4117-E972-83EF163DF525}"/>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8D9AF375-CF06-F915-5C8E-C2C8C9B21090}"/>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4" name="Footer Placeholder 3">
            <a:extLst>
              <a:ext uri="{FF2B5EF4-FFF2-40B4-BE49-F238E27FC236}">
                <a16:creationId xmlns:a16="http://schemas.microsoft.com/office/drawing/2014/main" id="{AD5A428B-0BB2-DB94-2823-4A4A510302A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EDFE69B-428C-BCAA-2CBD-5AD565D49057}"/>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2357852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F459482-8BEA-E74B-114B-C29600C82565}"/>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3" name="Footer Placeholder 2">
            <a:extLst>
              <a:ext uri="{FF2B5EF4-FFF2-40B4-BE49-F238E27FC236}">
                <a16:creationId xmlns:a16="http://schemas.microsoft.com/office/drawing/2014/main" id="{F00F2817-AA1D-CF50-23A5-C310D8F0D8A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FFEF09-187F-A354-DD8F-4E95196B114E}"/>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642212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9E956A-B921-F272-94D1-CF6BCFC98BF2}"/>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B6052E6A-A88E-DAE9-E0AA-D6DBA2C3B03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73F330CF-EB88-0931-4903-75CF8AAF1D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19081717-BE72-D3FD-E3BD-8042A7115D1A}"/>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6" name="Footer Placeholder 5">
            <a:extLst>
              <a:ext uri="{FF2B5EF4-FFF2-40B4-BE49-F238E27FC236}">
                <a16:creationId xmlns:a16="http://schemas.microsoft.com/office/drawing/2014/main" id="{F5D7FD3C-725E-7E53-7D09-B64712A12AA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77CBF32-5B43-11DF-0108-BC37D92ECE58}"/>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806053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31AAD7-7DC5-B081-6520-CE2C4AD7797B}"/>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47BADD7B-4BDA-EABE-024B-B460D64C95B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BEBDF708-6143-1DE0-A236-D18C2520BE9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623E276-8E34-7D4C-B93F-60C81F41DD03}"/>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6" name="Footer Placeholder 5">
            <a:extLst>
              <a:ext uri="{FF2B5EF4-FFF2-40B4-BE49-F238E27FC236}">
                <a16:creationId xmlns:a16="http://schemas.microsoft.com/office/drawing/2014/main" id="{E5239971-EF3E-340E-8074-AEF2759CF04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F9FE2FA-D19D-F5AB-BA4D-A328B7F69E35}"/>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3643973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58B32-DCE8-D9FD-D083-B612DB779CED}"/>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F0E86546-E8C7-D74F-F524-E1C102C0875A}"/>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6F614D7-AED6-79C8-6A63-B1E2C834EBC1}"/>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77BE0FF7-19EE-BE6A-B6E0-D11E7D20F0F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BE1889-2D81-0E24-DC44-20204B042E4F}"/>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1456753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08E7AF2-0C35-369B-27E3-C1D539E90564}"/>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AC0255A6-D265-CA54-AE66-403E50C8431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53A8E59-0705-D67E-912D-72F4A9BBDD5C}"/>
              </a:ext>
            </a:extLst>
          </p:cNvPr>
          <p:cNvSpPr>
            <a:spLocks noGrp="1"/>
          </p:cNvSpPr>
          <p:nvPr>
            <p:ph type="dt" sz="half" idx="10"/>
          </p:nvPr>
        </p:nvSpPr>
        <p:spPr/>
        <p:txBody>
          <a:body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D471B905-86C6-662C-A0CB-81665D1B058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86A5B65-846A-1EEE-BA85-C1D4A6669067}"/>
              </a:ext>
            </a:extLst>
          </p:cNvPr>
          <p:cNvSpPr>
            <a:spLocks noGrp="1"/>
          </p:cNvSpPr>
          <p:nvPr>
            <p:ph type="sldNum" sz="quarter" idx="12"/>
          </p:nvPr>
        </p:nvSpPr>
        <p:spPr/>
        <p:txBody>
          <a:bodyPr/>
          <a:lstStyle/>
          <a:p>
            <a:fld id="{4745DE9B-20F3-4192-A702-5A5FE67D7DA4}" type="slidenum">
              <a:rPr lang="en-GB" smtClean="0"/>
              <a:t>‹#›</a:t>
            </a:fld>
            <a:endParaRPr lang="en-GB"/>
          </a:p>
        </p:txBody>
      </p:sp>
    </p:spTree>
    <p:extLst>
      <p:ext uri="{BB962C8B-B14F-4D97-AF65-F5344CB8AC3E}">
        <p14:creationId xmlns:p14="http://schemas.microsoft.com/office/powerpoint/2010/main" val="5928893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0F60792-6551-A222-824E-E4BC836C7EE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94676CB6-0723-37C4-38C1-94EE51565B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44DDDF96-EB23-D84E-7FB0-EE74817AEE7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421C4D5-724B-4CEA-9407-DDB66168A583}" type="datetimeFigureOut">
              <a:rPr lang="en-GB" smtClean="0"/>
              <a:t>27/06/2025</a:t>
            </a:fld>
            <a:endParaRPr lang="en-GB"/>
          </a:p>
        </p:txBody>
      </p:sp>
      <p:sp>
        <p:nvSpPr>
          <p:cNvPr id="5" name="Footer Placeholder 4">
            <a:extLst>
              <a:ext uri="{FF2B5EF4-FFF2-40B4-BE49-F238E27FC236}">
                <a16:creationId xmlns:a16="http://schemas.microsoft.com/office/drawing/2014/main" id="{8940193D-7FF5-480B-AD71-23969B5F38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866B2E91-2892-5335-5CE8-03C8723FD4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45DE9B-20F3-4192-A702-5A5FE67D7DA4}" type="slidenum">
              <a:rPr lang="en-GB" smtClean="0"/>
              <a:t>‹#›</a:t>
            </a:fld>
            <a:endParaRPr lang="en-GB"/>
          </a:p>
        </p:txBody>
      </p:sp>
    </p:spTree>
    <p:extLst>
      <p:ext uri="{BB962C8B-B14F-4D97-AF65-F5344CB8AC3E}">
        <p14:creationId xmlns:p14="http://schemas.microsoft.com/office/powerpoint/2010/main" val="3987197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4.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3">
            <a:extLst>
              <a:ext uri="{FF2B5EF4-FFF2-40B4-BE49-F238E27FC236}">
                <a16:creationId xmlns:a16="http://schemas.microsoft.com/office/drawing/2014/main" id="{FE94805A-79C1-4F4B-80B7-973A2784FA48}"/>
              </a:ext>
              <a:ext uri="{C183D7F6-B498-43B3-948B-1728B52AA6E4}">
                <adec:decorative xmlns:adec="http://schemas.microsoft.com/office/drawing/2017/decorative" val="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039927" y="4411006"/>
            <a:ext cx="1913787" cy="2175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348141DC-9A97-4288-AB1F-B8430758248C}"/>
              </a:ext>
              <a:ext uri="{C183D7F6-B498-43B3-948B-1728B52AA6E4}">
                <adec:decorative xmlns:adec="http://schemas.microsoft.com/office/drawing/2017/decorative" val="1"/>
              </a:ext>
            </a:extLst>
          </p:cNvPr>
          <p:cNvCxnSpPr>
            <a:cxnSpLocks/>
          </p:cNvCxnSpPr>
          <p:nvPr/>
        </p:nvCxnSpPr>
        <p:spPr>
          <a:xfrm>
            <a:off x="901146" y="2502748"/>
            <a:ext cx="10338763" cy="0"/>
          </a:xfrm>
          <a:prstGeom prst="line">
            <a:avLst/>
          </a:prstGeom>
          <a:noFill/>
          <a:ln w="76200" cap="flat" cmpd="sng" algn="ctr">
            <a:solidFill>
              <a:srgbClr val="00BFCA"/>
            </a:solidFill>
            <a:prstDash val="solid"/>
            <a:miter lim="800000"/>
          </a:ln>
          <a:effectLst/>
        </p:spPr>
      </p:cxnSp>
      <p:sp>
        <p:nvSpPr>
          <p:cNvPr id="10" name="Rectangle 2">
            <a:extLst>
              <a:ext uri="{FF2B5EF4-FFF2-40B4-BE49-F238E27FC236}">
                <a16:creationId xmlns:a16="http://schemas.microsoft.com/office/drawing/2014/main" id="{0A87266F-1D11-4D6C-8826-D2388F21CC6C}"/>
              </a:ext>
            </a:extLst>
          </p:cNvPr>
          <p:cNvSpPr txBox="1">
            <a:spLocks noChangeArrowheads="1"/>
          </p:cNvSpPr>
          <p:nvPr/>
        </p:nvSpPr>
        <p:spPr bwMode="auto">
          <a:xfrm>
            <a:off x="808415" y="1614546"/>
            <a:ext cx="10431495" cy="656432"/>
          </a:xfrm>
          <a:prstGeom prst="rect">
            <a:avLst/>
          </a:prstGeom>
          <a:solidFill>
            <a:srgbClr val="FFFFFF"/>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eaLnBrk="1" hangingPunct="1">
              <a:defRPr/>
            </a:pPr>
            <a:endParaRPr kumimoji="0" lang="en-GB" altLang="en-US" sz="4400" b="1" i="0" u="none" strike="noStrike" kern="1200" cap="none" spc="0" normalizeH="0" baseline="0" noProof="0" dirty="0">
              <a:ln>
                <a:noFill/>
              </a:ln>
              <a:solidFill>
                <a:srgbClr val="008C99"/>
              </a:solidFill>
              <a:effectLst/>
              <a:uLnTx/>
              <a:uFillTx/>
              <a:latin typeface="Arial"/>
            </a:endParaRPr>
          </a:p>
        </p:txBody>
      </p:sp>
      <p:sp>
        <p:nvSpPr>
          <p:cNvPr id="11" name="Rectangle 2">
            <a:extLst>
              <a:ext uri="{FF2B5EF4-FFF2-40B4-BE49-F238E27FC236}">
                <a16:creationId xmlns:a16="http://schemas.microsoft.com/office/drawing/2014/main" id="{5F3D7A46-A5F2-4AD8-AF2E-89CE270A5B2A}"/>
              </a:ext>
            </a:extLst>
          </p:cNvPr>
          <p:cNvSpPr txBox="1">
            <a:spLocks noChangeArrowheads="1"/>
          </p:cNvSpPr>
          <p:nvPr/>
        </p:nvSpPr>
        <p:spPr bwMode="auto">
          <a:xfrm>
            <a:off x="808415" y="2998541"/>
            <a:ext cx="10681439" cy="721384"/>
          </a:xfrm>
          <a:prstGeom prst="rect">
            <a:avLst/>
          </a:prstGeom>
          <a:noFill/>
          <a:ln>
            <a:noFill/>
          </a:ln>
          <a:effectLst/>
        </p:spPr>
        <p:txBody>
          <a:bodyPr vert="horz" wrap="square" lIns="91440" tIns="45720" rIns="91440" bIns="45720" numCol="1" anchor="ctr" anchorCtr="0" compatLnSpc="1">
            <a:prstTxWarp prst="textNoShape">
              <a:avLst/>
            </a:prstTxWarp>
          </a:bodyPr>
          <a:lstStyle>
            <a:lvl1pPr algn="l" rtl="0" eaLnBrk="0" fontAlgn="base" hangingPunct="0">
              <a:lnSpc>
                <a:spcPct val="90000"/>
              </a:lnSpc>
              <a:spcBef>
                <a:spcPct val="0"/>
              </a:spcBef>
              <a:spcAft>
                <a:spcPct val="0"/>
              </a:spcAft>
              <a:defRPr sz="4100" kern="1200">
                <a:solidFill>
                  <a:srgbClr val="616365"/>
                </a:solidFill>
                <a:latin typeface="+mj-lt"/>
                <a:ea typeface="+mj-ea"/>
                <a:cs typeface="+mj-cs"/>
              </a:defRPr>
            </a:lvl1pPr>
            <a:lvl2pPr algn="l" rtl="0" eaLnBrk="0" fontAlgn="base" hangingPunct="0">
              <a:spcBef>
                <a:spcPct val="0"/>
              </a:spcBef>
              <a:spcAft>
                <a:spcPct val="0"/>
              </a:spcAft>
              <a:defRPr sz="3000">
                <a:solidFill>
                  <a:srgbClr val="00B3BE"/>
                </a:solidFill>
                <a:latin typeface="Arial" panose="020B0604020202020204" pitchFamily="34" charset="0"/>
              </a:defRPr>
            </a:lvl2pPr>
            <a:lvl3pPr algn="l" rtl="0" eaLnBrk="0" fontAlgn="base" hangingPunct="0">
              <a:spcBef>
                <a:spcPct val="0"/>
              </a:spcBef>
              <a:spcAft>
                <a:spcPct val="0"/>
              </a:spcAft>
              <a:defRPr sz="3000">
                <a:solidFill>
                  <a:srgbClr val="00B3BE"/>
                </a:solidFill>
                <a:latin typeface="Arial" panose="020B0604020202020204" pitchFamily="34" charset="0"/>
              </a:defRPr>
            </a:lvl3pPr>
            <a:lvl4pPr algn="l" rtl="0" eaLnBrk="0" fontAlgn="base" hangingPunct="0">
              <a:spcBef>
                <a:spcPct val="0"/>
              </a:spcBef>
              <a:spcAft>
                <a:spcPct val="0"/>
              </a:spcAft>
              <a:defRPr sz="3000">
                <a:solidFill>
                  <a:srgbClr val="00B3BE"/>
                </a:solidFill>
                <a:latin typeface="Arial" panose="020B0604020202020204" pitchFamily="34" charset="0"/>
              </a:defRPr>
            </a:lvl4pPr>
            <a:lvl5pPr algn="l" rtl="0" eaLnBrk="0" fontAlgn="base" hangingPunct="0">
              <a:spcBef>
                <a:spcPct val="0"/>
              </a:spcBef>
              <a:spcAft>
                <a:spcPct val="0"/>
              </a:spcAft>
              <a:defRPr sz="3000">
                <a:solidFill>
                  <a:srgbClr val="00B3BE"/>
                </a:solidFill>
                <a:latin typeface="Arial" panose="020B0604020202020204" pitchFamily="34" charset="0"/>
              </a:defRPr>
            </a:lvl5pPr>
            <a:lvl6pPr marL="457200" algn="l" rtl="0" fontAlgn="base">
              <a:spcBef>
                <a:spcPct val="0"/>
              </a:spcBef>
              <a:spcAft>
                <a:spcPct val="0"/>
              </a:spcAft>
              <a:defRPr sz="3000">
                <a:solidFill>
                  <a:srgbClr val="00B3BE"/>
                </a:solidFill>
                <a:latin typeface="Arial" panose="020B0604020202020204" pitchFamily="34" charset="0"/>
              </a:defRPr>
            </a:lvl6pPr>
            <a:lvl7pPr marL="914400" algn="l" rtl="0" fontAlgn="base">
              <a:spcBef>
                <a:spcPct val="0"/>
              </a:spcBef>
              <a:spcAft>
                <a:spcPct val="0"/>
              </a:spcAft>
              <a:defRPr sz="3000">
                <a:solidFill>
                  <a:srgbClr val="00B3BE"/>
                </a:solidFill>
                <a:latin typeface="Arial" panose="020B0604020202020204" pitchFamily="34" charset="0"/>
              </a:defRPr>
            </a:lvl7pPr>
            <a:lvl8pPr marL="1371600" algn="l" rtl="0" fontAlgn="base">
              <a:spcBef>
                <a:spcPct val="0"/>
              </a:spcBef>
              <a:spcAft>
                <a:spcPct val="0"/>
              </a:spcAft>
              <a:defRPr sz="3000">
                <a:solidFill>
                  <a:srgbClr val="00B3BE"/>
                </a:solidFill>
                <a:latin typeface="Arial" panose="020B0604020202020204" pitchFamily="34" charset="0"/>
              </a:defRPr>
            </a:lvl8pPr>
            <a:lvl9pPr marL="1828800" algn="l" rtl="0" fontAlgn="base">
              <a:spcBef>
                <a:spcPct val="0"/>
              </a:spcBef>
              <a:spcAft>
                <a:spcPct val="0"/>
              </a:spcAft>
              <a:defRPr sz="3000">
                <a:solidFill>
                  <a:srgbClr val="00B3BE"/>
                </a:solidFill>
                <a:latin typeface="Arial" panose="020B0604020202020204" pitchFamily="34" charset="0"/>
              </a:defRPr>
            </a:lvl9pPr>
          </a:lstStyle>
          <a:p>
            <a:pPr lvl="0" eaLnBrk="1" hangingPunct="1"/>
            <a:r>
              <a:rPr lang="en-GB" altLang="en-US" sz="3200" b="1" dirty="0">
                <a:solidFill>
                  <a:schemeClr val="tx1"/>
                </a:solidFill>
                <a:latin typeface="Arial" panose="020B0604020202020204" pitchFamily="34" charset="0"/>
                <a:cs typeface="Arial" panose="020B0604020202020204" pitchFamily="34" charset="0"/>
              </a:rPr>
              <a:t>Oldham School Attendance Update 2024/25</a:t>
            </a:r>
          </a:p>
          <a:p>
            <a:pPr lvl="0" eaLnBrk="1" hangingPunct="1"/>
            <a:r>
              <a:rPr lang="en-GB" altLang="en-US" sz="3200" b="1" dirty="0">
                <a:solidFill>
                  <a:schemeClr val="tx1"/>
                </a:solidFill>
                <a:latin typeface="Arial" panose="020B0604020202020204" pitchFamily="34" charset="0"/>
                <a:cs typeface="Arial" panose="020B0604020202020204" pitchFamily="34" charset="0"/>
              </a:rPr>
              <a:t>GM LAAA</a:t>
            </a:r>
          </a:p>
          <a:p>
            <a:pPr lvl="0" eaLnBrk="1" hangingPunct="1"/>
            <a:endParaRPr lang="en-GB" altLang="en-US" sz="3200" b="1" dirty="0">
              <a:solidFill>
                <a:schemeClr val="tx1"/>
              </a:solidFill>
              <a:latin typeface="+mn-lt"/>
            </a:endParaRPr>
          </a:p>
          <a:p>
            <a:pPr lvl="0" eaLnBrk="1" hangingPunct="1"/>
            <a:endParaRPr lang="en-GB" altLang="en-US" sz="3200" b="1" dirty="0">
              <a:solidFill>
                <a:schemeClr val="tx1"/>
              </a:solidFill>
              <a:latin typeface="+mn-lt"/>
            </a:endParaRPr>
          </a:p>
          <a:p>
            <a:pPr eaLnBrk="1" hangingPunct="1"/>
            <a:endParaRPr lang="en-GB" altLang="en-US" sz="3200" b="1" dirty="0">
              <a:solidFill>
                <a:schemeClr val="tx1"/>
              </a:solidFill>
              <a:latin typeface="Arial" panose="020B0604020202020204" pitchFamily="34" charset="0"/>
              <a:cs typeface="Arial" panose="020B0604020202020204" pitchFamily="34" charset="0"/>
            </a:endParaRPr>
          </a:p>
          <a:p>
            <a:pPr eaLnBrk="1" hangingPunct="1"/>
            <a:r>
              <a:rPr lang="en-GB" altLang="en-US" sz="3200" b="1" dirty="0">
                <a:solidFill>
                  <a:schemeClr val="tx1"/>
                </a:solidFill>
                <a:latin typeface="Arial" panose="020B0604020202020204" pitchFamily="34" charset="0"/>
                <a:cs typeface="Arial" panose="020B0604020202020204" pitchFamily="34" charset="0"/>
              </a:rPr>
              <a:t>John Gilmore</a:t>
            </a:r>
          </a:p>
          <a:p>
            <a:pPr eaLnBrk="1" hangingPunct="1"/>
            <a:endParaRPr lang="en-GB" altLang="en-US" sz="3200" b="1" dirty="0">
              <a:solidFill>
                <a:schemeClr val="tx1"/>
              </a:solidFill>
              <a:latin typeface="Arial" panose="020B0604020202020204" pitchFamily="34" charset="0"/>
              <a:cs typeface="Arial" panose="020B0604020202020204" pitchFamily="34" charset="0"/>
            </a:endParaRPr>
          </a:p>
          <a:p>
            <a:pPr eaLnBrk="1" hangingPunct="1"/>
            <a:r>
              <a:rPr lang="en-GB" altLang="en-US" sz="3200" b="1" dirty="0">
                <a:solidFill>
                  <a:schemeClr val="tx1"/>
                </a:solidFill>
                <a:latin typeface="Arial" panose="020B0604020202020204" pitchFamily="34" charset="0"/>
                <a:cs typeface="Arial" panose="020B0604020202020204" pitchFamily="34" charset="0"/>
              </a:rPr>
              <a:t>School Attendance Improvement Manager</a:t>
            </a:r>
          </a:p>
          <a:p>
            <a:pPr lvl="0" eaLnBrk="1" hangingPunct="1"/>
            <a:endParaRPr lang="en-GB" altLang="en-US" sz="3200" b="1" dirty="0">
              <a:solidFill>
                <a:schemeClr val="tx1"/>
              </a:solidFill>
              <a:latin typeface="Arial"/>
            </a:endParaRPr>
          </a:p>
        </p:txBody>
      </p:sp>
      <p:pic>
        <p:nvPicPr>
          <p:cNvPr id="2" name="Picture 12" descr="Slug">
            <a:extLst>
              <a:ext uri="{FF2B5EF4-FFF2-40B4-BE49-F238E27FC236}">
                <a16:creationId xmlns:a16="http://schemas.microsoft.com/office/drawing/2014/main" id="{0ABE9B2E-C956-8488-B6A1-4936A9676977}"/>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06400" y="271468"/>
            <a:ext cx="11379200" cy="947737"/>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636791583"/>
      </p:ext>
    </p:extLst>
  </p:cSld>
  <p:clrMapOvr>
    <a:masterClrMapping/>
  </p:clrMapOvr>
  <mc:AlternateContent xmlns:mc="http://schemas.openxmlformats.org/markup-compatibility/2006" xmlns:p14="http://schemas.microsoft.com/office/powerpoint/2010/main">
    <mc:Choice Requires="p14">
      <p:transition spd="slow" p14:dur="2000" advTm="20563"/>
    </mc:Choice>
    <mc:Fallback xmlns="">
      <p:transition spd="slow" advTm="20563"/>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dissolv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autoUpdateAnimBg="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76E6895-EFE7-A901-6FFB-CBFAF46EBA2D}"/>
              </a:ext>
              <a:ext uri="{C183D7F6-B498-43B3-948B-1728B52AA6E4}">
                <adec:decorative xmlns:adec="http://schemas.microsoft.com/office/drawing/2017/decorative" val="1"/>
              </a:ext>
            </a:extLst>
          </p:cNvPr>
          <p:cNvCxnSpPr>
            <a:cxnSpLocks/>
          </p:cNvCxnSpPr>
          <p:nvPr/>
        </p:nvCxnSpPr>
        <p:spPr>
          <a:xfrm>
            <a:off x="838200" y="657207"/>
            <a:ext cx="10515600" cy="0"/>
          </a:xfrm>
          <a:prstGeom prst="line">
            <a:avLst/>
          </a:prstGeom>
          <a:noFill/>
          <a:ln w="76200" cap="flat" cmpd="sng" algn="ctr">
            <a:solidFill>
              <a:srgbClr val="00BFCA"/>
            </a:solidFill>
            <a:prstDash val="solid"/>
            <a:miter lim="800000"/>
          </a:ln>
          <a:effectLst/>
        </p:spPr>
      </p:cxnSp>
      <p:sp>
        <p:nvSpPr>
          <p:cNvPr id="12" name="Title 1">
            <a:extLst>
              <a:ext uri="{FF2B5EF4-FFF2-40B4-BE49-F238E27FC236}">
                <a16:creationId xmlns:a16="http://schemas.microsoft.com/office/drawing/2014/main" id="{458BD574-C1FA-144B-71DC-F8FFDC7AB049}"/>
              </a:ext>
            </a:extLst>
          </p:cNvPr>
          <p:cNvSpPr>
            <a:spLocks noGrp="1"/>
          </p:cNvSpPr>
          <p:nvPr>
            <p:ph type="title"/>
          </p:nvPr>
        </p:nvSpPr>
        <p:spPr>
          <a:xfrm>
            <a:off x="838200" y="35516"/>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Year-on-Year Comparison</a:t>
            </a:r>
          </a:p>
        </p:txBody>
      </p:sp>
      <p:graphicFrame>
        <p:nvGraphicFramePr>
          <p:cNvPr id="2" name="Table 1">
            <a:extLst>
              <a:ext uri="{FF2B5EF4-FFF2-40B4-BE49-F238E27FC236}">
                <a16:creationId xmlns:a16="http://schemas.microsoft.com/office/drawing/2014/main" id="{B169581B-34ED-66F7-34D1-6156890003FD}"/>
              </a:ext>
            </a:extLst>
          </p:cNvPr>
          <p:cNvGraphicFramePr>
            <a:graphicFrameLocks noGrp="1"/>
          </p:cNvGraphicFramePr>
          <p:nvPr>
            <p:extLst>
              <p:ext uri="{D42A27DB-BD31-4B8C-83A1-F6EECF244321}">
                <p14:modId xmlns:p14="http://schemas.microsoft.com/office/powerpoint/2010/main" val="4123523421"/>
              </p:ext>
            </p:extLst>
          </p:nvPr>
        </p:nvGraphicFramePr>
        <p:xfrm>
          <a:off x="838200" y="878888"/>
          <a:ext cx="8412480" cy="3414960"/>
        </p:xfrm>
        <a:graphic>
          <a:graphicData uri="http://schemas.openxmlformats.org/drawingml/2006/table">
            <a:tbl>
              <a:tblPr firstRow="1" bandRow="1">
                <a:tableStyleId>{5C22544A-7EE6-4342-B048-85BDC9FD1C3A}</a:tableStyleId>
              </a:tblPr>
              <a:tblGrid>
                <a:gridCol w="2103120">
                  <a:extLst>
                    <a:ext uri="{9D8B030D-6E8A-4147-A177-3AD203B41FA5}">
                      <a16:colId xmlns:a16="http://schemas.microsoft.com/office/drawing/2014/main" val="3018961438"/>
                    </a:ext>
                  </a:extLst>
                </a:gridCol>
                <a:gridCol w="2103120">
                  <a:extLst>
                    <a:ext uri="{9D8B030D-6E8A-4147-A177-3AD203B41FA5}">
                      <a16:colId xmlns:a16="http://schemas.microsoft.com/office/drawing/2014/main" val="1984686539"/>
                    </a:ext>
                  </a:extLst>
                </a:gridCol>
                <a:gridCol w="2103120">
                  <a:extLst>
                    <a:ext uri="{9D8B030D-6E8A-4147-A177-3AD203B41FA5}">
                      <a16:colId xmlns:a16="http://schemas.microsoft.com/office/drawing/2014/main" val="3112078538"/>
                    </a:ext>
                  </a:extLst>
                </a:gridCol>
                <a:gridCol w="2103120">
                  <a:extLst>
                    <a:ext uri="{9D8B030D-6E8A-4147-A177-3AD203B41FA5}">
                      <a16:colId xmlns:a16="http://schemas.microsoft.com/office/drawing/2014/main" val="74794215"/>
                    </a:ext>
                  </a:extLst>
                </a:gridCol>
              </a:tblGrid>
              <a:tr h="554976">
                <a:tc>
                  <a:txBody>
                    <a:bodyPr/>
                    <a:lstStyle/>
                    <a:p>
                      <a:endParaRPr lang="en-GB"/>
                    </a:p>
                  </a:txBody>
                  <a:tcPr/>
                </a:tc>
                <a:tc>
                  <a:txBody>
                    <a:bodyPr/>
                    <a:lstStyle/>
                    <a:p>
                      <a:r>
                        <a:rPr lang="en-GB" dirty="0"/>
                        <a:t>Secondary</a:t>
                      </a:r>
                    </a:p>
                  </a:txBody>
                  <a:tcPr/>
                </a:tc>
                <a:tc>
                  <a:txBody>
                    <a:bodyPr/>
                    <a:lstStyle/>
                    <a:p>
                      <a:r>
                        <a:rPr lang="en-GB" dirty="0"/>
                        <a:t>Primary </a:t>
                      </a:r>
                    </a:p>
                  </a:txBody>
                  <a:tcPr/>
                </a:tc>
                <a:tc>
                  <a:txBody>
                    <a:bodyPr/>
                    <a:lstStyle/>
                    <a:p>
                      <a:r>
                        <a:rPr lang="en-GB" dirty="0"/>
                        <a:t>Special</a:t>
                      </a:r>
                    </a:p>
                  </a:txBody>
                  <a:tcPr/>
                </a:tc>
                <a:extLst>
                  <a:ext uri="{0D108BD9-81ED-4DB2-BD59-A6C34878D82A}">
                    <a16:rowId xmlns:a16="http://schemas.microsoft.com/office/drawing/2014/main" val="3832764313"/>
                  </a:ext>
                </a:extLst>
              </a:tr>
              <a:tr h="554976">
                <a:tc>
                  <a:txBody>
                    <a:bodyPr/>
                    <a:lstStyle/>
                    <a:p>
                      <a:r>
                        <a:rPr lang="en-GB" dirty="0"/>
                        <a:t>Oldham 2023/24</a:t>
                      </a:r>
                    </a:p>
                  </a:txBody>
                  <a:tcPr/>
                </a:tc>
                <a:tc>
                  <a:txBody>
                    <a:bodyPr/>
                    <a:lstStyle/>
                    <a:p>
                      <a:r>
                        <a:rPr lang="en-GB" dirty="0"/>
                        <a:t>91.7%</a:t>
                      </a:r>
                    </a:p>
                  </a:txBody>
                  <a:tcPr/>
                </a:tc>
                <a:tc>
                  <a:txBody>
                    <a:bodyPr/>
                    <a:lstStyle/>
                    <a:p>
                      <a:r>
                        <a:rPr lang="en-GB" dirty="0"/>
                        <a:t>94.2%</a:t>
                      </a:r>
                    </a:p>
                  </a:txBody>
                  <a:tcPr/>
                </a:tc>
                <a:tc>
                  <a:txBody>
                    <a:bodyPr/>
                    <a:lstStyle/>
                    <a:p>
                      <a:r>
                        <a:rPr lang="en-GB" dirty="0"/>
                        <a:t>84.1%</a:t>
                      </a:r>
                    </a:p>
                  </a:txBody>
                  <a:tcPr/>
                </a:tc>
                <a:extLst>
                  <a:ext uri="{0D108BD9-81ED-4DB2-BD59-A6C34878D82A}">
                    <a16:rowId xmlns:a16="http://schemas.microsoft.com/office/drawing/2014/main" val="2183706715"/>
                  </a:ext>
                </a:extLst>
              </a:tr>
              <a:tr h="554976">
                <a:tc>
                  <a:txBody>
                    <a:bodyPr/>
                    <a:lstStyle/>
                    <a:p>
                      <a:r>
                        <a:rPr lang="en-GB" dirty="0"/>
                        <a:t>Oldham 2024/25</a:t>
                      </a:r>
                    </a:p>
                  </a:txBody>
                  <a:tcPr/>
                </a:tc>
                <a:tc>
                  <a:txBody>
                    <a:bodyPr/>
                    <a:lstStyle/>
                    <a:p>
                      <a:r>
                        <a:rPr lang="en-GB" dirty="0"/>
                        <a:t>92.4%</a:t>
                      </a:r>
                    </a:p>
                  </a:txBody>
                  <a:tcPr/>
                </a:tc>
                <a:tc>
                  <a:txBody>
                    <a:bodyPr/>
                    <a:lstStyle/>
                    <a:p>
                      <a:r>
                        <a:rPr lang="en-GB" dirty="0"/>
                        <a:t>94.6%</a:t>
                      </a:r>
                    </a:p>
                  </a:txBody>
                  <a:tcPr/>
                </a:tc>
                <a:tc>
                  <a:txBody>
                    <a:bodyPr/>
                    <a:lstStyle/>
                    <a:p>
                      <a:r>
                        <a:rPr lang="en-GB" dirty="0"/>
                        <a:t>84.9%</a:t>
                      </a:r>
                    </a:p>
                  </a:txBody>
                  <a:tcPr/>
                </a:tc>
                <a:extLst>
                  <a:ext uri="{0D108BD9-81ED-4DB2-BD59-A6C34878D82A}">
                    <a16:rowId xmlns:a16="http://schemas.microsoft.com/office/drawing/2014/main" val="2939159627"/>
                  </a:ext>
                </a:extLst>
              </a:tr>
              <a:tr h="554976">
                <a:tc>
                  <a:txBody>
                    <a:bodyPr/>
                    <a:lstStyle/>
                    <a:p>
                      <a:r>
                        <a:rPr lang="en-GB" dirty="0"/>
                        <a:t>Improvement </a:t>
                      </a:r>
                    </a:p>
                  </a:txBody>
                  <a:tcPr/>
                </a:tc>
                <a:tc>
                  <a:txBody>
                    <a:bodyPr/>
                    <a:lstStyle/>
                    <a:p>
                      <a:r>
                        <a:rPr lang="en-GB" dirty="0"/>
                        <a:t>0.7%</a:t>
                      </a:r>
                    </a:p>
                  </a:txBody>
                  <a:tcPr/>
                </a:tc>
                <a:tc>
                  <a:txBody>
                    <a:bodyPr/>
                    <a:lstStyle/>
                    <a:p>
                      <a:r>
                        <a:rPr lang="en-GB" dirty="0"/>
                        <a:t>0.4%</a:t>
                      </a:r>
                    </a:p>
                  </a:txBody>
                  <a:tcPr/>
                </a:tc>
                <a:tc>
                  <a:txBody>
                    <a:bodyPr/>
                    <a:lstStyle/>
                    <a:p>
                      <a:r>
                        <a:rPr lang="en-GB" dirty="0"/>
                        <a:t>0.8%</a:t>
                      </a:r>
                    </a:p>
                  </a:txBody>
                  <a:tcPr/>
                </a:tc>
                <a:extLst>
                  <a:ext uri="{0D108BD9-81ED-4DB2-BD59-A6C34878D82A}">
                    <a16:rowId xmlns:a16="http://schemas.microsoft.com/office/drawing/2014/main" val="2663844397"/>
                  </a:ext>
                </a:extLst>
              </a:tr>
              <a:tr h="554976">
                <a:tc>
                  <a:txBody>
                    <a:bodyPr/>
                    <a:lstStyle/>
                    <a:p>
                      <a:endParaRPr lang="en-GB"/>
                    </a:p>
                  </a:txBody>
                  <a:tcPr/>
                </a:tc>
                <a:tc>
                  <a:txBody>
                    <a:bodyPr/>
                    <a:lstStyle/>
                    <a:p>
                      <a:endParaRPr lang="en-GB"/>
                    </a:p>
                  </a:txBody>
                  <a:tcPr/>
                </a:tc>
                <a:tc>
                  <a:txBody>
                    <a:bodyPr/>
                    <a:lstStyle/>
                    <a:p>
                      <a:endParaRPr lang="en-GB"/>
                    </a:p>
                  </a:txBody>
                  <a:tcPr/>
                </a:tc>
                <a:tc>
                  <a:txBody>
                    <a:bodyPr/>
                    <a:lstStyle/>
                    <a:p>
                      <a:endParaRPr lang="en-GB"/>
                    </a:p>
                  </a:txBody>
                  <a:tcPr/>
                </a:tc>
                <a:extLst>
                  <a:ext uri="{0D108BD9-81ED-4DB2-BD59-A6C34878D82A}">
                    <a16:rowId xmlns:a16="http://schemas.microsoft.com/office/drawing/2014/main" val="1580354717"/>
                  </a:ext>
                </a:extLst>
              </a:tr>
              <a:tr h="554976">
                <a:tc>
                  <a:txBody>
                    <a:bodyPr/>
                    <a:lstStyle/>
                    <a:p>
                      <a:r>
                        <a:rPr lang="en-GB" dirty="0"/>
                        <a:t>National improvement</a:t>
                      </a:r>
                    </a:p>
                  </a:txBody>
                  <a:tcPr/>
                </a:tc>
                <a:tc>
                  <a:txBody>
                    <a:bodyPr/>
                    <a:lstStyle/>
                    <a:p>
                      <a:r>
                        <a:rPr lang="en-GB" dirty="0"/>
                        <a:t>0.6%</a:t>
                      </a:r>
                    </a:p>
                  </a:txBody>
                  <a:tcPr/>
                </a:tc>
                <a:tc>
                  <a:txBody>
                    <a:bodyPr/>
                    <a:lstStyle/>
                    <a:p>
                      <a:r>
                        <a:rPr lang="en-GB" dirty="0"/>
                        <a:t>0.3%</a:t>
                      </a:r>
                    </a:p>
                  </a:txBody>
                  <a:tcPr/>
                </a:tc>
                <a:tc>
                  <a:txBody>
                    <a:bodyPr/>
                    <a:lstStyle/>
                    <a:p>
                      <a:r>
                        <a:rPr lang="en-GB" dirty="0"/>
                        <a:t>0.1%</a:t>
                      </a:r>
                    </a:p>
                  </a:txBody>
                  <a:tcPr/>
                </a:tc>
                <a:extLst>
                  <a:ext uri="{0D108BD9-81ED-4DB2-BD59-A6C34878D82A}">
                    <a16:rowId xmlns:a16="http://schemas.microsoft.com/office/drawing/2014/main" val="1870726046"/>
                  </a:ext>
                </a:extLst>
              </a:tr>
            </a:tbl>
          </a:graphicData>
        </a:graphic>
      </p:graphicFrame>
      <p:sp>
        <p:nvSpPr>
          <p:cNvPr id="4" name="TextBox 3">
            <a:extLst>
              <a:ext uri="{FF2B5EF4-FFF2-40B4-BE49-F238E27FC236}">
                <a16:creationId xmlns:a16="http://schemas.microsoft.com/office/drawing/2014/main" id="{28A29E5E-E43F-EB4F-E50D-55F6AEE7342B}"/>
              </a:ext>
            </a:extLst>
          </p:cNvPr>
          <p:cNvSpPr txBox="1"/>
          <p:nvPr/>
        </p:nvSpPr>
        <p:spPr>
          <a:xfrm>
            <a:off x="838200" y="4616245"/>
            <a:ext cx="8412480" cy="1200329"/>
          </a:xfrm>
          <a:prstGeom prst="rect">
            <a:avLst/>
          </a:prstGeom>
          <a:noFill/>
        </p:spPr>
        <p:txBody>
          <a:bodyPr wrap="square" rtlCol="0">
            <a:spAutoFit/>
          </a:bodyPr>
          <a:lstStyle/>
          <a:p>
            <a:r>
              <a:rPr lang="en-GB" dirty="0"/>
              <a:t>Oldham remains in front of the curve for improvements in attendance for a third consecutive academic year.</a:t>
            </a:r>
          </a:p>
          <a:p>
            <a:endParaRPr lang="en-GB"/>
          </a:p>
          <a:p>
            <a:endParaRPr lang="en-GB" dirty="0"/>
          </a:p>
        </p:txBody>
      </p:sp>
    </p:spTree>
    <p:extLst>
      <p:ext uri="{BB962C8B-B14F-4D97-AF65-F5344CB8AC3E}">
        <p14:creationId xmlns:p14="http://schemas.microsoft.com/office/powerpoint/2010/main" val="2513096290"/>
      </p:ext>
    </p:extLst>
  </p:cSld>
  <p:clrMapOvr>
    <a:masterClrMapping/>
  </p:clrMapOvr>
  <mc:AlternateContent xmlns:mc="http://schemas.openxmlformats.org/markup-compatibility/2006" xmlns:p14="http://schemas.microsoft.com/office/powerpoint/2010/main">
    <mc:Choice Requires="p14">
      <p:transition spd="slow" p14:dur="2000" advTm="91961"/>
    </mc:Choice>
    <mc:Fallback xmlns="">
      <p:transition spd="slow" advTm="9196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76E6895-EFE7-A901-6FFB-CBFAF46EBA2D}"/>
              </a:ext>
              <a:ext uri="{C183D7F6-B498-43B3-948B-1728B52AA6E4}">
                <adec:decorative xmlns:adec="http://schemas.microsoft.com/office/drawing/2017/decorative" val="1"/>
              </a:ext>
            </a:extLst>
          </p:cNvPr>
          <p:cNvCxnSpPr>
            <a:cxnSpLocks/>
          </p:cNvCxnSpPr>
          <p:nvPr/>
        </p:nvCxnSpPr>
        <p:spPr>
          <a:xfrm>
            <a:off x="838200" y="657207"/>
            <a:ext cx="10515600" cy="0"/>
          </a:xfrm>
          <a:prstGeom prst="line">
            <a:avLst/>
          </a:prstGeom>
          <a:noFill/>
          <a:ln w="76200" cap="flat" cmpd="sng" algn="ctr">
            <a:solidFill>
              <a:srgbClr val="00BFCA"/>
            </a:solidFill>
            <a:prstDash val="solid"/>
            <a:miter lim="800000"/>
          </a:ln>
          <a:effectLst/>
        </p:spPr>
      </p:cxnSp>
      <p:sp>
        <p:nvSpPr>
          <p:cNvPr id="12" name="Title 1">
            <a:extLst>
              <a:ext uri="{FF2B5EF4-FFF2-40B4-BE49-F238E27FC236}">
                <a16:creationId xmlns:a16="http://schemas.microsoft.com/office/drawing/2014/main" id="{458BD574-C1FA-144B-71DC-F8FFDC7AB049}"/>
              </a:ext>
            </a:extLst>
          </p:cNvPr>
          <p:cNvSpPr>
            <a:spLocks noGrp="1"/>
          </p:cNvSpPr>
          <p:nvPr>
            <p:ph type="title"/>
          </p:nvPr>
        </p:nvSpPr>
        <p:spPr>
          <a:xfrm>
            <a:off x="838200" y="35516"/>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Background and remit</a:t>
            </a:r>
          </a:p>
        </p:txBody>
      </p:sp>
      <p:sp>
        <p:nvSpPr>
          <p:cNvPr id="3" name="TextBox 2">
            <a:extLst>
              <a:ext uri="{FF2B5EF4-FFF2-40B4-BE49-F238E27FC236}">
                <a16:creationId xmlns:a16="http://schemas.microsoft.com/office/drawing/2014/main" id="{F63073B2-5027-521B-A0A4-D9469E84F684}"/>
              </a:ext>
            </a:extLst>
          </p:cNvPr>
          <p:cNvSpPr txBox="1"/>
          <p:nvPr/>
        </p:nvSpPr>
        <p:spPr>
          <a:xfrm>
            <a:off x="838200" y="878889"/>
            <a:ext cx="10515600" cy="5355312"/>
          </a:xfrm>
          <a:prstGeom prst="rect">
            <a:avLst/>
          </a:prstGeom>
          <a:noFill/>
          <a:ln w="19050">
            <a:solidFill>
              <a:schemeClr val="accent1">
                <a:lumMod val="40000"/>
                <a:lumOff val="60000"/>
              </a:schemeClr>
            </a:solidFill>
          </a:ln>
        </p:spPr>
        <p:txBody>
          <a:bodyPr wrap="square" rtlCol="0">
            <a:spAutoFit/>
          </a:bodyPr>
          <a:lstStyle/>
          <a:p>
            <a:pPr marL="285750" indent="-285750">
              <a:buFont typeface="Arial" panose="020B0604020202020204" pitchFamily="34" charset="0"/>
              <a:buChar char="•"/>
            </a:pPr>
            <a:r>
              <a:rPr lang="en-GB" dirty="0"/>
              <a:t>Attendance in reception has been below Oldham mainstream (years 1-11) average by 1.2% over the last two academic years.</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At the end of the 2023-24 school year, it was 2% below the average primary school attendance and 2.5% below national primary average (FFT).</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Oldham children are missing more school in reception than their national peers and consequently are having to play catch up on missed learning throughout primary school.</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Through our work in year 6 and 7 transition over the last couple of years it has become evident that engagement with families during the summer works to get children into school at higher rates during the first half term. Evidence from our other research also shows that children who attend well during the first half term are more likely to maintain good attendance.</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We used school nursery attendance data to identify 506 children who were persistently absent (&lt;90%) from nursery during the 2023-24 school year. </a:t>
            </a:r>
            <a:r>
              <a:rPr lang="en-GB" b="1" dirty="0"/>
              <a:t>The average attendance of these pupils was 81.9%.</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The outbound call team made calls to each of these families in August to promote school attendance and remove any barriers to attendance.</a:t>
            </a:r>
          </a:p>
        </p:txBody>
      </p:sp>
    </p:spTree>
    <p:extLst>
      <p:ext uri="{BB962C8B-B14F-4D97-AF65-F5344CB8AC3E}">
        <p14:creationId xmlns:p14="http://schemas.microsoft.com/office/powerpoint/2010/main" val="2132918556"/>
      </p:ext>
    </p:extLst>
  </p:cSld>
  <p:clrMapOvr>
    <a:masterClrMapping/>
  </p:clrMapOvr>
  <mc:AlternateContent xmlns:mc="http://schemas.openxmlformats.org/markup-compatibility/2006" xmlns:p14="http://schemas.microsoft.com/office/powerpoint/2010/main">
    <mc:Choice Requires="p14">
      <p:transition spd="slow" p14:dur="2000" advTm="91961"/>
    </mc:Choice>
    <mc:Fallback xmlns="">
      <p:transition spd="slow" advTm="91961"/>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076E6895-EFE7-A901-6FFB-CBFAF46EBA2D}"/>
              </a:ext>
              <a:ext uri="{C183D7F6-B498-43B3-948B-1728B52AA6E4}">
                <adec:decorative xmlns:adec="http://schemas.microsoft.com/office/drawing/2017/decorative" val="1"/>
              </a:ext>
            </a:extLst>
          </p:cNvPr>
          <p:cNvCxnSpPr>
            <a:cxnSpLocks/>
          </p:cNvCxnSpPr>
          <p:nvPr/>
        </p:nvCxnSpPr>
        <p:spPr>
          <a:xfrm>
            <a:off x="713913" y="820677"/>
            <a:ext cx="10515600" cy="0"/>
          </a:xfrm>
          <a:prstGeom prst="line">
            <a:avLst/>
          </a:prstGeom>
          <a:noFill/>
          <a:ln w="76200" cap="flat" cmpd="sng" algn="ctr">
            <a:solidFill>
              <a:srgbClr val="00BFCA"/>
            </a:solidFill>
            <a:prstDash val="solid"/>
            <a:miter lim="800000"/>
          </a:ln>
          <a:effectLst/>
        </p:spPr>
      </p:cxnSp>
      <p:sp>
        <p:nvSpPr>
          <p:cNvPr id="12" name="Title 1">
            <a:extLst>
              <a:ext uri="{FF2B5EF4-FFF2-40B4-BE49-F238E27FC236}">
                <a16:creationId xmlns:a16="http://schemas.microsoft.com/office/drawing/2014/main" id="{458BD574-C1FA-144B-71DC-F8FFDC7AB049}"/>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Call details</a:t>
            </a:r>
          </a:p>
        </p:txBody>
      </p:sp>
      <p:sp>
        <p:nvSpPr>
          <p:cNvPr id="2" name="TextBox 1">
            <a:extLst>
              <a:ext uri="{FF2B5EF4-FFF2-40B4-BE49-F238E27FC236}">
                <a16:creationId xmlns:a16="http://schemas.microsoft.com/office/drawing/2014/main" id="{B06AF428-1EDE-3E60-DAAA-36A0F1EC420A}"/>
              </a:ext>
            </a:extLst>
          </p:cNvPr>
          <p:cNvSpPr txBox="1"/>
          <p:nvPr/>
        </p:nvSpPr>
        <p:spPr>
          <a:xfrm>
            <a:off x="713912" y="1065320"/>
            <a:ext cx="10515599" cy="3970318"/>
          </a:xfrm>
          <a:prstGeom prst="rect">
            <a:avLst/>
          </a:prstGeom>
          <a:solidFill>
            <a:schemeClr val="bg1"/>
          </a:solidFill>
          <a:ln w="19050">
            <a:solidFill>
              <a:schemeClr val="accent1">
                <a:lumMod val="60000"/>
                <a:lumOff val="40000"/>
              </a:schemeClr>
            </a:solidFill>
          </a:ln>
        </p:spPr>
        <p:txBody>
          <a:bodyPr wrap="square" rtlCol="0">
            <a:spAutoFit/>
          </a:bodyPr>
          <a:lstStyle/>
          <a:p>
            <a:pPr marL="285750" indent="-285750">
              <a:buFont typeface="Arial" panose="020B0604020202020204" pitchFamily="34" charset="0"/>
              <a:buChar char="•"/>
            </a:pPr>
            <a:r>
              <a:rPr lang="en-GB" dirty="0">
                <a:cs typeface="Arial" panose="020B0604020202020204" pitchFamily="34" charset="0"/>
              </a:rPr>
              <a:t>Working with colleagues in early years a script and crib sheet was developed for the staff making the calls to ensure consistency.</a:t>
            </a:r>
          </a:p>
          <a:p>
            <a:pPr marL="285750" indent="-285750">
              <a:buFont typeface="Arial" panose="020B0604020202020204" pitchFamily="34" charset="0"/>
              <a:buChar char="•"/>
            </a:pPr>
            <a:endParaRPr lang="en-GB" dirty="0">
              <a:cs typeface="Arial" panose="020B0604020202020204" pitchFamily="34" charset="0"/>
            </a:endParaRPr>
          </a:p>
          <a:p>
            <a:pPr marL="285750" indent="-285750">
              <a:buFont typeface="Arial" panose="020B0604020202020204" pitchFamily="34" charset="0"/>
              <a:buChar char="•"/>
            </a:pPr>
            <a:r>
              <a:rPr lang="en-GB" dirty="0">
                <a:cs typeface="Arial" panose="020B0604020202020204" pitchFamily="34" charset="0"/>
              </a:rPr>
              <a:t>Ensuring parents saw this as a supportive measure and it was not designed to put them on the spot or under pressure.</a:t>
            </a:r>
          </a:p>
          <a:p>
            <a:pPr marL="285750" indent="-285750">
              <a:buFont typeface="Arial" panose="020B0604020202020204" pitchFamily="34" charset="0"/>
              <a:buChar char="•"/>
            </a:pPr>
            <a:endParaRPr lang="en-GB" dirty="0">
              <a:cs typeface="Arial" panose="020B0604020202020204" pitchFamily="34" charset="0"/>
            </a:endParaRPr>
          </a:p>
          <a:p>
            <a:pPr marL="285750" indent="-285750">
              <a:buFont typeface="Arial" panose="020B0604020202020204" pitchFamily="34" charset="0"/>
              <a:buChar char="•"/>
            </a:pPr>
            <a:r>
              <a:rPr lang="en-GB" dirty="0">
                <a:cs typeface="Arial" panose="020B0604020202020204" pitchFamily="34" charset="0"/>
              </a:rPr>
              <a:t>The crib sheet pointed parents towards uniform, start dates and general school information.</a:t>
            </a:r>
          </a:p>
          <a:p>
            <a:pPr marL="285750" indent="-285750">
              <a:buFont typeface="Arial" panose="020B0604020202020204" pitchFamily="34" charset="0"/>
              <a:buChar char="•"/>
            </a:pPr>
            <a:endParaRPr lang="en-GB" dirty="0">
              <a:cs typeface="Arial" panose="020B0604020202020204" pitchFamily="34" charset="0"/>
            </a:endParaRPr>
          </a:p>
          <a:p>
            <a:pPr marL="285750" indent="-285750">
              <a:buFont typeface="Arial" panose="020B0604020202020204" pitchFamily="34" charset="0"/>
              <a:buChar char="•"/>
            </a:pPr>
            <a:r>
              <a:rPr lang="en-GB" dirty="0">
                <a:cs typeface="Arial" panose="020B0604020202020204" pitchFamily="34" charset="0"/>
              </a:rPr>
              <a:t>We also gave the contact in admissions if there was an issue with the place they had been offered.</a:t>
            </a:r>
          </a:p>
          <a:p>
            <a:pPr marL="285750" indent="-285750">
              <a:buFont typeface="Arial" panose="020B0604020202020204" pitchFamily="34" charset="0"/>
              <a:buChar char="•"/>
            </a:pPr>
            <a:endParaRPr lang="en-GB" dirty="0">
              <a:cs typeface="Arial" panose="020B0604020202020204" pitchFamily="34" charset="0"/>
            </a:endParaRPr>
          </a:p>
          <a:p>
            <a:pPr marL="285750" indent="-285750">
              <a:buFont typeface="Arial" panose="020B0604020202020204" pitchFamily="34" charset="0"/>
              <a:buChar char="•"/>
            </a:pPr>
            <a:r>
              <a:rPr lang="en-GB" dirty="0">
                <a:cs typeface="Arial" panose="020B0604020202020204" pitchFamily="34" charset="0"/>
              </a:rPr>
              <a:t>Family support was also signposted through the Family Hubs – ‘get some help’ page and location of their closest Family Hub.</a:t>
            </a:r>
          </a:p>
          <a:p>
            <a:pPr marL="285750" indent="-285750">
              <a:buFont typeface="Arial" panose="020B0604020202020204" pitchFamily="34" charset="0"/>
              <a:buChar char="•"/>
            </a:pPr>
            <a:endParaRPr lang="en-GB" dirty="0">
              <a:cs typeface="Arial" panose="020B0604020202020204" pitchFamily="34" charset="0"/>
            </a:endParaRPr>
          </a:p>
          <a:p>
            <a:pPr marL="285750" indent="-285750">
              <a:buFont typeface="Arial" panose="020B0604020202020204" pitchFamily="34" charset="0"/>
              <a:buChar char="•"/>
            </a:pPr>
            <a:r>
              <a:rPr lang="en-GB" dirty="0">
                <a:cs typeface="Arial" panose="020B0604020202020204" pitchFamily="34" charset="0"/>
              </a:rPr>
              <a:t>A log of calls and conversations was made by the team.</a:t>
            </a:r>
          </a:p>
        </p:txBody>
      </p:sp>
    </p:spTree>
    <p:extLst>
      <p:ext uri="{BB962C8B-B14F-4D97-AF65-F5344CB8AC3E}">
        <p14:creationId xmlns:p14="http://schemas.microsoft.com/office/powerpoint/2010/main" val="1340233514"/>
      </p:ext>
    </p:extLst>
  </p:cSld>
  <p:clrMapOvr>
    <a:masterClrMapping/>
  </p:clrMapOvr>
  <mc:AlternateContent xmlns:mc="http://schemas.openxmlformats.org/markup-compatibility/2006" xmlns:p14="http://schemas.microsoft.com/office/powerpoint/2010/main">
    <mc:Choice Requires="p14">
      <p:transition spd="slow" p14:dur="2000" advTm="79561"/>
    </mc:Choice>
    <mc:Fallback xmlns="">
      <p:transition spd="slow" advTm="7956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EFFA-47A8-29AE-F19C-926AB910336D}"/>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Analysis </a:t>
            </a:r>
          </a:p>
        </p:txBody>
      </p:sp>
      <p:cxnSp>
        <p:nvCxnSpPr>
          <p:cNvPr id="3" name="Straight Connector 2">
            <a:extLst>
              <a:ext uri="{FF2B5EF4-FFF2-40B4-BE49-F238E27FC236}">
                <a16:creationId xmlns:a16="http://schemas.microsoft.com/office/drawing/2014/main" id="{20DD0A62-D3CF-033A-C95E-EC0CD92D95A0}"/>
              </a:ext>
              <a:ext uri="{C183D7F6-B498-43B3-948B-1728B52AA6E4}">
                <adec:decorative xmlns:adec="http://schemas.microsoft.com/office/drawing/2017/decorative" val="1"/>
              </a:ext>
            </a:extLst>
          </p:cNvPr>
          <p:cNvCxnSpPr>
            <a:cxnSpLocks/>
          </p:cNvCxnSpPr>
          <p:nvPr/>
        </p:nvCxnSpPr>
        <p:spPr>
          <a:xfrm>
            <a:off x="838200" y="727184"/>
            <a:ext cx="10515600" cy="0"/>
          </a:xfrm>
          <a:prstGeom prst="line">
            <a:avLst/>
          </a:prstGeom>
          <a:noFill/>
          <a:ln w="76200" cap="flat" cmpd="sng" algn="ctr">
            <a:solidFill>
              <a:srgbClr val="00BFCA"/>
            </a:solidFill>
            <a:prstDash val="solid"/>
            <a:miter lim="800000"/>
          </a:ln>
          <a:effectLst/>
        </p:spPr>
      </p:cxnSp>
      <p:graphicFrame>
        <p:nvGraphicFramePr>
          <p:cNvPr id="7" name="Chart 6">
            <a:extLst>
              <a:ext uri="{FF2B5EF4-FFF2-40B4-BE49-F238E27FC236}">
                <a16:creationId xmlns:a16="http://schemas.microsoft.com/office/drawing/2014/main" id="{8AEBC468-E966-959A-9059-F781D17FCA27}"/>
              </a:ext>
            </a:extLst>
          </p:cNvPr>
          <p:cNvGraphicFramePr>
            <a:graphicFrameLocks/>
          </p:cNvGraphicFramePr>
          <p:nvPr>
            <p:extLst>
              <p:ext uri="{D42A27DB-BD31-4B8C-83A1-F6EECF244321}">
                <p14:modId xmlns:p14="http://schemas.microsoft.com/office/powerpoint/2010/main" val="3382645944"/>
              </p:ext>
            </p:extLst>
          </p:nvPr>
        </p:nvGraphicFramePr>
        <p:xfrm>
          <a:off x="838201" y="1054224"/>
          <a:ext cx="457200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Chart 3">
            <a:extLst>
              <a:ext uri="{FF2B5EF4-FFF2-40B4-BE49-F238E27FC236}">
                <a16:creationId xmlns:a16="http://schemas.microsoft.com/office/drawing/2014/main" id="{B00F0120-FF1F-0A36-2CF7-3DDE2DE748F5}"/>
              </a:ext>
            </a:extLst>
          </p:cNvPr>
          <p:cNvGraphicFramePr>
            <a:graphicFrameLocks/>
          </p:cNvGraphicFramePr>
          <p:nvPr>
            <p:extLst>
              <p:ext uri="{D42A27DB-BD31-4B8C-83A1-F6EECF244321}">
                <p14:modId xmlns:p14="http://schemas.microsoft.com/office/powerpoint/2010/main" val="1282770702"/>
              </p:ext>
            </p:extLst>
          </p:nvPr>
        </p:nvGraphicFramePr>
        <p:xfrm>
          <a:off x="6399291" y="1054224"/>
          <a:ext cx="4572000" cy="27432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a:extLst>
              <a:ext uri="{FF2B5EF4-FFF2-40B4-BE49-F238E27FC236}">
                <a16:creationId xmlns:a16="http://schemas.microsoft.com/office/drawing/2014/main" id="{0F650ECB-F618-37D8-23E9-F79D395CB217}"/>
              </a:ext>
            </a:extLst>
          </p:cNvPr>
          <p:cNvGraphicFramePr>
            <a:graphicFrameLocks/>
          </p:cNvGraphicFramePr>
          <p:nvPr>
            <p:extLst>
              <p:ext uri="{D42A27DB-BD31-4B8C-83A1-F6EECF244321}">
                <p14:modId xmlns:p14="http://schemas.microsoft.com/office/powerpoint/2010/main" val="1503412746"/>
              </p:ext>
            </p:extLst>
          </p:nvPr>
        </p:nvGraphicFramePr>
        <p:xfrm>
          <a:off x="3810000" y="3877146"/>
          <a:ext cx="4572000" cy="27432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666470778"/>
      </p:ext>
    </p:extLst>
  </p:cSld>
  <p:clrMapOvr>
    <a:masterClrMapping/>
  </p:clrMapOvr>
  <mc:AlternateContent xmlns:mc="http://schemas.openxmlformats.org/markup-compatibility/2006" xmlns:p14="http://schemas.microsoft.com/office/powerpoint/2010/main">
    <mc:Choice Requires="p14">
      <p:transition spd="slow" p14:dur="2000" advTm="57247"/>
    </mc:Choice>
    <mc:Fallback xmlns="">
      <p:transition spd="slow" advTm="57247"/>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0EFFA-47A8-29AE-F19C-926AB910336D}"/>
              </a:ext>
            </a:extLst>
          </p:cNvPr>
          <p:cNvSpPr>
            <a:spLocks noGrp="1"/>
          </p:cNvSpPr>
          <p:nvPr>
            <p:ph type="title"/>
          </p:nvPr>
        </p:nvSpPr>
        <p:spPr>
          <a:xfrm>
            <a:off x="838200" y="125494"/>
            <a:ext cx="10515600" cy="591126"/>
          </a:xfrm>
        </p:spPr>
        <p:txBody>
          <a:bodyPr>
            <a:normAutofit/>
          </a:bodyPr>
          <a:lstStyle/>
          <a:p>
            <a:pPr marL="0" marR="0" lvl="0" indent="0" algn="ctr" defTabSz="914400" rtl="0" eaLnBrk="1" fontAlgn="base" latinLnBrk="0" hangingPunct="1">
              <a:lnSpc>
                <a:spcPct val="90000"/>
              </a:lnSpc>
              <a:spcBef>
                <a:spcPct val="0"/>
              </a:spcBef>
              <a:spcAft>
                <a:spcPct val="0"/>
              </a:spcAft>
              <a:tabLst/>
              <a:defRPr/>
            </a:pPr>
            <a:r>
              <a:rPr lang="en-GB" sz="3200" b="1" dirty="0">
                <a:latin typeface="Arial" panose="020B0604020202020204" pitchFamily="34" charset="0"/>
                <a:cs typeface="Arial" panose="020B0604020202020204" pitchFamily="34" charset="0"/>
              </a:rPr>
              <a:t>Analysis</a:t>
            </a:r>
          </a:p>
        </p:txBody>
      </p:sp>
      <p:cxnSp>
        <p:nvCxnSpPr>
          <p:cNvPr id="3" name="Straight Connector 2">
            <a:extLst>
              <a:ext uri="{FF2B5EF4-FFF2-40B4-BE49-F238E27FC236}">
                <a16:creationId xmlns:a16="http://schemas.microsoft.com/office/drawing/2014/main" id="{20DD0A62-D3CF-033A-C95E-EC0CD92D95A0}"/>
              </a:ext>
              <a:ext uri="{C183D7F6-B498-43B3-948B-1728B52AA6E4}">
                <adec:decorative xmlns:adec="http://schemas.microsoft.com/office/drawing/2017/decorative" val="1"/>
              </a:ext>
            </a:extLst>
          </p:cNvPr>
          <p:cNvCxnSpPr>
            <a:cxnSpLocks/>
          </p:cNvCxnSpPr>
          <p:nvPr/>
        </p:nvCxnSpPr>
        <p:spPr>
          <a:xfrm>
            <a:off x="774065" y="1015986"/>
            <a:ext cx="10515600" cy="0"/>
          </a:xfrm>
          <a:prstGeom prst="line">
            <a:avLst/>
          </a:prstGeom>
          <a:noFill/>
          <a:ln w="76200" cap="flat" cmpd="sng" algn="ctr">
            <a:solidFill>
              <a:srgbClr val="00BFCA"/>
            </a:solidFill>
            <a:prstDash val="solid"/>
            <a:miter lim="800000"/>
          </a:ln>
          <a:effectLst/>
        </p:spPr>
      </p:cxnSp>
      <p:sp>
        <p:nvSpPr>
          <p:cNvPr id="6" name="TextBox 5">
            <a:extLst>
              <a:ext uri="{FF2B5EF4-FFF2-40B4-BE49-F238E27FC236}">
                <a16:creationId xmlns:a16="http://schemas.microsoft.com/office/drawing/2014/main" id="{AF4E952E-9816-67FF-61F3-5FC9ED509CA7}"/>
              </a:ext>
            </a:extLst>
          </p:cNvPr>
          <p:cNvSpPr txBox="1"/>
          <p:nvPr/>
        </p:nvSpPr>
        <p:spPr>
          <a:xfrm>
            <a:off x="774065" y="1281299"/>
            <a:ext cx="10515600" cy="4031873"/>
          </a:xfrm>
          <a:prstGeom prst="rect">
            <a:avLst/>
          </a:prstGeom>
          <a:noFill/>
          <a:ln w="19050">
            <a:solidFill>
              <a:schemeClr val="accent1">
                <a:lumMod val="40000"/>
                <a:lumOff val="60000"/>
              </a:schemeClr>
            </a:solidFill>
          </a:ln>
        </p:spPr>
        <p:txBody>
          <a:bodyPr wrap="square" rtlCol="0">
            <a:spAutoFit/>
          </a:bodyPr>
          <a:lstStyle/>
          <a:p>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In total 15.6% of the current reception cohort were contacted in August.</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434/506 (85.8%) children have seen an increase in attendance between nursery and half term 5 of reception.</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 average nursery attendance of these children was 81.9%, so far in reception it is 88.9%. An increase of 7% compared to an increase of 2.7% for the entire cohort.</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398/506 (78.7%) have attendance that has increase more than the average for the full cohort (&gt;2.8%)</a:t>
            </a:r>
          </a:p>
          <a:p>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Reception attendance in Oldham is up 0.6% compared to the same point last year. Primary attendance is up 0.4% for the same period.</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There are 72 children whose attendance has fallen. </a:t>
            </a:r>
          </a:p>
          <a:p>
            <a:pPr marL="285750" indent="-285750">
              <a:buFont typeface="Arial" panose="020B0604020202020204" pitchFamily="34" charset="0"/>
              <a:buChar char="•"/>
            </a:pPr>
            <a:endParaRPr lang="en-GB" sz="1600"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GB" sz="1600" dirty="0">
                <a:latin typeface="Arial" panose="020B0604020202020204" pitchFamily="34" charset="0"/>
                <a:cs typeface="Arial" panose="020B0604020202020204" pitchFamily="34" charset="0"/>
              </a:rPr>
              <a:t>There are 152 children who were persistently absent in nursery and are now PA in reception.</a:t>
            </a:r>
          </a:p>
        </p:txBody>
      </p:sp>
    </p:spTree>
    <p:extLst>
      <p:ext uri="{BB962C8B-B14F-4D97-AF65-F5344CB8AC3E}">
        <p14:creationId xmlns:p14="http://schemas.microsoft.com/office/powerpoint/2010/main" val="1306450924"/>
      </p:ext>
    </p:extLst>
  </p:cSld>
  <p:clrMapOvr>
    <a:masterClrMapping/>
  </p:clrMapOvr>
  <mc:AlternateContent xmlns:mc="http://schemas.openxmlformats.org/markup-compatibility/2006" xmlns:p14="http://schemas.microsoft.com/office/powerpoint/2010/main">
    <mc:Choice Requires="p14">
      <p:transition spd="slow" p14:dur="2000" advTm="88030"/>
    </mc:Choice>
    <mc:Fallback xmlns="">
      <p:transition spd="slow" advTm="8803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2.4|0.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4323</TotalTime>
  <Words>553</Words>
  <Application>Microsoft Office PowerPoint</Application>
  <PresentationFormat>Widescreen</PresentationFormat>
  <Paragraphs>76</Paragraphs>
  <Slides>6</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Aptos</vt:lpstr>
      <vt:lpstr>Aptos Display</vt:lpstr>
      <vt:lpstr>Arial</vt:lpstr>
      <vt:lpstr>Office Theme</vt:lpstr>
      <vt:lpstr>PowerPoint Presentation</vt:lpstr>
      <vt:lpstr>Year-on-Year Comparison</vt:lpstr>
      <vt:lpstr>Background and remit</vt:lpstr>
      <vt:lpstr>Call details</vt:lpstr>
      <vt:lpstr>Analysis </vt:lpstr>
      <vt:lpstr>Analysis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WILCOCK, Alice - Children's Commisioner</dc:creator>
  <cp:lastModifiedBy>John Gilmore</cp:lastModifiedBy>
  <cp:revision>30</cp:revision>
  <dcterms:created xsi:type="dcterms:W3CDTF">2024-06-18T08:30:09Z</dcterms:created>
  <dcterms:modified xsi:type="dcterms:W3CDTF">2025-06-27T15:10:26Z</dcterms:modified>
</cp:coreProperties>
</file>