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81" r:id="rId2"/>
    <p:sldMasterId id="2147483694" r:id="rId3"/>
  </p:sldMasterIdLst>
  <p:notesMasterIdLst>
    <p:notesMasterId r:id="rId37"/>
  </p:notesMasterIdLst>
  <p:sldIdLst>
    <p:sldId id="261" r:id="rId4"/>
    <p:sldId id="316" r:id="rId5"/>
    <p:sldId id="387" r:id="rId6"/>
    <p:sldId id="312" r:id="rId7"/>
    <p:sldId id="1178" r:id="rId8"/>
    <p:sldId id="1179" r:id="rId9"/>
    <p:sldId id="1182" r:id="rId10"/>
    <p:sldId id="289" r:id="rId11"/>
    <p:sldId id="4487" r:id="rId12"/>
    <p:sldId id="4511" r:id="rId13"/>
    <p:sldId id="4508" r:id="rId14"/>
    <p:sldId id="4491" r:id="rId15"/>
    <p:sldId id="4490" r:id="rId16"/>
    <p:sldId id="4514" r:id="rId17"/>
    <p:sldId id="4494" r:id="rId18"/>
    <p:sldId id="4492" r:id="rId19"/>
    <p:sldId id="4493" r:id="rId20"/>
    <p:sldId id="4495" r:id="rId21"/>
    <p:sldId id="4497" r:id="rId22"/>
    <p:sldId id="4498" r:id="rId23"/>
    <p:sldId id="4527" r:id="rId24"/>
    <p:sldId id="3291" r:id="rId25"/>
    <p:sldId id="4529" r:id="rId26"/>
    <p:sldId id="382" r:id="rId27"/>
    <p:sldId id="4528" r:id="rId28"/>
    <p:sldId id="4500" r:id="rId29"/>
    <p:sldId id="4501" r:id="rId30"/>
    <p:sldId id="4502" r:id="rId31"/>
    <p:sldId id="4503" r:id="rId32"/>
    <p:sldId id="4504" r:id="rId33"/>
    <p:sldId id="4509" r:id="rId34"/>
    <p:sldId id="4506" r:id="rId35"/>
    <p:sldId id="451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FD6"/>
    <a:srgbClr val="7A3A7A"/>
    <a:srgbClr val="E7E6E1"/>
    <a:srgbClr val="00445E"/>
    <a:srgbClr val="E77A2B"/>
    <a:srgbClr val="FFCB00"/>
    <a:srgbClr val="F5F8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131" autoAdjust="0"/>
  </p:normalViewPr>
  <p:slideViewPr>
    <p:cSldViewPr snapToGrid="0">
      <p:cViewPr varScale="1">
        <p:scale>
          <a:sx n="52" d="100"/>
          <a:sy n="52" d="100"/>
        </p:scale>
        <p:origin x="116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b="1" dirty="0"/>
              <a:t>Children in Need Contacts with Virtual School</a:t>
            </a:r>
          </a:p>
        </c:rich>
      </c:tx>
      <c:layout>
        <c:manualLayout>
          <c:xMode val="edge"/>
          <c:yMode val="edge"/>
          <c:x val="0.12861430917386393"/>
          <c:y val="8.1656561768765817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8247594050743659E-2"/>
          <c:y val="0.19486127773359865"/>
          <c:w val="0.90286351706036749"/>
          <c:h val="0.72088764946048411"/>
        </c:manualLayout>
      </c:layout>
      <c:barChart>
        <c:barDir val="col"/>
        <c:grouping val="stacked"/>
        <c:varyColors val="0"/>
        <c:ser>
          <c:idx val="0"/>
          <c:order val="0"/>
          <c:tx>
            <c:strRef>
              <c:f>Sheet1!$B$1</c:f>
              <c:strCache>
                <c:ptCount val="1"/>
                <c:pt idx="0">
                  <c:v>Number of Contacts</c:v>
                </c:pt>
              </c:strCache>
            </c:strRef>
          </c:tx>
          <c:spPr>
            <a:solidFill>
              <a:schemeClr val="accent2"/>
            </a:solidFill>
            <a:ln>
              <a:noFill/>
            </a:ln>
            <a:effectLst/>
          </c:spPr>
          <c:invertIfNegative val="0"/>
          <c:cat>
            <c:strRef>
              <c:f>Sheet1!$A$2:$A$5</c:f>
              <c:strCache>
                <c:ptCount val="4"/>
                <c:pt idx="0">
                  <c:v>Autumn Term 2022</c:v>
                </c:pt>
                <c:pt idx="1">
                  <c:v>Spring Term 2023</c:v>
                </c:pt>
                <c:pt idx="2">
                  <c:v>Summer Term 2023</c:v>
                </c:pt>
                <c:pt idx="3">
                  <c:v>Autumn Term 2023</c:v>
                </c:pt>
              </c:strCache>
            </c:strRef>
          </c:cat>
          <c:val>
            <c:numRef>
              <c:f>Sheet1!$B$2:$B$5</c:f>
              <c:numCache>
                <c:formatCode>General</c:formatCode>
                <c:ptCount val="4"/>
                <c:pt idx="0">
                  <c:v>2</c:v>
                </c:pt>
                <c:pt idx="1">
                  <c:v>22</c:v>
                </c:pt>
                <c:pt idx="2">
                  <c:v>37</c:v>
                </c:pt>
                <c:pt idx="3">
                  <c:v>85</c:v>
                </c:pt>
              </c:numCache>
            </c:numRef>
          </c:val>
          <c:extLst>
            <c:ext xmlns:c16="http://schemas.microsoft.com/office/drawing/2014/chart" uri="{C3380CC4-5D6E-409C-BE32-E72D297353CC}">
              <c16:uniqueId val="{00000000-F264-4D9D-A3A5-69C76EFC9397}"/>
            </c:ext>
          </c:extLst>
        </c:ser>
        <c:dLbls>
          <c:showLegendKey val="0"/>
          <c:showVal val="0"/>
          <c:showCatName val="0"/>
          <c:showSerName val="0"/>
          <c:showPercent val="0"/>
          <c:showBubbleSize val="0"/>
        </c:dLbls>
        <c:gapWidth val="150"/>
        <c:overlap val="100"/>
        <c:axId val="764789951"/>
        <c:axId val="1053845695"/>
      </c:barChart>
      <c:catAx>
        <c:axId val="7647899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53845695"/>
        <c:crosses val="autoZero"/>
        <c:auto val="1"/>
        <c:lblAlgn val="ctr"/>
        <c:lblOffset val="100"/>
        <c:noMultiLvlLbl val="0"/>
      </c:catAx>
      <c:valAx>
        <c:axId val="10538456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64789951"/>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3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470840-364B-4D45-A3CF-382D6C580381}"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GB"/>
        </a:p>
      </dgm:t>
    </dgm:pt>
    <dgm:pt modelId="{29B74D73-B56C-4944-94BC-AAB5B748A8AD}">
      <dgm:prSet phldrT="[Text]" custT="1"/>
      <dgm:spPr>
        <a:solidFill>
          <a:srgbClr val="00B0F0"/>
        </a:solidFill>
      </dgm:spPr>
      <dgm:t>
        <a:bodyPr/>
        <a:lstStyle/>
        <a:p>
          <a:r>
            <a:rPr lang="en-GB" sz="2000" b="1" dirty="0"/>
            <a:t>Everyone takes responsibility for inclusion</a:t>
          </a:r>
        </a:p>
      </dgm:t>
    </dgm:pt>
    <dgm:pt modelId="{F17343F2-06BA-4839-BF45-E845F8AD4A14}" type="parTrans" cxnId="{CCAFFE20-F755-455B-B016-F253340F8CAA}">
      <dgm:prSet/>
      <dgm:spPr/>
      <dgm:t>
        <a:bodyPr/>
        <a:lstStyle/>
        <a:p>
          <a:endParaRPr lang="en-GB"/>
        </a:p>
      </dgm:t>
    </dgm:pt>
    <dgm:pt modelId="{A142EC75-F245-45F4-A40A-093B8A484BF3}" type="sibTrans" cxnId="{CCAFFE20-F755-455B-B016-F253340F8CAA}">
      <dgm:prSet/>
      <dgm:spPr/>
      <dgm:t>
        <a:bodyPr/>
        <a:lstStyle/>
        <a:p>
          <a:endParaRPr lang="en-GB"/>
        </a:p>
      </dgm:t>
    </dgm:pt>
    <dgm:pt modelId="{CF839EDA-66B2-4A9D-BEAD-CBC2CF4630A2}">
      <dgm:prSet phldrT="[Text]" custT="1"/>
      <dgm:spPr>
        <a:solidFill>
          <a:srgbClr val="00B0F0"/>
        </a:solidFill>
      </dgm:spPr>
      <dgm:t>
        <a:bodyPr/>
        <a:lstStyle/>
        <a:p>
          <a:r>
            <a:rPr lang="en-GB" sz="1400" b="1" dirty="0"/>
            <a:t>Work with families, professionals and practitioners across our community to help all children and young people to thrive</a:t>
          </a:r>
        </a:p>
      </dgm:t>
    </dgm:pt>
    <dgm:pt modelId="{48B5625D-209D-4BD4-8992-1D018712E782}" type="parTrans" cxnId="{2FD4483E-E5D6-4FE0-8746-099682E83B85}">
      <dgm:prSet/>
      <dgm:spPr/>
      <dgm:t>
        <a:bodyPr/>
        <a:lstStyle/>
        <a:p>
          <a:endParaRPr lang="en-GB"/>
        </a:p>
      </dgm:t>
    </dgm:pt>
    <dgm:pt modelId="{C7110CCA-F2E3-465B-BE8E-A7AA7F1B6AA9}" type="sibTrans" cxnId="{2FD4483E-E5D6-4FE0-8746-099682E83B85}">
      <dgm:prSet/>
      <dgm:spPr/>
      <dgm:t>
        <a:bodyPr/>
        <a:lstStyle/>
        <a:p>
          <a:endParaRPr lang="en-GB"/>
        </a:p>
      </dgm:t>
    </dgm:pt>
    <dgm:pt modelId="{ECF4E4AA-61F7-4131-957D-8E2FC9AF95F9}">
      <dgm:prSet phldrT="[Text]" custT="1"/>
      <dgm:spPr>
        <a:solidFill>
          <a:srgbClr val="00B0F0"/>
        </a:solidFill>
      </dgm:spPr>
      <dgm:t>
        <a:bodyPr/>
        <a:lstStyle/>
        <a:p>
          <a:endParaRPr lang="en-GB"/>
        </a:p>
      </dgm:t>
    </dgm:pt>
    <dgm:pt modelId="{68551284-75B8-44B8-B04C-1AFD65097D50}" type="parTrans" cxnId="{2AB14C14-C255-4B5B-9FA3-45EC214BE7CC}">
      <dgm:prSet/>
      <dgm:spPr/>
      <dgm:t>
        <a:bodyPr/>
        <a:lstStyle/>
        <a:p>
          <a:endParaRPr lang="en-GB"/>
        </a:p>
      </dgm:t>
    </dgm:pt>
    <dgm:pt modelId="{3D685CC5-17B8-4851-B69F-4F393620CA55}" type="sibTrans" cxnId="{2AB14C14-C255-4B5B-9FA3-45EC214BE7CC}">
      <dgm:prSet/>
      <dgm:spPr/>
      <dgm:t>
        <a:bodyPr/>
        <a:lstStyle/>
        <a:p>
          <a:endParaRPr lang="en-GB"/>
        </a:p>
      </dgm:t>
    </dgm:pt>
    <dgm:pt modelId="{C641E6E0-E68D-47C0-AFCD-D9689D295C34}">
      <dgm:prSet phldrT="[Text]" phldr="1"/>
      <dgm:spPr/>
      <dgm:t>
        <a:bodyPr/>
        <a:lstStyle/>
        <a:p>
          <a:endParaRPr lang="en-GB"/>
        </a:p>
      </dgm:t>
    </dgm:pt>
    <dgm:pt modelId="{954DF05E-2D45-46D8-9A89-594D10B30F6A}" type="parTrans" cxnId="{0EA97348-1775-4B97-B139-D97B7D0054DE}">
      <dgm:prSet/>
      <dgm:spPr/>
      <dgm:t>
        <a:bodyPr/>
        <a:lstStyle/>
        <a:p>
          <a:endParaRPr lang="en-GB"/>
        </a:p>
      </dgm:t>
    </dgm:pt>
    <dgm:pt modelId="{57F38D91-B9F9-479D-AD28-C26773999B94}" type="sibTrans" cxnId="{0EA97348-1775-4B97-B139-D97B7D0054DE}">
      <dgm:prSet/>
      <dgm:spPr/>
      <dgm:t>
        <a:bodyPr/>
        <a:lstStyle/>
        <a:p>
          <a:endParaRPr lang="en-GB"/>
        </a:p>
      </dgm:t>
    </dgm:pt>
    <dgm:pt modelId="{8555753D-28E1-4A88-8340-27AD5B9D4D17}">
      <dgm:prSet custT="1"/>
      <dgm:spPr>
        <a:solidFill>
          <a:srgbClr val="00B0F0"/>
        </a:solidFill>
      </dgm:spPr>
      <dgm:t>
        <a:bodyPr/>
        <a:lstStyle/>
        <a:p>
          <a:r>
            <a:rPr lang="en-GB" sz="1800" b="1" dirty="0"/>
            <a:t>School culture: the way we do things around here</a:t>
          </a:r>
        </a:p>
      </dgm:t>
    </dgm:pt>
    <dgm:pt modelId="{E4F0B528-E7C8-4BB3-91AE-0537B18D19EE}" type="parTrans" cxnId="{609348C5-23FF-4626-891F-F64C86AA99CB}">
      <dgm:prSet/>
      <dgm:spPr/>
      <dgm:t>
        <a:bodyPr/>
        <a:lstStyle/>
        <a:p>
          <a:endParaRPr lang="en-GB"/>
        </a:p>
      </dgm:t>
    </dgm:pt>
    <dgm:pt modelId="{44230F53-8D41-4632-899E-9CC2AF3AA9A0}" type="sibTrans" cxnId="{609348C5-23FF-4626-891F-F64C86AA99CB}">
      <dgm:prSet/>
      <dgm:spPr/>
      <dgm:t>
        <a:bodyPr/>
        <a:lstStyle/>
        <a:p>
          <a:endParaRPr lang="en-GB"/>
        </a:p>
      </dgm:t>
    </dgm:pt>
    <dgm:pt modelId="{F3DEEF6A-BAF0-4780-B165-89B9D2F128E2}">
      <dgm:prSet custScaleX="112282" custScaleY="114328"/>
      <dgm:spPr>
        <a:solidFill>
          <a:srgbClr val="00B0F0"/>
        </a:solidFill>
      </dgm:spPr>
      <dgm:t>
        <a:bodyPr/>
        <a:lstStyle/>
        <a:p>
          <a:endParaRPr lang="en-GB"/>
        </a:p>
      </dgm:t>
    </dgm:pt>
    <dgm:pt modelId="{81E52F21-AF7B-45A9-8F5D-326931F3C6E4}" type="parTrans" cxnId="{EB17387C-C9C3-4B61-93C3-1A8F43C48A37}">
      <dgm:prSet/>
      <dgm:spPr/>
      <dgm:t>
        <a:bodyPr/>
        <a:lstStyle/>
        <a:p>
          <a:endParaRPr lang="en-GB"/>
        </a:p>
      </dgm:t>
    </dgm:pt>
    <dgm:pt modelId="{9992A09E-699C-44E2-B97F-D2DCC1206997}" type="sibTrans" cxnId="{EB17387C-C9C3-4B61-93C3-1A8F43C48A37}">
      <dgm:prSet/>
      <dgm:spPr/>
      <dgm:t>
        <a:bodyPr/>
        <a:lstStyle/>
        <a:p>
          <a:endParaRPr lang="en-GB"/>
        </a:p>
      </dgm:t>
    </dgm:pt>
    <dgm:pt modelId="{ABF692AB-2C7A-49B3-A1A1-250C5023C9A8}">
      <dgm:prSet phldrT="[Text]" custScaleX="106142" custScaleY="104268"/>
      <dgm:spPr>
        <a:solidFill>
          <a:srgbClr val="00B0F0"/>
        </a:solidFill>
      </dgm:spPr>
      <dgm:t>
        <a:bodyPr/>
        <a:lstStyle/>
        <a:p>
          <a:endParaRPr lang="en-GB"/>
        </a:p>
      </dgm:t>
    </dgm:pt>
    <dgm:pt modelId="{1DB50155-52AF-4739-B7CE-EF9C66D5B49D}" type="parTrans" cxnId="{AFB926C4-5990-4DB2-8E99-8D8E64044743}">
      <dgm:prSet/>
      <dgm:spPr/>
      <dgm:t>
        <a:bodyPr/>
        <a:lstStyle/>
        <a:p>
          <a:endParaRPr lang="en-GB"/>
        </a:p>
      </dgm:t>
    </dgm:pt>
    <dgm:pt modelId="{1EFCFFE0-8A5B-49D9-A0F9-E7EB638942C0}" type="sibTrans" cxnId="{AFB926C4-5990-4DB2-8E99-8D8E64044743}">
      <dgm:prSet/>
      <dgm:spPr/>
      <dgm:t>
        <a:bodyPr/>
        <a:lstStyle/>
        <a:p>
          <a:endParaRPr lang="en-GB"/>
        </a:p>
      </dgm:t>
    </dgm:pt>
    <dgm:pt modelId="{8751C41E-CB84-43D3-A381-B73EDCDD31D2}">
      <dgm:prSet phldrT="[Text]" custScaleX="106142" custScaleY="104268"/>
      <dgm:spPr>
        <a:solidFill>
          <a:srgbClr val="00B0F0"/>
        </a:solidFill>
      </dgm:spPr>
      <dgm:t>
        <a:bodyPr/>
        <a:lstStyle/>
        <a:p>
          <a:endParaRPr lang="en-GB"/>
        </a:p>
      </dgm:t>
    </dgm:pt>
    <dgm:pt modelId="{86ECA92A-5B7A-4B2B-A615-3A9E85463BB0}" type="parTrans" cxnId="{F66535A2-6CC7-470B-9DBF-CB30B2038E9A}">
      <dgm:prSet/>
      <dgm:spPr/>
      <dgm:t>
        <a:bodyPr/>
        <a:lstStyle/>
        <a:p>
          <a:endParaRPr lang="en-GB"/>
        </a:p>
      </dgm:t>
    </dgm:pt>
    <dgm:pt modelId="{E65D9746-BDC1-46BB-8ED3-16DA95068BAE}" type="sibTrans" cxnId="{F66535A2-6CC7-470B-9DBF-CB30B2038E9A}">
      <dgm:prSet/>
      <dgm:spPr/>
      <dgm:t>
        <a:bodyPr/>
        <a:lstStyle/>
        <a:p>
          <a:endParaRPr lang="en-GB"/>
        </a:p>
      </dgm:t>
    </dgm:pt>
    <dgm:pt modelId="{7461BA2F-7321-4F2D-92D8-B223ABADE134}">
      <dgm:prSet phldrT="[Text]" custScaleX="106142" custScaleY="104268"/>
      <dgm:spPr>
        <a:solidFill>
          <a:srgbClr val="00B0F0"/>
        </a:solidFill>
      </dgm:spPr>
      <dgm:t>
        <a:bodyPr/>
        <a:lstStyle/>
        <a:p>
          <a:endParaRPr lang="en-GB"/>
        </a:p>
      </dgm:t>
    </dgm:pt>
    <dgm:pt modelId="{E2AEC6D6-593A-45AA-9F66-0BF6DC65550C}" type="parTrans" cxnId="{BE55BAC7-553F-49B3-BB99-E2022A24DBE9}">
      <dgm:prSet/>
      <dgm:spPr/>
      <dgm:t>
        <a:bodyPr/>
        <a:lstStyle/>
        <a:p>
          <a:endParaRPr lang="en-GB"/>
        </a:p>
      </dgm:t>
    </dgm:pt>
    <dgm:pt modelId="{CACF5311-EC4A-4929-AA89-FC6C272FE450}" type="sibTrans" cxnId="{BE55BAC7-553F-49B3-BB99-E2022A24DBE9}">
      <dgm:prSet/>
      <dgm:spPr/>
      <dgm:t>
        <a:bodyPr/>
        <a:lstStyle/>
        <a:p>
          <a:endParaRPr lang="en-GB"/>
        </a:p>
      </dgm:t>
    </dgm:pt>
    <dgm:pt modelId="{0EF264C0-89C0-46AE-B89B-1354D390FB0C}">
      <dgm:prSet phldrT="[Text]" custT="1"/>
      <dgm:spPr>
        <a:solidFill>
          <a:srgbClr val="00B0F0"/>
        </a:solidFill>
      </dgm:spPr>
      <dgm:t>
        <a:bodyPr/>
        <a:lstStyle/>
        <a:p>
          <a:r>
            <a:rPr lang="en-GB" sz="2000" b="1" dirty="0"/>
            <a:t>Clear, visible and strong leadership for inclusion</a:t>
          </a:r>
        </a:p>
      </dgm:t>
    </dgm:pt>
    <dgm:pt modelId="{F416869D-B39A-4382-8FF0-00566DE7A53E}" type="sibTrans" cxnId="{60EC782E-8412-4799-8742-E62D08920A9D}">
      <dgm:prSet/>
      <dgm:spPr/>
      <dgm:t>
        <a:bodyPr/>
        <a:lstStyle/>
        <a:p>
          <a:endParaRPr lang="en-GB"/>
        </a:p>
      </dgm:t>
    </dgm:pt>
    <dgm:pt modelId="{226124E3-CEC1-4D03-ACD3-D13269DA2FAC}" type="parTrans" cxnId="{60EC782E-8412-4799-8742-E62D08920A9D}">
      <dgm:prSet/>
      <dgm:spPr/>
      <dgm:t>
        <a:bodyPr/>
        <a:lstStyle/>
        <a:p>
          <a:endParaRPr lang="en-GB"/>
        </a:p>
      </dgm:t>
    </dgm:pt>
    <dgm:pt modelId="{C351137D-9C81-475E-952C-FDE797784E13}">
      <dgm:prSet phldrT="[Text]" custT="1"/>
      <dgm:spPr>
        <a:solidFill>
          <a:srgbClr val="00B0F0"/>
        </a:solidFill>
      </dgm:spPr>
      <dgm:t>
        <a:bodyPr/>
        <a:lstStyle/>
        <a:p>
          <a:r>
            <a:rPr lang="en-GB" sz="2000" b="1" dirty="0"/>
            <a:t>Child and parent voice is at the heart</a:t>
          </a:r>
        </a:p>
      </dgm:t>
    </dgm:pt>
    <dgm:pt modelId="{84BACFFC-F887-4380-8049-E0ABDBCC14A1}" type="sibTrans" cxnId="{BD1243A9-3E52-4E3A-AF70-8AB3B3166892}">
      <dgm:prSet/>
      <dgm:spPr/>
      <dgm:t>
        <a:bodyPr/>
        <a:lstStyle/>
        <a:p>
          <a:endParaRPr lang="en-GB"/>
        </a:p>
      </dgm:t>
    </dgm:pt>
    <dgm:pt modelId="{DB0FF3E8-AB15-4621-8FC4-52499D415459}" type="parTrans" cxnId="{BD1243A9-3E52-4E3A-AF70-8AB3B3166892}">
      <dgm:prSet/>
      <dgm:spPr/>
      <dgm:t>
        <a:bodyPr/>
        <a:lstStyle/>
        <a:p>
          <a:endParaRPr lang="en-GB"/>
        </a:p>
      </dgm:t>
    </dgm:pt>
    <dgm:pt modelId="{5F8C0565-A388-478F-810A-F917F1D187AD}">
      <dgm:prSet/>
      <dgm:spPr/>
      <dgm:t>
        <a:bodyPr/>
        <a:lstStyle/>
        <a:p>
          <a:endParaRPr lang="en-GB"/>
        </a:p>
      </dgm:t>
    </dgm:pt>
    <dgm:pt modelId="{1BBF7B1B-0A3C-46BD-A546-F16FE98ECF1A}" type="parTrans" cxnId="{4A96EF91-1059-4BB7-AEC6-95C58CF0B26F}">
      <dgm:prSet/>
      <dgm:spPr/>
      <dgm:t>
        <a:bodyPr/>
        <a:lstStyle/>
        <a:p>
          <a:endParaRPr lang="en-GB"/>
        </a:p>
      </dgm:t>
    </dgm:pt>
    <dgm:pt modelId="{6D426B38-EB35-479B-ACD7-0565EF8BD633}" type="sibTrans" cxnId="{4A96EF91-1059-4BB7-AEC6-95C58CF0B26F}">
      <dgm:prSet/>
      <dgm:spPr/>
      <dgm:t>
        <a:bodyPr/>
        <a:lstStyle/>
        <a:p>
          <a:endParaRPr lang="en-GB"/>
        </a:p>
      </dgm:t>
    </dgm:pt>
    <dgm:pt modelId="{6F6D4D53-EF79-493A-A05A-52B501A69AA3}">
      <dgm:prSet custT="1"/>
      <dgm:spPr>
        <a:solidFill>
          <a:srgbClr val="00B0F0"/>
        </a:solidFill>
      </dgm:spPr>
      <dgm:t>
        <a:bodyPr/>
        <a:lstStyle/>
        <a:p>
          <a:r>
            <a:rPr lang="en-GB" sz="1800" b="1" dirty="0"/>
            <a:t>Provide a sense of belonging</a:t>
          </a:r>
        </a:p>
      </dgm:t>
    </dgm:pt>
    <dgm:pt modelId="{8A1B0B50-A189-427A-97E3-E623F526395F}" type="parTrans" cxnId="{340C56EF-85E6-4210-90D7-0F5CBABA54E9}">
      <dgm:prSet/>
      <dgm:spPr/>
      <dgm:t>
        <a:bodyPr/>
        <a:lstStyle/>
        <a:p>
          <a:endParaRPr lang="en-GB"/>
        </a:p>
      </dgm:t>
    </dgm:pt>
    <dgm:pt modelId="{A0480D12-3449-48E4-918B-5BEE6B4FEBA2}" type="sibTrans" cxnId="{340C56EF-85E6-4210-90D7-0F5CBABA54E9}">
      <dgm:prSet/>
      <dgm:spPr/>
      <dgm:t>
        <a:bodyPr/>
        <a:lstStyle/>
        <a:p>
          <a:endParaRPr lang="en-GB"/>
        </a:p>
      </dgm:t>
    </dgm:pt>
    <dgm:pt modelId="{6F76EFE2-199A-46EC-A979-B6AD400D902C}">
      <dgm:prSet phldrT="[Text]" phldr="1"/>
      <dgm:spPr>
        <a:blipFill rotWithShape="0">
          <a:blip xmlns:r="http://schemas.openxmlformats.org/officeDocument/2006/relationships" r:embed="rId1"/>
          <a:stretch>
            <a:fillRect/>
          </a:stretch>
        </a:blipFill>
      </dgm:spPr>
      <dgm:t>
        <a:bodyPr/>
        <a:lstStyle/>
        <a:p>
          <a:endParaRPr lang="en-GB" dirty="0"/>
        </a:p>
      </dgm:t>
    </dgm:pt>
    <dgm:pt modelId="{C486F56C-6A37-483A-BCA5-61EC1703C4C1}" type="sibTrans" cxnId="{AEC24EA4-F1A1-4E6F-AAE3-746B2C62901A}">
      <dgm:prSet/>
      <dgm:spPr/>
      <dgm:t>
        <a:bodyPr/>
        <a:lstStyle/>
        <a:p>
          <a:endParaRPr lang="en-GB"/>
        </a:p>
      </dgm:t>
    </dgm:pt>
    <dgm:pt modelId="{EE572C9E-7ECB-4343-AE02-2F6990E5BED6}" type="parTrans" cxnId="{AEC24EA4-F1A1-4E6F-AAE3-746B2C62901A}">
      <dgm:prSet/>
      <dgm:spPr/>
      <dgm:t>
        <a:bodyPr/>
        <a:lstStyle/>
        <a:p>
          <a:endParaRPr lang="en-GB"/>
        </a:p>
      </dgm:t>
    </dgm:pt>
    <dgm:pt modelId="{EA3FD32C-0A13-4BA9-8809-D1A053B04BAC}" type="pres">
      <dgm:prSet presAssocID="{9B470840-364B-4D45-A3CF-382D6C580381}" presName="Name0" presStyleCnt="0">
        <dgm:presLayoutVars>
          <dgm:chMax val="1"/>
          <dgm:chPref val="1"/>
          <dgm:dir/>
          <dgm:animOne val="branch"/>
          <dgm:animLvl val="lvl"/>
        </dgm:presLayoutVars>
      </dgm:prSet>
      <dgm:spPr/>
    </dgm:pt>
    <dgm:pt modelId="{0CE3965F-7EDC-4476-8AA9-23FFAAB38A08}" type="pres">
      <dgm:prSet presAssocID="{6F76EFE2-199A-46EC-A979-B6AD400D902C}" presName="Parent" presStyleLbl="node0" presStyleIdx="0" presStyleCnt="1">
        <dgm:presLayoutVars>
          <dgm:chMax val="6"/>
          <dgm:chPref val="6"/>
        </dgm:presLayoutVars>
      </dgm:prSet>
      <dgm:spPr/>
    </dgm:pt>
    <dgm:pt modelId="{A94B9C87-E663-4EE3-BF33-A90444BE08E8}" type="pres">
      <dgm:prSet presAssocID="{0EF264C0-89C0-46AE-B89B-1354D390FB0C}" presName="Accent1" presStyleCnt="0"/>
      <dgm:spPr/>
    </dgm:pt>
    <dgm:pt modelId="{0204A967-E80B-4A87-88E3-9B6F916FC146}" type="pres">
      <dgm:prSet presAssocID="{0EF264C0-89C0-46AE-B89B-1354D390FB0C}" presName="Accent" presStyleLbl="bgShp" presStyleIdx="0" presStyleCnt="6"/>
      <dgm:spPr/>
    </dgm:pt>
    <dgm:pt modelId="{83625C2A-9A39-480F-81C2-0187EFE0AEF7}" type="pres">
      <dgm:prSet presAssocID="{0EF264C0-89C0-46AE-B89B-1354D390FB0C}" presName="Child1" presStyleLbl="node1" presStyleIdx="0" presStyleCnt="6">
        <dgm:presLayoutVars>
          <dgm:chMax val="0"/>
          <dgm:chPref val="0"/>
          <dgm:bulletEnabled val="1"/>
        </dgm:presLayoutVars>
      </dgm:prSet>
      <dgm:spPr/>
    </dgm:pt>
    <dgm:pt modelId="{9677CB7D-ACC4-4454-B63D-01AC5DF1BB97}" type="pres">
      <dgm:prSet presAssocID="{29B74D73-B56C-4944-94BC-AAB5B748A8AD}" presName="Accent2" presStyleCnt="0"/>
      <dgm:spPr/>
    </dgm:pt>
    <dgm:pt modelId="{590CA424-79B8-4A61-8841-FCCB926103FE}" type="pres">
      <dgm:prSet presAssocID="{29B74D73-B56C-4944-94BC-AAB5B748A8AD}" presName="Accent" presStyleLbl="bgShp" presStyleIdx="1" presStyleCnt="6"/>
      <dgm:spPr/>
    </dgm:pt>
    <dgm:pt modelId="{95BA9C49-90D8-449E-BC9E-F00F7C9A4223}" type="pres">
      <dgm:prSet presAssocID="{29B74D73-B56C-4944-94BC-AAB5B748A8AD}" presName="Child2" presStyleLbl="node1" presStyleIdx="1" presStyleCnt="6" custScaleX="118140" custScaleY="110483" custLinFactNeighborX="8096" custLinFactNeighborY="-3509">
        <dgm:presLayoutVars>
          <dgm:chMax val="0"/>
          <dgm:chPref val="0"/>
          <dgm:bulletEnabled val="1"/>
        </dgm:presLayoutVars>
      </dgm:prSet>
      <dgm:spPr/>
    </dgm:pt>
    <dgm:pt modelId="{BEE0A236-0AB1-4BB6-B959-FC1B03196165}" type="pres">
      <dgm:prSet presAssocID="{C351137D-9C81-475E-952C-FDE797784E13}" presName="Accent3" presStyleCnt="0"/>
      <dgm:spPr/>
    </dgm:pt>
    <dgm:pt modelId="{F8EBD3E5-D546-4E00-A9B6-9555FCBEB0EE}" type="pres">
      <dgm:prSet presAssocID="{C351137D-9C81-475E-952C-FDE797784E13}" presName="Accent" presStyleLbl="bgShp" presStyleIdx="2" presStyleCnt="6"/>
      <dgm:spPr/>
    </dgm:pt>
    <dgm:pt modelId="{C9AB53FD-A90C-4641-9C84-CA26F96AE631}" type="pres">
      <dgm:prSet presAssocID="{C351137D-9C81-475E-952C-FDE797784E13}" presName="Child3" presStyleLbl="node1" presStyleIdx="2" presStyleCnt="6" custScaleX="106142" custScaleY="104268">
        <dgm:presLayoutVars>
          <dgm:chMax val="0"/>
          <dgm:chPref val="0"/>
          <dgm:bulletEnabled val="1"/>
        </dgm:presLayoutVars>
      </dgm:prSet>
      <dgm:spPr/>
    </dgm:pt>
    <dgm:pt modelId="{84BFB736-BDB9-4939-839D-DF7ACCDA4629}" type="pres">
      <dgm:prSet presAssocID="{6F6D4D53-EF79-493A-A05A-52B501A69AA3}" presName="Accent4" presStyleCnt="0"/>
      <dgm:spPr/>
    </dgm:pt>
    <dgm:pt modelId="{9FC30577-F075-4C51-A622-83BC7F7FE6D4}" type="pres">
      <dgm:prSet presAssocID="{6F6D4D53-EF79-493A-A05A-52B501A69AA3}" presName="Accent" presStyleLbl="bgShp" presStyleIdx="3" presStyleCnt="6"/>
      <dgm:spPr/>
    </dgm:pt>
    <dgm:pt modelId="{99FD2DB6-F838-4454-A111-731CAC1BA8F4}" type="pres">
      <dgm:prSet presAssocID="{6F6D4D53-EF79-493A-A05A-52B501A69AA3}" presName="Child4" presStyleLbl="node1" presStyleIdx="3" presStyleCnt="6">
        <dgm:presLayoutVars>
          <dgm:chMax val="0"/>
          <dgm:chPref val="0"/>
          <dgm:bulletEnabled val="1"/>
        </dgm:presLayoutVars>
      </dgm:prSet>
      <dgm:spPr/>
    </dgm:pt>
    <dgm:pt modelId="{2ADF73EB-0FFA-48EF-AB7E-8FDD70D80E36}" type="pres">
      <dgm:prSet presAssocID="{CF839EDA-66B2-4A9D-BEAD-CBC2CF4630A2}" presName="Accent5" presStyleCnt="0"/>
      <dgm:spPr/>
    </dgm:pt>
    <dgm:pt modelId="{22FBBC72-E562-4FD1-A461-0F52957AA660}" type="pres">
      <dgm:prSet presAssocID="{CF839EDA-66B2-4A9D-BEAD-CBC2CF4630A2}" presName="Accent" presStyleLbl="bgShp" presStyleIdx="4" presStyleCnt="6"/>
      <dgm:spPr/>
    </dgm:pt>
    <dgm:pt modelId="{F63A344D-B274-483B-8AD7-C0C4F7054AEB}" type="pres">
      <dgm:prSet presAssocID="{CF839EDA-66B2-4A9D-BEAD-CBC2CF4630A2}" presName="Child5" presStyleLbl="node1" presStyleIdx="4" presStyleCnt="6" custScaleX="114787" custScaleY="118723">
        <dgm:presLayoutVars>
          <dgm:chMax val="0"/>
          <dgm:chPref val="0"/>
          <dgm:bulletEnabled val="1"/>
        </dgm:presLayoutVars>
      </dgm:prSet>
      <dgm:spPr/>
    </dgm:pt>
    <dgm:pt modelId="{73F63573-5923-4F11-86C7-56DB21D88E61}" type="pres">
      <dgm:prSet presAssocID="{8555753D-28E1-4A88-8340-27AD5B9D4D17}" presName="Accent6" presStyleCnt="0"/>
      <dgm:spPr/>
    </dgm:pt>
    <dgm:pt modelId="{D918FEDB-0B1F-4F66-A9BB-B8AE76B66C75}" type="pres">
      <dgm:prSet presAssocID="{8555753D-28E1-4A88-8340-27AD5B9D4D17}" presName="Accent" presStyleLbl="bgShp" presStyleIdx="5" presStyleCnt="6"/>
      <dgm:spPr/>
    </dgm:pt>
    <dgm:pt modelId="{CE8D6337-6F38-4DE8-9610-4360F0200202}" type="pres">
      <dgm:prSet presAssocID="{8555753D-28E1-4A88-8340-27AD5B9D4D17}" presName="Child6" presStyleLbl="node1" presStyleIdx="5" presStyleCnt="6">
        <dgm:presLayoutVars>
          <dgm:chMax val="0"/>
          <dgm:chPref val="0"/>
          <dgm:bulletEnabled val="1"/>
        </dgm:presLayoutVars>
      </dgm:prSet>
      <dgm:spPr/>
    </dgm:pt>
  </dgm:ptLst>
  <dgm:cxnLst>
    <dgm:cxn modelId="{2AB14C14-C255-4B5B-9FA3-45EC214BE7CC}" srcId="{6F76EFE2-199A-46EC-A979-B6AD400D902C}" destId="{ECF4E4AA-61F7-4131-957D-8E2FC9AF95F9}" srcOrd="6" destOrd="0" parTransId="{68551284-75B8-44B8-B04C-1AFD65097D50}" sibTransId="{3D685CC5-17B8-4851-B69F-4F393620CA55}"/>
    <dgm:cxn modelId="{CCAFFE20-F755-455B-B016-F253340F8CAA}" srcId="{6F76EFE2-199A-46EC-A979-B6AD400D902C}" destId="{29B74D73-B56C-4944-94BC-AAB5B748A8AD}" srcOrd="1" destOrd="0" parTransId="{F17343F2-06BA-4839-BF45-E845F8AD4A14}" sibTransId="{A142EC75-F245-45F4-A40A-093B8A484BF3}"/>
    <dgm:cxn modelId="{60EC782E-8412-4799-8742-E62D08920A9D}" srcId="{6F76EFE2-199A-46EC-A979-B6AD400D902C}" destId="{0EF264C0-89C0-46AE-B89B-1354D390FB0C}" srcOrd="0" destOrd="0" parTransId="{226124E3-CEC1-4D03-ACD3-D13269DA2FAC}" sibTransId="{F416869D-B39A-4382-8FF0-00566DE7A53E}"/>
    <dgm:cxn modelId="{2FD4483E-E5D6-4FE0-8746-099682E83B85}" srcId="{6F76EFE2-199A-46EC-A979-B6AD400D902C}" destId="{CF839EDA-66B2-4A9D-BEAD-CBC2CF4630A2}" srcOrd="4" destOrd="0" parTransId="{48B5625D-209D-4BD4-8992-1D018712E782}" sibTransId="{C7110CCA-F2E3-465B-BE8E-A7AA7F1B6AA9}"/>
    <dgm:cxn modelId="{1D469F61-7414-4148-B5B2-9F34196CCE29}" type="presOf" srcId="{29B74D73-B56C-4944-94BC-AAB5B748A8AD}" destId="{95BA9C49-90D8-449E-BC9E-F00F7C9A4223}" srcOrd="0" destOrd="0" presId="urn:microsoft.com/office/officeart/2011/layout/HexagonRadial"/>
    <dgm:cxn modelId="{7888DA62-F0F9-4533-884E-9713E8349991}" type="presOf" srcId="{6F6D4D53-EF79-493A-A05A-52B501A69AA3}" destId="{99FD2DB6-F838-4454-A111-731CAC1BA8F4}" srcOrd="0" destOrd="0" presId="urn:microsoft.com/office/officeart/2011/layout/HexagonRadial"/>
    <dgm:cxn modelId="{0EA97348-1775-4B97-B139-D97B7D0054DE}" srcId="{6F76EFE2-199A-46EC-A979-B6AD400D902C}" destId="{C641E6E0-E68D-47C0-AFCD-D9689D295C34}" srcOrd="8" destOrd="0" parTransId="{954DF05E-2D45-46D8-9A89-594D10B30F6A}" sibTransId="{57F38D91-B9F9-479D-AD28-C26773999B94}"/>
    <dgm:cxn modelId="{9E8F824F-429C-4858-BF00-7020516B4F7A}" type="presOf" srcId="{CF839EDA-66B2-4A9D-BEAD-CBC2CF4630A2}" destId="{F63A344D-B274-483B-8AD7-C0C4F7054AEB}" srcOrd="0" destOrd="0" presId="urn:microsoft.com/office/officeart/2011/layout/HexagonRadial"/>
    <dgm:cxn modelId="{EB17387C-C9C3-4B61-93C3-1A8F43C48A37}" srcId="{9B470840-364B-4D45-A3CF-382D6C580381}" destId="{F3DEEF6A-BAF0-4780-B165-89B9D2F128E2}" srcOrd="1" destOrd="0" parTransId="{81E52F21-AF7B-45A9-8F5D-326931F3C6E4}" sibTransId="{9992A09E-699C-44E2-B97F-D2DCC1206997}"/>
    <dgm:cxn modelId="{CD7EA78B-1D68-4F5A-8B76-E981123069FD}" type="presOf" srcId="{6F76EFE2-199A-46EC-A979-B6AD400D902C}" destId="{0CE3965F-7EDC-4476-8AA9-23FFAAB38A08}" srcOrd="0" destOrd="0" presId="urn:microsoft.com/office/officeart/2011/layout/HexagonRadial"/>
    <dgm:cxn modelId="{4A96EF91-1059-4BB7-AEC6-95C58CF0B26F}" srcId="{6F76EFE2-199A-46EC-A979-B6AD400D902C}" destId="{5F8C0565-A388-478F-810A-F917F1D187AD}" srcOrd="7" destOrd="0" parTransId="{1BBF7B1B-0A3C-46BD-A546-F16FE98ECF1A}" sibTransId="{6D426B38-EB35-479B-ACD7-0565EF8BD633}"/>
    <dgm:cxn modelId="{AE367A93-734F-4F6E-90D0-7E938C8A0182}" type="presOf" srcId="{8555753D-28E1-4A88-8340-27AD5B9D4D17}" destId="{CE8D6337-6F38-4DE8-9610-4360F0200202}" srcOrd="0" destOrd="0" presId="urn:microsoft.com/office/officeart/2011/layout/HexagonRadial"/>
    <dgm:cxn modelId="{27BD8BA1-C99C-4D87-BAC1-51E86AFEFD62}" type="presOf" srcId="{0EF264C0-89C0-46AE-B89B-1354D390FB0C}" destId="{83625C2A-9A39-480F-81C2-0187EFE0AEF7}" srcOrd="0" destOrd="0" presId="urn:microsoft.com/office/officeart/2011/layout/HexagonRadial"/>
    <dgm:cxn modelId="{F66535A2-6CC7-470B-9DBF-CB30B2038E9A}" srcId="{9B470840-364B-4D45-A3CF-382D6C580381}" destId="{8751C41E-CB84-43D3-A381-B73EDCDD31D2}" srcOrd="3" destOrd="0" parTransId="{86ECA92A-5B7A-4B2B-A615-3A9E85463BB0}" sibTransId="{E65D9746-BDC1-46BB-8ED3-16DA95068BAE}"/>
    <dgm:cxn modelId="{AEC24EA4-F1A1-4E6F-AAE3-746B2C62901A}" srcId="{9B470840-364B-4D45-A3CF-382D6C580381}" destId="{6F76EFE2-199A-46EC-A979-B6AD400D902C}" srcOrd="0" destOrd="0" parTransId="{EE572C9E-7ECB-4343-AE02-2F6990E5BED6}" sibTransId="{C486F56C-6A37-483A-BCA5-61EC1703C4C1}"/>
    <dgm:cxn modelId="{BD1243A9-3E52-4E3A-AF70-8AB3B3166892}" srcId="{6F76EFE2-199A-46EC-A979-B6AD400D902C}" destId="{C351137D-9C81-475E-952C-FDE797784E13}" srcOrd="2" destOrd="0" parTransId="{DB0FF3E8-AB15-4621-8FC4-52499D415459}" sibTransId="{84BACFFC-F887-4380-8049-E0ABDBCC14A1}"/>
    <dgm:cxn modelId="{E90B6FAE-3238-4EEB-8415-C1A3521C06D6}" type="presOf" srcId="{9B470840-364B-4D45-A3CF-382D6C580381}" destId="{EA3FD32C-0A13-4BA9-8809-D1A053B04BAC}" srcOrd="0" destOrd="0" presId="urn:microsoft.com/office/officeart/2011/layout/HexagonRadial"/>
    <dgm:cxn modelId="{AFB926C4-5990-4DB2-8E99-8D8E64044743}" srcId="{9B470840-364B-4D45-A3CF-382D6C580381}" destId="{ABF692AB-2C7A-49B3-A1A1-250C5023C9A8}" srcOrd="2" destOrd="0" parTransId="{1DB50155-52AF-4739-B7CE-EF9C66D5B49D}" sibTransId="{1EFCFFE0-8A5B-49D9-A0F9-E7EB638942C0}"/>
    <dgm:cxn modelId="{609348C5-23FF-4626-891F-F64C86AA99CB}" srcId="{6F76EFE2-199A-46EC-A979-B6AD400D902C}" destId="{8555753D-28E1-4A88-8340-27AD5B9D4D17}" srcOrd="5" destOrd="0" parTransId="{E4F0B528-E7C8-4BB3-91AE-0537B18D19EE}" sibTransId="{44230F53-8D41-4632-899E-9CC2AF3AA9A0}"/>
    <dgm:cxn modelId="{BE55BAC7-553F-49B3-BB99-E2022A24DBE9}" srcId="{9B470840-364B-4D45-A3CF-382D6C580381}" destId="{7461BA2F-7321-4F2D-92D8-B223ABADE134}" srcOrd="4" destOrd="0" parTransId="{E2AEC6D6-593A-45AA-9F66-0BF6DC65550C}" sibTransId="{CACF5311-EC4A-4929-AA89-FC6C272FE450}"/>
    <dgm:cxn modelId="{340C56EF-85E6-4210-90D7-0F5CBABA54E9}" srcId="{6F76EFE2-199A-46EC-A979-B6AD400D902C}" destId="{6F6D4D53-EF79-493A-A05A-52B501A69AA3}" srcOrd="3" destOrd="0" parTransId="{8A1B0B50-A189-427A-97E3-E623F526395F}" sibTransId="{A0480D12-3449-48E4-918B-5BEE6B4FEBA2}"/>
    <dgm:cxn modelId="{41477AF9-1B1A-42E0-BFA0-3298D0B9B1A5}" type="presOf" srcId="{C351137D-9C81-475E-952C-FDE797784E13}" destId="{C9AB53FD-A90C-4641-9C84-CA26F96AE631}" srcOrd="0" destOrd="0" presId="urn:microsoft.com/office/officeart/2011/layout/HexagonRadial"/>
    <dgm:cxn modelId="{C260F76B-875F-4A1B-A413-502E2D682D3D}" type="presParOf" srcId="{EA3FD32C-0A13-4BA9-8809-D1A053B04BAC}" destId="{0CE3965F-7EDC-4476-8AA9-23FFAAB38A08}" srcOrd="0" destOrd="0" presId="urn:microsoft.com/office/officeart/2011/layout/HexagonRadial"/>
    <dgm:cxn modelId="{A95D80FC-D2A3-4339-B313-E8292BE6FA35}" type="presParOf" srcId="{EA3FD32C-0A13-4BA9-8809-D1A053B04BAC}" destId="{A94B9C87-E663-4EE3-BF33-A90444BE08E8}" srcOrd="1" destOrd="0" presId="urn:microsoft.com/office/officeart/2011/layout/HexagonRadial"/>
    <dgm:cxn modelId="{69F08A8B-BEA4-4362-8BC3-59C5497A9FB5}" type="presParOf" srcId="{A94B9C87-E663-4EE3-BF33-A90444BE08E8}" destId="{0204A967-E80B-4A87-88E3-9B6F916FC146}" srcOrd="0" destOrd="0" presId="urn:microsoft.com/office/officeart/2011/layout/HexagonRadial"/>
    <dgm:cxn modelId="{D4B8AFBA-60F3-4C98-BA3B-F1AD93E6A1C6}" type="presParOf" srcId="{EA3FD32C-0A13-4BA9-8809-D1A053B04BAC}" destId="{83625C2A-9A39-480F-81C2-0187EFE0AEF7}" srcOrd="2" destOrd="0" presId="urn:microsoft.com/office/officeart/2011/layout/HexagonRadial"/>
    <dgm:cxn modelId="{2E465141-8174-4783-8748-8B16C1FD6807}" type="presParOf" srcId="{EA3FD32C-0A13-4BA9-8809-D1A053B04BAC}" destId="{9677CB7D-ACC4-4454-B63D-01AC5DF1BB97}" srcOrd="3" destOrd="0" presId="urn:microsoft.com/office/officeart/2011/layout/HexagonRadial"/>
    <dgm:cxn modelId="{3A07FCFA-8251-4BCD-B4A2-44DCCD1B1DCE}" type="presParOf" srcId="{9677CB7D-ACC4-4454-B63D-01AC5DF1BB97}" destId="{590CA424-79B8-4A61-8841-FCCB926103FE}" srcOrd="0" destOrd="0" presId="urn:microsoft.com/office/officeart/2011/layout/HexagonRadial"/>
    <dgm:cxn modelId="{C3C60E83-9C25-4A8B-9D2E-A66F9F4B15AA}" type="presParOf" srcId="{EA3FD32C-0A13-4BA9-8809-D1A053B04BAC}" destId="{95BA9C49-90D8-449E-BC9E-F00F7C9A4223}" srcOrd="4" destOrd="0" presId="urn:microsoft.com/office/officeart/2011/layout/HexagonRadial"/>
    <dgm:cxn modelId="{1D18FD6F-014F-4962-BC23-DB4376C0C05A}" type="presParOf" srcId="{EA3FD32C-0A13-4BA9-8809-D1A053B04BAC}" destId="{BEE0A236-0AB1-4BB6-B959-FC1B03196165}" srcOrd="5" destOrd="0" presId="urn:microsoft.com/office/officeart/2011/layout/HexagonRadial"/>
    <dgm:cxn modelId="{F1BC6CD2-F444-4052-815D-1FD70A42B9F4}" type="presParOf" srcId="{BEE0A236-0AB1-4BB6-B959-FC1B03196165}" destId="{F8EBD3E5-D546-4E00-A9B6-9555FCBEB0EE}" srcOrd="0" destOrd="0" presId="urn:microsoft.com/office/officeart/2011/layout/HexagonRadial"/>
    <dgm:cxn modelId="{5AB8CA02-0052-4A9F-A91C-6BD66D9FE2DF}" type="presParOf" srcId="{EA3FD32C-0A13-4BA9-8809-D1A053B04BAC}" destId="{C9AB53FD-A90C-4641-9C84-CA26F96AE631}" srcOrd="6" destOrd="0" presId="urn:microsoft.com/office/officeart/2011/layout/HexagonRadial"/>
    <dgm:cxn modelId="{5B490D79-353B-4E3C-949D-6B9F637C5709}" type="presParOf" srcId="{EA3FD32C-0A13-4BA9-8809-D1A053B04BAC}" destId="{84BFB736-BDB9-4939-839D-DF7ACCDA4629}" srcOrd="7" destOrd="0" presId="urn:microsoft.com/office/officeart/2011/layout/HexagonRadial"/>
    <dgm:cxn modelId="{DE154F06-5045-4ABF-8FEF-F04309CE43D5}" type="presParOf" srcId="{84BFB736-BDB9-4939-839D-DF7ACCDA4629}" destId="{9FC30577-F075-4C51-A622-83BC7F7FE6D4}" srcOrd="0" destOrd="0" presId="urn:microsoft.com/office/officeart/2011/layout/HexagonRadial"/>
    <dgm:cxn modelId="{49C02122-5A92-401C-BC7F-82B089A643FD}" type="presParOf" srcId="{EA3FD32C-0A13-4BA9-8809-D1A053B04BAC}" destId="{99FD2DB6-F838-4454-A111-731CAC1BA8F4}" srcOrd="8" destOrd="0" presId="urn:microsoft.com/office/officeart/2011/layout/HexagonRadial"/>
    <dgm:cxn modelId="{7729D358-CEBF-42D1-AA52-021214CF0D9A}" type="presParOf" srcId="{EA3FD32C-0A13-4BA9-8809-D1A053B04BAC}" destId="{2ADF73EB-0FFA-48EF-AB7E-8FDD70D80E36}" srcOrd="9" destOrd="0" presId="urn:microsoft.com/office/officeart/2011/layout/HexagonRadial"/>
    <dgm:cxn modelId="{107D5DF0-BE55-4A8A-9F8A-A46C23EDB5A4}" type="presParOf" srcId="{2ADF73EB-0FFA-48EF-AB7E-8FDD70D80E36}" destId="{22FBBC72-E562-4FD1-A461-0F52957AA660}" srcOrd="0" destOrd="0" presId="urn:microsoft.com/office/officeart/2011/layout/HexagonRadial"/>
    <dgm:cxn modelId="{1B803AC8-EC6D-4ACD-96D3-45BE6EB95B93}" type="presParOf" srcId="{EA3FD32C-0A13-4BA9-8809-D1A053B04BAC}" destId="{F63A344D-B274-483B-8AD7-C0C4F7054AEB}" srcOrd="10" destOrd="0" presId="urn:microsoft.com/office/officeart/2011/layout/HexagonRadial"/>
    <dgm:cxn modelId="{12F9C7D7-9964-4F2D-B217-2D23F32EF359}" type="presParOf" srcId="{EA3FD32C-0A13-4BA9-8809-D1A053B04BAC}" destId="{73F63573-5923-4F11-86C7-56DB21D88E61}" srcOrd="11" destOrd="0" presId="urn:microsoft.com/office/officeart/2011/layout/HexagonRadial"/>
    <dgm:cxn modelId="{37039743-C3F3-436C-8B30-2E65D39EA0FF}" type="presParOf" srcId="{73F63573-5923-4F11-86C7-56DB21D88E61}" destId="{D918FEDB-0B1F-4F66-A9BB-B8AE76B66C75}" srcOrd="0" destOrd="0" presId="urn:microsoft.com/office/officeart/2011/layout/HexagonRadial"/>
    <dgm:cxn modelId="{8A4DA3B7-7A3C-47D3-95C1-C49FD5352DFE}" type="presParOf" srcId="{EA3FD32C-0A13-4BA9-8809-D1A053B04BAC}" destId="{CE8D6337-6F38-4DE8-9610-4360F0200202}"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3965F-7EDC-4476-8AA9-23FFAAB38A08}">
      <dsp:nvSpPr>
        <dsp:cNvPr id="0" name=""/>
        <dsp:cNvSpPr/>
      </dsp:nvSpPr>
      <dsp:spPr>
        <a:xfrm>
          <a:off x="3093709" y="1807265"/>
          <a:ext cx="2297113" cy="1987096"/>
        </a:xfrm>
        <a:prstGeom prst="hexagon">
          <a:avLst>
            <a:gd name="adj" fmla="val 28570"/>
            <a:gd name="vf" fmla="val 11547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endParaRPr lang="en-GB" sz="4900" kern="1200" dirty="0"/>
        </a:p>
      </dsp:txBody>
      <dsp:txXfrm>
        <a:off x="3474373" y="2136555"/>
        <a:ext cx="1535785" cy="1328516"/>
      </dsp:txXfrm>
    </dsp:sp>
    <dsp:sp modelId="{590CA424-79B8-4A61-8841-FCCB926103FE}">
      <dsp:nvSpPr>
        <dsp:cNvPr id="0" name=""/>
        <dsp:cNvSpPr/>
      </dsp:nvSpPr>
      <dsp:spPr>
        <a:xfrm>
          <a:off x="4532144" y="856574"/>
          <a:ext cx="866694" cy="7467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625C2A-9A39-480F-81C2-0187EFE0AEF7}">
      <dsp:nvSpPr>
        <dsp:cNvPr id="0" name=""/>
        <dsp:cNvSpPr/>
      </dsp:nvSpPr>
      <dsp:spPr>
        <a:xfrm>
          <a:off x="3305307" y="0"/>
          <a:ext cx="1882468" cy="1628556"/>
        </a:xfrm>
        <a:prstGeom prst="hexagon">
          <a:avLst>
            <a:gd name="adj" fmla="val 28570"/>
            <a:gd name="vf" fmla="val 11547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Clear, visible and strong leadership for inclusion</a:t>
          </a:r>
        </a:p>
      </dsp:txBody>
      <dsp:txXfrm>
        <a:off x="3617272" y="269887"/>
        <a:ext cx="1258538" cy="1088782"/>
      </dsp:txXfrm>
    </dsp:sp>
    <dsp:sp modelId="{F8EBD3E5-D546-4E00-A9B6-9555FCBEB0EE}">
      <dsp:nvSpPr>
        <dsp:cNvPr id="0" name=""/>
        <dsp:cNvSpPr/>
      </dsp:nvSpPr>
      <dsp:spPr>
        <a:xfrm>
          <a:off x="5543643" y="2252639"/>
          <a:ext cx="866694" cy="7467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BA9C49-90D8-449E-BC9E-F00F7C9A4223}">
      <dsp:nvSpPr>
        <dsp:cNvPr id="0" name=""/>
        <dsp:cNvSpPr/>
      </dsp:nvSpPr>
      <dsp:spPr>
        <a:xfrm>
          <a:off x="5013413" y="859164"/>
          <a:ext cx="2223947" cy="1799277"/>
        </a:xfrm>
        <a:prstGeom prst="hexagon">
          <a:avLst>
            <a:gd name="adj" fmla="val 28570"/>
            <a:gd name="vf" fmla="val 11547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Everyone takes responsibility for inclusion</a:t>
          </a:r>
        </a:p>
      </dsp:txBody>
      <dsp:txXfrm>
        <a:off x="5370093" y="1147735"/>
        <a:ext cx="1510587" cy="1222135"/>
      </dsp:txXfrm>
    </dsp:sp>
    <dsp:sp modelId="{9FC30577-F075-4C51-A622-83BC7F7FE6D4}">
      <dsp:nvSpPr>
        <dsp:cNvPr id="0" name=""/>
        <dsp:cNvSpPr/>
      </dsp:nvSpPr>
      <dsp:spPr>
        <a:xfrm>
          <a:off x="4840990" y="3828535"/>
          <a:ext cx="866694" cy="7467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AB53FD-A90C-4641-9C84-CA26F96AE631}">
      <dsp:nvSpPr>
        <dsp:cNvPr id="0" name=""/>
        <dsp:cNvSpPr/>
      </dsp:nvSpPr>
      <dsp:spPr>
        <a:xfrm>
          <a:off x="4973938" y="2936086"/>
          <a:ext cx="1998089" cy="1698062"/>
        </a:xfrm>
        <a:prstGeom prst="hexagon">
          <a:avLst>
            <a:gd name="adj" fmla="val 28570"/>
            <a:gd name="vf" fmla="val 11547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t>Child and parent voice is at the heart</a:t>
          </a:r>
        </a:p>
      </dsp:txBody>
      <dsp:txXfrm>
        <a:off x="5302158" y="3215021"/>
        <a:ext cx="1341649" cy="1140192"/>
      </dsp:txXfrm>
    </dsp:sp>
    <dsp:sp modelId="{22FBBC72-E562-4FD1-A461-0F52957AA660}">
      <dsp:nvSpPr>
        <dsp:cNvPr id="0" name=""/>
        <dsp:cNvSpPr/>
      </dsp:nvSpPr>
      <dsp:spPr>
        <a:xfrm>
          <a:off x="3097984" y="3992119"/>
          <a:ext cx="866694" cy="7467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FD2DB6-F838-4454-A111-731CAC1BA8F4}">
      <dsp:nvSpPr>
        <dsp:cNvPr id="0" name=""/>
        <dsp:cNvSpPr/>
      </dsp:nvSpPr>
      <dsp:spPr>
        <a:xfrm>
          <a:off x="3305307" y="3973631"/>
          <a:ext cx="1882468" cy="1628556"/>
        </a:xfrm>
        <a:prstGeom prst="hexagon">
          <a:avLst>
            <a:gd name="adj" fmla="val 28570"/>
            <a:gd name="vf" fmla="val 11547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Provide a sense of belonging</a:t>
          </a:r>
        </a:p>
      </dsp:txBody>
      <dsp:txXfrm>
        <a:off x="3617272" y="4243518"/>
        <a:ext cx="1258538" cy="1088782"/>
      </dsp:txXfrm>
    </dsp:sp>
    <dsp:sp modelId="{D918FEDB-0B1F-4F66-A9BB-B8AE76B66C75}">
      <dsp:nvSpPr>
        <dsp:cNvPr id="0" name=""/>
        <dsp:cNvSpPr/>
      </dsp:nvSpPr>
      <dsp:spPr>
        <a:xfrm>
          <a:off x="2069920" y="2596614"/>
          <a:ext cx="866694" cy="7467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3A344D-B274-483B-8AD7-C0C4F7054AEB}">
      <dsp:nvSpPr>
        <dsp:cNvPr id="0" name=""/>
        <dsp:cNvSpPr/>
      </dsp:nvSpPr>
      <dsp:spPr>
        <a:xfrm>
          <a:off x="1431669" y="2819503"/>
          <a:ext cx="2160828" cy="1933470"/>
        </a:xfrm>
        <a:prstGeom prst="hexagon">
          <a:avLst>
            <a:gd name="adj" fmla="val 28570"/>
            <a:gd name="vf" fmla="val 11547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t>Work with families, professionals and practitioners across our community to help all children and young people to thrive</a:t>
          </a:r>
        </a:p>
      </dsp:txBody>
      <dsp:txXfrm>
        <a:off x="1797900" y="3147200"/>
        <a:ext cx="1428366" cy="1278076"/>
      </dsp:txXfrm>
    </dsp:sp>
    <dsp:sp modelId="{CE8D6337-6F38-4DE8-9610-4360F0200202}">
      <dsp:nvSpPr>
        <dsp:cNvPr id="0" name=""/>
        <dsp:cNvSpPr/>
      </dsp:nvSpPr>
      <dsp:spPr>
        <a:xfrm>
          <a:off x="1570850" y="999430"/>
          <a:ext cx="1882468" cy="1628556"/>
        </a:xfrm>
        <a:prstGeom prst="hexagon">
          <a:avLst>
            <a:gd name="adj" fmla="val 28570"/>
            <a:gd name="vf" fmla="val 11547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School culture: the way we do things around here</a:t>
          </a:r>
        </a:p>
      </dsp:txBody>
      <dsp:txXfrm>
        <a:off x="1882815" y="1269317"/>
        <a:ext cx="1258538" cy="1088782"/>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FFABB1-65F9-446A-A367-F140D12B096E}" type="datetimeFigureOut">
              <a:rPr lang="en-GB" smtClean="0"/>
              <a:t>23/02/2024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C0BCBC-1CB5-41E6-BBFB-FD73102F3769}" type="slidenum">
              <a:rPr lang="en-GB" smtClean="0"/>
              <a:t>‹#›</a:t>
            </a:fld>
            <a:endParaRPr lang="en-GB"/>
          </a:p>
        </p:txBody>
      </p:sp>
    </p:spTree>
    <p:extLst>
      <p:ext uri="{BB962C8B-B14F-4D97-AF65-F5344CB8AC3E}">
        <p14:creationId xmlns:p14="http://schemas.microsoft.com/office/powerpoint/2010/main" val="3564753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11am</a:t>
            </a:r>
          </a:p>
        </p:txBody>
      </p:sp>
      <p:sp>
        <p:nvSpPr>
          <p:cNvPr id="4" name="Slide Number Placeholder 3"/>
          <p:cNvSpPr>
            <a:spLocks noGrp="1"/>
          </p:cNvSpPr>
          <p:nvPr>
            <p:ph type="sldNum" sz="quarter" idx="10"/>
          </p:nvPr>
        </p:nvSpPr>
        <p:spPr/>
        <p:txBody>
          <a:bodyPr/>
          <a:lstStyle/>
          <a:p>
            <a:fld id="{12C0BCBC-1CB5-41E6-BBFB-FD73102F3769}" type="slidenum">
              <a:rPr lang="en-GB" smtClean="0"/>
              <a:t>1</a:t>
            </a:fld>
            <a:endParaRPr lang="en-GB"/>
          </a:p>
        </p:txBody>
      </p:sp>
    </p:spTree>
    <p:extLst>
      <p:ext uri="{BB962C8B-B14F-4D97-AF65-F5344CB8AC3E}">
        <p14:creationId xmlns:p14="http://schemas.microsoft.com/office/powerpoint/2010/main" val="3364062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2</a:t>
            </a:fld>
            <a:endParaRPr lang="en-GB"/>
          </a:p>
        </p:txBody>
      </p:sp>
    </p:spTree>
    <p:extLst>
      <p:ext uri="{BB962C8B-B14F-4D97-AF65-F5344CB8AC3E}">
        <p14:creationId xmlns:p14="http://schemas.microsoft.com/office/powerpoint/2010/main" val="4175284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9:30</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C0BCBC-1CB5-41E6-BBFB-FD73102F376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684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5</a:t>
            </a:fld>
            <a:endParaRPr lang="en-GB"/>
          </a:p>
        </p:txBody>
      </p:sp>
    </p:spTree>
    <p:extLst>
      <p:ext uri="{BB962C8B-B14F-4D97-AF65-F5344CB8AC3E}">
        <p14:creationId xmlns:p14="http://schemas.microsoft.com/office/powerpoint/2010/main" val="3842416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6</a:t>
            </a:fld>
            <a:endParaRPr lang="en-GB"/>
          </a:p>
        </p:txBody>
      </p:sp>
    </p:spTree>
    <p:extLst>
      <p:ext uri="{BB962C8B-B14F-4D97-AF65-F5344CB8AC3E}">
        <p14:creationId xmlns:p14="http://schemas.microsoft.com/office/powerpoint/2010/main" val="269741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purpose of Virtual School is to be the bridge – bringing people together – like today and like psychological consultations, Belong</a:t>
            </a:r>
          </a:p>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8</a:t>
            </a:fld>
            <a:endParaRPr lang="en-GB"/>
          </a:p>
        </p:txBody>
      </p:sp>
    </p:spTree>
    <p:extLst>
      <p:ext uri="{BB962C8B-B14F-4D97-AF65-F5344CB8AC3E}">
        <p14:creationId xmlns:p14="http://schemas.microsoft.com/office/powerpoint/2010/main" val="1983003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9</a:t>
            </a:fld>
            <a:endParaRPr lang="en-GB"/>
          </a:p>
        </p:txBody>
      </p:sp>
    </p:spTree>
    <p:extLst>
      <p:ext uri="{BB962C8B-B14F-4D97-AF65-F5344CB8AC3E}">
        <p14:creationId xmlns:p14="http://schemas.microsoft.com/office/powerpoint/2010/main" val="1716311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Last year we asked you to get in touch – you did!  Thank you!</a:t>
            </a:r>
          </a:p>
        </p:txBody>
      </p:sp>
      <p:sp>
        <p:nvSpPr>
          <p:cNvPr id="4" name="Slide Number Placeholder 3"/>
          <p:cNvSpPr>
            <a:spLocks noGrp="1"/>
          </p:cNvSpPr>
          <p:nvPr>
            <p:ph type="sldNum" sz="quarter" idx="5"/>
          </p:nvPr>
        </p:nvSpPr>
        <p:spPr/>
        <p:txBody>
          <a:bodyPr/>
          <a:lstStyle/>
          <a:p>
            <a:fld id="{12C0BCBC-1CB5-41E6-BBFB-FD73102F3769}" type="slidenum">
              <a:rPr lang="en-GB" smtClean="0"/>
              <a:t>10</a:t>
            </a:fld>
            <a:endParaRPr lang="en-GB"/>
          </a:p>
        </p:txBody>
      </p:sp>
    </p:spTree>
    <p:extLst>
      <p:ext uri="{BB962C8B-B14F-4D97-AF65-F5344CB8AC3E}">
        <p14:creationId xmlns:p14="http://schemas.microsoft.com/office/powerpoint/2010/main" val="4018650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reminder of our research evidence based theory of change</a:t>
            </a:r>
          </a:p>
          <a:p>
            <a:endParaRPr lang="en-US" dirty="0"/>
          </a:p>
          <a:p>
            <a:r>
              <a:rPr lang="en-US" dirty="0"/>
              <a:t>Local Authority wide approach</a:t>
            </a:r>
          </a:p>
        </p:txBody>
      </p:sp>
      <p:sp>
        <p:nvSpPr>
          <p:cNvPr id="4" name="Slide Number Placeholder 3"/>
          <p:cNvSpPr>
            <a:spLocks noGrp="1"/>
          </p:cNvSpPr>
          <p:nvPr>
            <p:ph type="sldNum" sz="quarter" idx="5"/>
          </p:nvPr>
        </p:nvSpPr>
        <p:spPr/>
        <p:txBody>
          <a:bodyPr/>
          <a:lstStyle/>
          <a:p>
            <a:fld id="{70EC9656-DC07-47CF-984A-F32A6B2F594D}" type="slidenum">
              <a:rPr lang="en-GB" smtClean="0"/>
              <a:t>13</a:t>
            </a:fld>
            <a:endParaRPr lang="en-GB"/>
          </a:p>
        </p:txBody>
      </p:sp>
    </p:spTree>
    <p:extLst>
      <p:ext uri="{BB962C8B-B14F-4D97-AF65-F5344CB8AC3E}">
        <p14:creationId xmlns:p14="http://schemas.microsoft.com/office/powerpoint/2010/main" val="3034412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16</a:t>
            </a:fld>
            <a:endParaRPr lang="en-GB"/>
          </a:p>
        </p:txBody>
      </p:sp>
    </p:spTree>
    <p:extLst>
      <p:ext uri="{BB962C8B-B14F-4D97-AF65-F5344CB8AC3E}">
        <p14:creationId xmlns:p14="http://schemas.microsoft.com/office/powerpoint/2010/main" val="3115500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17</a:t>
            </a:fld>
            <a:endParaRPr lang="en-GB"/>
          </a:p>
        </p:txBody>
      </p:sp>
    </p:spTree>
    <p:extLst>
      <p:ext uri="{BB962C8B-B14F-4D97-AF65-F5344CB8AC3E}">
        <p14:creationId xmlns:p14="http://schemas.microsoft.com/office/powerpoint/2010/main" val="2316221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18</a:t>
            </a:fld>
            <a:endParaRPr lang="en-GB"/>
          </a:p>
        </p:txBody>
      </p:sp>
    </p:spTree>
    <p:extLst>
      <p:ext uri="{BB962C8B-B14F-4D97-AF65-F5344CB8AC3E}">
        <p14:creationId xmlns:p14="http://schemas.microsoft.com/office/powerpoint/2010/main" val="2577187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20</a:t>
            </a:fld>
            <a:endParaRPr lang="en-GB"/>
          </a:p>
        </p:txBody>
      </p:sp>
    </p:spTree>
    <p:extLst>
      <p:ext uri="{BB962C8B-B14F-4D97-AF65-F5344CB8AC3E}">
        <p14:creationId xmlns:p14="http://schemas.microsoft.com/office/powerpoint/2010/main" val="3642253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11C62F73-F1C2-4218-8080-F9BDFD30D4D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AA976072-DEEB-42E1-AB81-D54F8F15AE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4" name="Slide Number Placeholder 3">
            <a:extLst>
              <a:ext uri="{FF2B5EF4-FFF2-40B4-BE49-F238E27FC236}">
                <a16:creationId xmlns:a16="http://schemas.microsoft.com/office/drawing/2014/main" id="{BC8AE2B8-744D-4FBC-85D6-CA5414F1F5DF}"/>
              </a:ext>
            </a:extLst>
          </p:cNvPr>
          <p:cNvSpPr>
            <a:spLocks noGrp="1"/>
          </p:cNvSpPr>
          <p:nvPr>
            <p:ph type="sldNum" sz="quarter" idx="5"/>
          </p:nvPr>
        </p:nvSpPr>
        <p:spPr/>
        <p:txBody>
          <a:bodyPr/>
          <a:lstStyle>
            <a:lvl1pPr eaLnBrk="0" hangingPunct="0">
              <a:defRPr>
                <a:solidFill>
                  <a:schemeClr val="tx1"/>
                </a:solidFill>
                <a:latin typeface="Franklin Gothic Book" panose="020B0503020102020204" pitchFamily="34" charset="0"/>
                <a:cs typeface="Arial" panose="020B0604020202020204" pitchFamily="34" charset="0"/>
              </a:defRPr>
            </a:lvl1pPr>
            <a:lvl2pPr marL="742950" indent="-285750" eaLnBrk="0" hangingPunct="0">
              <a:defRPr>
                <a:solidFill>
                  <a:schemeClr val="tx1"/>
                </a:solidFill>
                <a:latin typeface="Franklin Gothic Book" panose="020B0503020102020204" pitchFamily="34" charset="0"/>
                <a:cs typeface="Arial" panose="020B0604020202020204" pitchFamily="34" charset="0"/>
              </a:defRPr>
            </a:lvl2pPr>
            <a:lvl3pPr marL="1143000" indent="-228600" eaLnBrk="0" hangingPunct="0">
              <a:defRPr>
                <a:solidFill>
                  <a:schemeClr val="tx1"/>
                </a:solidFill>
                <a:latin typeface="Franklin Gothic Book" panose="020B0503020102020204" pitchFamily="34" charset="0"/>
                <a:cs typeface="Arial" panose="020B0604020202020204" pitchFamily="34" charset="0"/>
              </a:defRPr>
            </a:lvl3pPr>
            <a:lvl4pPr marL="1600200" indent="-228600" eaLnBrk="0" hangingPunct="0">
              <a:defRPr>
                <a:solidFill>
                  <a:schemeClr val="tx1"/>
                </a:solidFill>
                <a:latin typeface="Franklin Gothic Book" panose="020B0503020102020204" pitchFamily="34" charset="0"/>
                <a:cs typeface="Arial" panose="020B0604020202020204" pitchFamily="34" charset="0"/>
              </a:defRPr>
            </a:lvl4pPr>
            <a:lvl5pPr marL="2057400" indent="-228600" eaLnBrk="0" hangingPunct="0">
              <a:defRPr>
                <a:solidFill>
                  <a:schemeClr val="tx1"/>
                </a:solidFill>
                <a:latin typeface="Franklin Gothic Book" panose="020B05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9F3491D-8DF2-4591-B1F6-3630A0FE0C93}" type="slidenum">
              <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C0BCBC-1CB5-41E6-BBFB-FD73102F3769}" type="slidenum">
              <a:rPr lang="en-GB" smtClean="0"/>
              <a:t>26</a:t>
            </a:fld>
            <a:endParaRPr lang="en-GB"/>
          </a:p>
        </p:txBody>
      </p:sp>
    </p:spTree>
    <p:extLst>
      <p:ext uri="{BB962C8B-B14F-4D97-AF65-F5344CB8AC3E}">
        <p14:creationId xmlns:p14="http://schemas.microsoft.com/office/powerpoint/2010/main" val="3191970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Switch to </a:t>
            </a:r>
            <a:r>
              <a:rPr lang="en-GB" dirty="0" err="1"/>
              <a:t>slido</a:t>
            </a:r>
            <a:r>
              <a:rPr lang="en-GB" dirty="0"/>
              <a:t> after 20min</a:t>
            </a:r>
          </a:p>
        </p:txBody>
      </p:sp>
      <p:sp>
        <p:nvSpPr>
          <p:cNvPr id="4" name="Slide Number Placeholder 3"/>
          <p:cNvSpPr>
            <a:spLocks noGrp="1"/>
          </p:cNvSpPr>
          <p:nvPr>
            <p:ph type="sldNum" sz="quarter" idx="5"/>
          </p:nvPr>
        </p:nvSpPr>
        <p:spPr/>
        <p:txBody>
          <a:bodyPr/>
          <a:lstStyle/>
          <a:p>
            <a:fld id="{12C0BCBC-1CB5-41E6-BBFB-FD73102F3769}" type="slidenum">
              <a:rPr lang="en-GB" smtClean="0"/>
              <a:t>27</a:t>
            </a:fld>
            <a:endParaRPr lang="en-GB"/>
          </a:p>
        </p:txBody>
      </p:sp>
    </p:spTree>
    <p:extLst>
      <p:ext uri="{BB962C8B-B14F-4D97-AF65-F5344CB8AC3E}">
        <p14:creationId xmlns:p14="http://schemas.microsoft.com/office/powerpoint/2010/main" val="339232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9:30</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C0BCBC-1CB5-41E6-BBFB-FD73102F376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3770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6775" y="3578841"/>
            <a:ext cx="11318450" cy="1458263"/>
          </a:xfrm>
        </p:spPr>
        <p:txBody>
          <a:bodyPr anchor="b">
            <a:normAutofit/>
          </a:bodyPr>
          <a:lstStyle>
            <a:lvl1pPr algn="ctr">
              <a:defRPr sz="4800" b="1">
                <a:solidFill>
                  <a:srgbClr val="00445E"/>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436775" y="5129180"/>
            <a:ext cx="11318450" cy="1111364"/>
          </a:xfrm>
        </p:spPr>
        <p:txBody>
          <a:bodyPr/>
          <a:lstStyle>
            <a:lvl1pPr marL="0" indent="0" algn="ctr">
              <a:buNone/>
              <a:defRPr sz="2400">
                <a:solidFill>
                  <a:srgbClr val="00445E"/>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9" name="Graphic 8">
            <a:extLst>
              <a:ext uri="{FF2B5EF4-FFF2-40B4-BE49-F238E27FC236}">
                <a16:creationId xmlns:a16="http://schemas.microsoft.com/office/drawing/2014/main" id="{E8A8F8AC-53DF-A973-258C-924A48BE0B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13402" y="295546"/>
            <a:ext cx="2765196" cy="3167490"/>
          </a:xfrm>
          <a:prstGeom prst="rect">
            <a:avLst/>
          </a:prstGeom>
        </p:spPr>
      </p:pic>
    </p:spTree>
    <p:extLst>
      <p:ext uri="{BB962C8B-B14F-4D97-AF65-F5344CB8AC3E}">
        <p14:creationId xmlns:p14="http://schemas.microsoft.com/office/powerpoint/2010/main" val="2024854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2/23/2024</a:t>
            </a:fld>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6665F5-1BC0-41B8-B029-08278DF007FE}" type="slidenum">
              <a:rPr lang="en-GB" smtClean="0"/>
              <a:t>‹#›</a:t>
            </a:fld>
            <a:endParaRPr lang="en-GB"/>
          </a:p>
        </p:txBody>
      </p:sp>
      <p:pic>
        <p:nvPicPr>
          <p:cNvPr id="7" name="Graphic 6">
            <a:extLst>
              <a:ext uri="{FF2B5EF4-FFF2-40B4-BE49-F238E27FC236}">
                <a16:creationId xmlns:a16="http://schemas.microsoft.com/office/drawing/2014/main" id="{8216C7F3-FD21-99A6-8A52-B9C83E72D0E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6203416"/>
            <a:ext cx="665629" cy="571851"/>
          </a:xfrm>
          <a:prstGeom prst="rect">
            <a:avLst/>
          </a:prstGeom>
        </p:spPr>
      </p:pic>
      <p:pic>
        <p:nvPicPr>
          <p:cNvPr id="8" name="Picture 7" descr="Logo, company name&#10;&#10;Description automatically generated">
            <a:extLst>
              <a:ext uri="{FF2B5EF4-FFF2-40B4-BE49-F238E27FC236}">
                <a16:creationId xmlns:a16="http://schemas.microsoft.com/office/drawing/2014/main" id="{3C114969-F25A-78A4-E380-A319EABAA14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0000" l="10000" r="90000">
                        <a14:foregroundMark x1="14050" y1="68750" x2="18457" y2="73512"/>
                        <a14:foregroundMark x1="26722" y1="83929" x2="54821" y2="84524"/>
                        <a14:foregroundMark x1="88705" y1="75000" x2="81818" y2="69345"/>
                        <a14:foregroundMark x1="74931" y1="74405" x2="51240" y2="73214"/>
                        <a14:foregroundMark x1="33609" y1="74107" x2="31405" y2="73214"/>
                        <a14:foregroundMark x1="21763" y1="77083" x2="26722" y2="72321"/>
                        <a14:foregroundMark x1="44353" y1="77679" x2="46832" y2="69048"/>
                        <a14:foregroundMark x1="70523" y1="86607" x2="69146" y2="83333"/>
                        <a14:foregroundMark x1="62810" y1="54464" x2="31680" y2="54167"/>
                        <a14:foregroundMark x1="74931" y1="87500" x2="68044" y2="85417"/>
                      </a14:backgroundRemoval>
                    </a14:imgEffect>
                  </a14:imgLayer>
                </a14:imgProps>
              </a:ext>
              <a:ext uri="{28A0092B-C50C-407E-A947-70E740481C1C}">
                <a14:useLocalDpi xmlns:a14="http://schemas.microsoft.com/office/drawing/2010/main" val="0"/>
              </a:ext>
            </a:extLst>
          </a:blip>
          <a:stretch>
            <a:fillRect/>
          </a:stretch>
        </p:blipFill>
        <p:spPr>
          <a:xfrm>
            <a:off x="1618570" y="6222613"/>
            <a:ext cx="823737" cy="571851"/>
          </a:xfrm>
          <a:prstGeom prst="rect">
            <a:avLst/>
          </a:prstGeom>
        </p:spPr>
      </p:pic>
    </p:spTree>
    <p:extLst>
      <p:ext uri="{BB962C8B-B14F-4D97-AF65-F5344CB8AC3E}">
        <p14:creationId xmlns:p14="http://schemas.microsoft.com/office/powerpoint/2010/main" val="3074558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445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2/23/2024</a:t>
            </a:fld>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6665F5-1BC0-41B8-B029-08278DF007FE}" type="slidenum">
              <a:rPr lang="en-GB" smtClean="0"/>
              <a:t>‹#›</a:t>
            </a:fld>
            <a:endParaRPr lang="en-GB"/>
          </a:p>
        </p:txBody>
      </p:sp>
    </p:spTree>
    <p:extLst>
      <p:ext uri="{BB962C8B-B14F-4D97-AF65-F5344CB8AC3E}">
        <p14:creationId xmlns:p14="http://schemas.microsoft.com/office/powerpoint/2010/main" val="490133524"/>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2/23/2024</a:t>
            </a:fld>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6665F5-1BC0-41B8-B029-08278DF007FE}" type="slidenum">
              <a:rPr lang="en-GB" smtClean="0"/>
              <a:t>‹#›</a:t>
            </a:fld>
            <a:endParaRPr lang="en-GB"/>
          </a:p>
        </p:txBody>
      </p:sp>
      <p:pic>
        <p:nvPicPr>
          <p:cNvPr id="8" name="Graphic 7">
            <a:extLst>
              <a:ext uri="{FF2B5EF4-FFF2-40B4-BE49-F238E27FC236}">
                <a16:creationId xmlns:a16="http://schemas.microsoft.com/office/drawing/2014/main" id="{F21D484C-F1DC-14E5-6252-C72231AB246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6203416"/>
            <a:ext cx="665629" cy="571851"/>
          </a:xfrm>
          <a:prstGeom prst="rect">
            <a:avLst/>
          </a:prstGeom>
        </p:spPr>
      </p:pic>
      <p:pic>
        <p:nvPicPr>
          <p:cNvPr id="9" name="Picture 8" descr="Logo, company name&#10;&#10;Description automatically generated">
            <a:extLst>
              <a:ext uri="{FF2B5EF4-FFF2-40B4-BE49-F238E27FC236}">
                <a16:creationId xmlns:a16="http://schemas.microsoft.com/office/drawing/2014/main" id="{0E97518C-5761-6B99-8B3E-B470A208E0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0000" l="10000" r="90000">
                        <a14:foregroundMark x1="14050" y1="68750" x2="18457" y2="73512"/>
                        <a14:foregroundMark x1="26722" y1="83929" x2="54821" y2="84524"/>
                        <a14:foregroundMark x1="88705" y1="75000" x2="81818" y2="69345"/>
                        <a14:foregroundMark x1="74931" y1="74405" x2="51240" y2="73214"/>
                        <a14:foregroundMark x1="33609" y1="74107" x2="31405" y2="73214"/>
                        <a14:foregroundMark x1="21763" y1="77083" x2="26722" y2="72321"/>
                        <a14:foregroundMark x1="44353" y1="77679" x2="46832" y2="69048"/>
                        <a14:foregroundMark x1="70523" y1="86607" x2="69146" y2="83333"/>
                        <a14:foregroundMark x1="62810" y1="54464" x2="31680" y2="54167"/>
                        <a14:foregroundMark x1="74931" y1="87500" x2="68044" y2="85417"/>
                      </a14:backgroundRemoval>
                    </a14:imgEffect>
                  </a14:imgLayer>
                </a14:imgProps>
              </a:ext>
              <a:ext uri="{28A0092B-C50C-407E-A947-70E740481C1C}">
                <a14:useLocalDpi xmlns:a14="http://schemas.microsoft.com/office/drawing/2010/main" val="0"/>
              </a:ext>
            </a:extLst>
          </a:blip>
          <a:stretch>
            <a:fillRect/>
          </a:stretch>
        </p:blipFill>
        <p:spPr>
          <a:xfrm>
            <a:off x="1618570" y="6222613"/>
            <a:ext cx="823737" cy="571851"/>
          </a:xfrm>
          <a:prstGeom prst="rect">
            <a:avLst/>
          </a:prstGeom>
        </p:spPr>
      </p:pic>
    </p:spTree>
    <p:extLst>
      <p:ext uri="{BB962C8B-B14F-4D97-AF65-F5344CB8AC3E}">
        <p14:creationId xmlns:p14="http://schemas.microsoft.com/office/powerpoint/2010/main" val="175039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2/23/2024</a:t>
            </a:fld>
            <a:endParaRPr lang="en-US" dirty="0"/>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6665F5-1BC0-41B8-B029-08278DF007FE}" type="slidenum">
              <a:rPr lang="en-GB" smtClean="0"/>
              <a:t>‹#›</a:t>
            </a:fld>
            <a:endParaRPr lang="en-GB"/>
          </a:p>
        </p:txBody>
      </p:sp>
    </p:spTree>
    <p:extLst>
      <p:ext uri="{BB962C8B-B14F-4D97-AF65-F5344CB8AC3E}">
        <p14:creationId xmlns:p14="http://schemas.microsoft.com/office/powerpoint/2010/main" val="4260233715"/>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2/23/2024</a:t>
            </a:fld>
            <a:endParaRPr lang="en-US"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E6665F5-1BC0-41B8-B029-08278DF007FE}" type="slidenum">
              <a:rPr lang="en-GB" smtClean="0"/>
              <a:t>‹#›</a:t>
            </a:fld>
            <a:endParaRPr lang="en-GB"/>
          </a:p>
        </p:txBody>
      </p:sp>
      <p:pic>
        <p:nvPicPr>
          <p:cNvPr id="6" name="Graphic 5">
            <a:extLst>
              <a:ext uri="{FF2B5EF4-FFF2-40B4-BE49-F238E27FC236}">
                <a16:creationId xmlns:a16="http://schemas.microsoft.com/office/drawing/2014/main" id="{0E66667F-F324-BC90-00AB-D4599728076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6203416"/>
            <a:ext cx="665629" cy="571851"/>
          </a:xfrm>
          <a:prstGeom prst="rect">
            <a:avLst/>
          </a:prstGeom>
        </p:spPr>
      </p:pic>
      <p:pic>
        <p:nvPicPr>
          <p:cNvPr id="7" name="Picture 6" descr="Logo, company name&#10;&#10;Description automatically generated">
            <a:extLst>
              <a:ext uri="{FF2B5EF4-FFF2-40B4-BE49-F238E27FC236}">
                <a16:creationId xmlns:a16="http://schemas.microsoft.com/office/drawing/2014/main" id="{A908C529-F988-21AD-56B0-8072D92E76A1}"/>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0000" l="10000" r="90000">
                        <a14:foregroundMark x1="14050" y1="68750" x2="18457" y2="73512"/>
                        <a14:foregroundMark x1="26722" y1="83929" x2="54821" y2="84524"/>
                        <a14:foregroundMark x1="88705" y1="75000" x2="81818" y2="69345"/>
                        <a14:foregroundMark x1="74931" y1="74405" x2="51240" y2="73214"/>
                        <a14:foregroundMark x1="33609" y1="74107" x2="31405" y2="73214"/>
                        <a14:foregroundMark x1="21763" y1="77083" x2="26722" y2="72321"/>
                        <a14:foregroundMark x1="44353" y1="77679" x2="46832" y2="69048"/>
                        <a14:foregroundMark x1="70523" y1="86607" x2="69146" y2="83333"/>
                        <a14:foregroundMark x1="62810" y1="54464" x2="31680" y2="54167"/>
                        <a14:foregroundMark x1="74931" y1="87500" x2="68044" y2="85417"/>
                      </a14:backgroundRemoval>
                    </a14:imgEffect>
                  </a14:imgLayer>
                </a14:imgProps>
              </a:ext>
              <a:ext uri="{28A0092B-C50C-407E-A947-70E740481C1C}">
                <a14:useLocalDpi xmlns:a14="http://schemas.microsoft.com/office/drawing/2010/main" val="0"/>
              </a:ext>
            </a:extLst>
          </a:blip>
          <a:stretch>
            <a:fillRect/>
          </a:stretch>
        </p:blipFill>
        <p:spPr>
          <a:xfrm>
            <a:off x="1618570" y="6222613"/>
            <a:ext cx="823737" cy="571851"/>
          </a:xfrm>
          <a:prstGeom prst="rect">
            <a:avLst/>
          </a:prstGeom>
        </p:spPr>
      </p:pic>
    </p:spTree>
    <p:extLst>
      <p:ext uri="{BB962C8B-B14F-4D97-AF65-F5344CB8AC3E}">
        <p14:creationId xmlns:p14="http://schemas.microsoft.com/office/powerpoint/2010/main" val="3599436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2/23/2024</a:t>
            </a:fld>
            <a:endParaRPr lang="en-US" dirty="0"/>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E6665F5-1BC0-41B8-B029-08278DF007FE}" type="slidenum">
              <a:rPr lang="en-GB" smtClean="0"/>
              <a:t>‹#›</a:t>
            </a:fld>
            <a:endParaRPr lang="en-GB"/>
          </a:p>
        </p:txBody>
      </p:sp>
      <p:pic>
        <p:nvPicPr>
          <p:cNvPr id="5" name="Graphic 4">
            <a:extLst>
              <a:ext uri="{FF2B5EF4-FFF2-40B4-BE49-F238E27FC236}">
                <a16:creationId xmlns:a16="http://schemas.microsoft.com/office/drawing/2014/main" id="{DE4847BF-5FD4-DEAD-7EFC-2595A28F90D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6203416"/>
            <a:ext cx="665629" cy="571851"/>
          </a:xfrm>
          <a:prstGeom prst="rect">
            <a:avLst/>
          </a:prstGeom>
        </p:spPr>
      </p:pic>
      <p:pic>
        <p:nvPicPr>
          <p:cNvPr id="6" name="Picture 5" descr="Logo, company name&#10;&#10;Description automatically generated">
            <a:extLst>
              <a:ext uri="{FF2B5EF4-FFF2-40B4-BE49-F238E27FC236}">
                <a16:creationId xmlns:a16="http://schemas.microsoft.com/office/drawing/2014/main" id="{42CB5BB2-B7DF-CB0B-58B7-5CE30879C2F1}"/>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0000" l="10000" r="90000">
                        <a14:foregroundMark x1="14050" y1="68750" x2="18457" y2="73512"/>
                        <a14:foregroundMark x1="26722" y1="83929" x2="54821" y2="84524"/>
                        <a14:foregroundMark x1="88705" y1="75000" x2="81818" y2="69345"/>
                        <a14:foregroundMark x1="74931" y1="74405" x2="51240" y2="73214"/>
                        <a14:foregroundMark x1="33609" y1="74107" x2="31405" y2="73214"/>
                        <a14:foregroundMark x1="21763" y1="77083" x2="26722" y2="72321"/>
                        <a14:foregroundMark x1="44353" y1="77679" x2="46832" y2="69048"/>
                        <a14:foregroundMark x1="70523" y1="86607" x2="69146" y2="83333"/>
                        <a14:foregroundMark x1="62810" y1="54464" x2="31680" y2="54167"/>
                        <a14:foregroundMark x1="74931" y1="87500" x2="68044" y2="85417"/>
                      </a14:backgroundRemoval>
                    </a14:imgEffect>
                  </a14:imgLayer>
                </a14:imgProps>
              </a:ext>
              <a:ext uri="{28A0092B-C50C-407E-A947-70E740481C1C}">
                <a14:useLocalDpi xmlns:a14="http://schemas.microsoft.com/office/drawing/2010/main" val="0"/>
              </a:ext>
            </a:extLst>
          </a:blip>
          <a:stretch>
            <a:fillRect/>
          </a:stretch>
        </p:blipFill>
        <p:spPr>
          <a:xfrm>
            <a:off x="1618570" y="6222613"/>
            <a:ext cx="823737" cy="571851"/>
          </a:xfrm>
          <a:prstGeom prst="rect">
            <a:avLst/>
          </a:prstGeom>
        </p:spPr>
      </p:pic>
    </p:spTree>
    <p:extLst>
      <p:ext uri="{BB962C8B-B14F-4D97-AF65-F5344CB8AC3E}">
        <p14:creationId xmlns:p14="http://schemas.microsoft.com/office/powerpoint/2010/main" val="3464078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2/23/2024</a:t>
            </a:fld>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6665F5-1BC0-41B8-B029-08278DF007FE}" type="slidenum">
              <a:rPr lang="en-GB" smtClean="0"/>
              <a:t>‹#›</a:t>
            </a:fld>
            <a:endParaRPr lang="en-GB"/>
          </a:p>
        </p:txBody>
      </p:sp>
    </p:spTree>
    <p:extLst>
      <p:ext uri="{BB962C8B-B14F-4D97-AF65-F5344CB8AC3E}">
        <p14:creationId xmlns:p14="http://schemas.microsoft.com/office/powerpoint/2010/main" val="1434165589"/>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2/23/2024</a:t>
            </a:fld>
            <a:endParaRPr lang="en-US"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6665F5-1BC0-41B8-B029-08278DF007FE}" type="slidenum">
              <a:rPr lang="en-GB" smtClean="0"/>
              <a:t>‹#›</a:t>
            </a:fld>
            <a:endParaRPr lang="en-GB"/>
          </a:p>
        </p:txBody>
      </p:sp>
    </p:spTree>
    <p:extLst>
      <p:ext uri="{BB962C8B-B14F-4D97-AF65-F5344CB8AC3E}">
        <p14:creationId xmlns:p14="http://schemas.microsoft.com/office/powerpoint/2010/main" val="3228172640"/>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2/23/2024</a:t>
            </a:fld>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6665F5-1BC0-41B8-B029-08278DF007FE}" type="slidenum">
              <a:rPr lang="en-GB" smtClean="0"/>
              <a:t>‹#›</a:t>
            </a:fld>
            <a:endParaRPr lang="en-GB"/>
          </a:p>
        </p:txBody>
      </p:sp>
    </p:spTree>
    <p:extLst>
      <p:ext uri="{BB962C8B-B14F-4D97-AF65-F5344CB8AC3E}">
        <p14:creationId xmlns:p14="http://schemas.microsoft.com/office/powerpoint/2010/main" val="1563407401"/>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2/23/2024</a:t>
            </a:fld>
            <a:endParaRPr lang="en-US"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6665F5-1BC0-41B8-B029-08278DF007FE}" type="slidenum">
              <a:rPr lang="en-GB" smtClean="0"/>
              <a:t>‹#›</a:t>
            </a:fld>
            <a:endParaRPr lang="en-GB"/>
          </a:p>
        </p:txBody>
      </p:sp>
    </p:spTree>
    <p:extLst>
      <p:ext uri="{BB962C8B-B14F-4D97-AF65-F5344CB8AC3E}">
        <p14:creationId xmlns:p14="http://schemas.microsoft.com/office/powerpoint/2010/main" val="3208193660"/>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900" b="1" i="0">
                <a:solidFill>
                  <a:schemeClr val="tx1"/>
                </a:solidFill>
                <a:latin typeface="Calibri"/>
                <a:cs typeface="Calibri"/>
              </a:defRPr>
            </a:lvl1pPr>
          </a:lstStyle>
          <a:p>
            <a:endParaRPr/>
          </a:p>
        </p:txBody>
      </p:sp>
      <p:sp>
        <p:nvSpPr>
          <p:cNvPr id="3" name="Holder 3"/>
          <p:cNvSpPr>
            <a:spLocks noGrp="1"/>
          </p:cNvSpPr>
          <p:nvPr>
            <p:ph sz="half" idx="2"/>
          </p:nvPr>
        </p:nvSpPr>
        <p:spPr>
          <a:xfrm>
            <a:off x="1459111" y="1436065"/>
            <a:ext cx="4913205" cy="276999"/>
          </a:xfrm>
          <a:prstGeom prst="rect">
            <a:avLst/>
          </a:prstGeom>
        </p:spPr>
        <p:txBody>
          <a:bodyPr wrap="square" lIns="0" tIns="0" rIns="0" bIns="0">
            <a:spAutoFit/>
          </a:bodyPr>
          <a:lstStyle>
            <a:lvl1pPr>
              <a:defRPr sz="2000" b="0" i="0">
                <a:solidFill>
                  <a:schemeClr val="tx1"/>
                </a:solidFill>
                <a:latin typeface="Calibri"/>
                <a:cs typeface="Calibri"/>
              </a:defRPr>
            </a:lvl1pPr>
          </a:lstStyle>
          <a:p>
            <a:endParaRPr/>
          </a:p>
        </p:txBody>
      </p:sp>
      <p:sp>
        <p:nvSpPr>
          <p:cNvPr id="4" name="Holder 4"/>
          <p:cNvSpPr>
            <a:spLocks noGrp="1"/>
          </p:cNvSpPr>
          <p:nvPr>
            <p:ph sz="half" idx="3"/>
          </p:nvPr>
        </p:nvSpPr>
        <p:spPr>
          <a:xfrm>
            <a:off x="6278880" y="1577340"/>
            <a:ext cx="5303520" cy="38779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2/23/2024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909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64C8-1DE5-EA50-B7EE-E31ED13372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42D2B17-B548-7D24-82A7-C9CB4C19AA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A6780E8-549F-092A-22D7-C5F5500518E3}"/>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5" name="Footer Placeholder 4">
            <a:extLst>
              <a:ext uri="{FF2B5EF4-FFF2-40B4-BE49-F238E27FC236}">
                <a16:creationId xmlns:a16="http://schemas.microsoft.com/office/drawing/2014/main" id="{BA769256-EE84-FE18-2CFE-E7DB4ABBFE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44DBB6-90C9-3988-BFA7-221C70B3628E}"/>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2066246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D0CA-9B51-F03D-A859-667ABA8CA2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135BECC-58AC-F330-2B64-33E0DE9AC0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18C5A6-7B4B-07A6-4402-76D40C2794A9}"/>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5" name="Footer Placeholder 4">
            <a:extLst>
              <a:ext uri="{FF2B5EF4-FFF2-40B4-BE49-F238E27FC236}">
                <a16:creationId xmlns:a16="http://schemas.microsoft.com/office/drawing/2014/main" id="{AAF6A6FC-C0D0-0FF0-9EC8-420411686B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7E21E8-2968-454D-F442-5F8B2AAF71B4}"/>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2348217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4A879-4077-3904-6EB5-E9F3185B84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E32C11B-F3D2-8DE4-37DC-3D2B3EFC54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422ED2-502B-D0A4-8DFB-613A0E0D2899}"/>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5" name="Footer Placeholder 4">
            <a:extLst>
              <a:ext uri="{FF2B5EF4-FFF2-40B4-BE49-F238E27FC236}">
                <a16:creationId xmlns:a16="http://schemas.microsoft.com/office/drawing/2014/main" id="{E1770822-C571-B3BE-19A0-9F69E394E9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257B49-72C4-13FE-14E5-BF9BD3842995}"/>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366332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70AB3-FA64-182C-B4C9-3EA3DC4937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2130A34-5630-2301-7E81-735BBA7819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7BA78D6-5AF5-0430-2033-9D59D37816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E287DB8-1428-04C0-A87B-4ABFAB0E4D92}"/>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6" name="Footer Placeholder 5">
            <a:extLst>
              <a:ext uri="{FF2B5EF4-FFF2-40B4-BE49-F238E27FC236}">
                <a16:creationId xmlns:a16="http://schemas.microsoft.com/office/drawing/2014/main" id="{D8D5CFB4-383E-4E1A-1668-DC000F29D8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E91CAA-44EF-AB01-9F8E-918C8AEF4A9F}"/>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1744738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8357D-B0C8-25EA-FC5B-27A90002FF5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200433-F9EE-E200-58F6-7C8058DCAD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0C0385-C7E7-4C44-79A6-92AC07046E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4F25DF3-A5BB-92EE-7EC4-C236519761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1FC136-BB70-872C-A6C4-D8CBEAE993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28D37A-E31C-E121-D114-316256D82638}"/>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8" name="Footer Placeholder 7">
            <a:extLst>
              <a:ext uri="{FF2B5EF4-FFF2-40B4-BE49-F238E27FC236}">
                <a16:creationId xmlns:a16="http://schemas.microsoft.com/office/drawing/2014/main" id="{0E732765-8F47-E89C-5E8D-24F9B134F59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D94DB64-FA6D-B800-B0C7-C3D531B42048}"/>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2271880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C540F-0B32-74DA-531D-B9C02643EDA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B8814B2-50D4-0598-718A-C7032B6F9226}"/>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4" name="Footer Placeholder 3">
            <a:extLst>
              <a:ext uri="{FF2B5EF4-FFF2-40B4-BE49-F238E27FC236}">
                <a16:creationId xmlns:a16="http://schemas.microsoft.com/office/drawing/2014/main" id="{155DFDA3-D0D0-8321-BAF8-9602DEDCDBB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3F3F537-523B-840D-9A06-EB794E77D2A4}"/>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3633400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B53AF-180F-B339-B489-5E7D217AC058}"/>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3" name="Footer Placeholder 2">
            <a:extLst>
              <a:ext uri="{FF2B5EF4-FFF2-40B4-BE49-F238E27FC236}">
                <a16:creationId xmlns:a16="http://schemas.microsoft.com/office/drawing/2014/main" id="{20A7F6B8-03C3-5EBD-9554-E7D4E755A7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C2652D5-91FE-3E25-7FC6-DAD494C8C3AD}"/>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2057131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31CF-3A1E-081B-EE21-66547CA4CE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2B9BC18-011D-C14C-BD24-5CCD3658AD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0A716F1-3339-3F9C-065C-70759FF88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C5FC23-60A0-DB3D-37A7-5869723BDC28}"/>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6" name="Footer Placeholder 5">
            <a:extLst>
              <a:ext uri="{FF2B5EF4-FFF2-40B4-BE49-F238E27FC236}">
                <a16:creationId xmlns:a16="http://schemas.microsoft.com/office/drawing/2014/main" id="{3E79E05F-31B6-2F71-C729-3AF5294F51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46D572-48E1-C8DF-617F-B7B9F82E34D4}"/>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2455541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061B2-2EDE-C5DF-A080-C20FA4BE3A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F6DAACD-7251-5F85-637F-0544172C57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E004F67-DEB8-9161-F66E-4A6A365C00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6E1690-DB41-174C-F485-8D4256EE0333}"/>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6" name="Footer Placeholder 5">
            <a:extLst>
              <a:ext uri="{FF2B5EF4-FFF2-40B4-BE49-F238E27FC236}">
                <a16:creationId xmlns:a16="http://schemas.microsoft.com/office/drawing/2014/main" id="{2F42DC20-21EC-918C-A62B-D748F64A63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81D3C4-3F9C-2341-0045-730230DD4890}"/>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36556816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3CA0B-0DF7-1586-9105-836BF5792C1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685C5FD-CCCB-1520-FF7E-844E7A6527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B161AA-B6DC-4A21-C25E-E32274182D25}"/>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5" name="Footer Placeholder 4">
            <a:extLst>
              <a:ext uri="{FF2B5EF4-FFF2-40B4-BE49-F238E27FC236}">
                <a16:creationId xmlns:a16="http://schemas.microsoft.com/office/drawing/2014/main" id="{EE757DAF-E433-6137-B47F-BDF82C0E54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0B687D-BE50-37A5-5B80-648867142F9C}"/>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2909938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045B46-0A70-C470-6F31-77C7DF54E7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0157BF-4E92-7EC2-F8F4-7C1067AABF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4BADD7-FA8D-F536-A490-99C74811496A}"/>
              </a:ext>
            </a:extLst>
          </p:cNvPr>
          <p:cNvSpPr>
            <a:spLocks noGrp="1"/>
          </p:cNvSpPr>
          <p:nvPr>
            <p:ph type="dt" sz="half" idx="10"/>
          </p:nvPr>
        </p:nvSpPr>
        <p:spPr/>
        <p:txBody>
          <a:bodyPr/>
          <a:lstStyle/>
          <a:p>
            <a:fld id="{C748F85A-0867-4432-8506-5EA191AD7E43}" type="datetimeFigureOut">
              <a:rPr lang="en-GB" smtClean="0"/>
              <a:t>23/02/2024</a:t>
            </a:fld>
            <a:endParaRPr lang="en-GB"/>
          </a:p>
        </p:txBody>
      </p:sp>
      <p:sp>
        <p:nvSpPr>
          <p:cNvPr id="5" name="Footer Placeholder 4">
            <a:extLst>
              <a:ext uri="{FF2B5EF4-FFF2-40B4-BE49-F238E27FC236}">
                <a16:creationId xmlns:a16="http://schemas.microsoft.com/office/drawing/2014/main" id="{00FD4068-CA32-E029-918E-3E06ACC909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756C29-5B44-CD57-4E28-B80ADD02D8CC}"/>
              </a:ext>
            </a:extLst>
          </p:cNvPr>
          <p:cNvSpPr>
            <a:spLocks noGrp="1"/>
          </p:cNvSpPr>
          <p:nvPr>
            <p:ph type="sldNum" sz="quarter" idx="12"/>
          </p:nvPr>
        </p:nvSpPr>
        <p:spPr/>
        <p:txBody>
          <a:bodyPr/>
          <a:lstStyle/>
          <a:p>
            <a:fld id="{1D092777-5249-492A-B392-266084B836FF}" type="slidenum">
              <a:rPr lang="en-GB" smtClean="0"/>
              <a:t>‹#›</a:t>
            </a:fld>
            <a:endParaRPr lang="en-GB"/>
          </a:p>
        </p:txBody>
      </p:sp>
    </p:spTree>
    <p:extLst>
      <p:ext uri="{BB962C8B-B14F-4D97-AF65-F5344CB8AC3E}">
        <p14:creationId xmlns:p14="http://schemas.microsoft.com/office/powerpoint/2010/main" val="759876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tx2"/>
        </a:solidFill>
        <a:effectLst/>
      </p:bgPr>
    </p:bg>
    <p:spTree>
      <p:nvGrpSpPr>
        <p:cNvPr id="1" name=""/>
        <p:cNvGrpSpPr/>
        <p:nvPr/>
      </p:nvGrpSpPr>
      <p:grpSpPr>
        <a:xfrm>
          <a:off x="0" y="0"/>
          <a:ext cx="0" cy="0"/>
          <a:chOff x="0" y="0"/>
          <a:chExt cx="0" cy="0"/>
        </a:xfrm>
      </p:grpSpPr>
      <p:sp>
        <p:nvSpPr>
          <p:cNvPr id="8" name="Rectangle 7"/>
          <p:cNvSpPr/>
          <p:nvPr userDrawn="1"/>
        </p:nvSpPr>
        <p:spPr>
          <a:xfrm>
            <a:off x="9864969" y="6207369"/>
            <a:ext cx="1851513" cy="6506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524000" y="1122363"/>
            <a:ext cx="9144000" cy="2387600"/>
          </a:xfrm>
        </p:spPr>
        <p:txBody>
          <a:bodyPr anchor="b">
            <a:normAutofit/>
          </a:bodyPr>
          <a:lstStyle>
            <a:lvl1pPr algn="l">
              <a:defRPr sz="5400" b="1">
                <a:solidFill>
                  <a:schemeClr val="bg1"/>
                </a:solidFill>
              </a:defRPr>
            </a:lvl1pPr>
          </a:lstStyle>
          <a:p>
            <a:r>
              <a:rPr lang="en-US"/>
              <a:t>Click to edit Master title style</a:t>
            </a:r>
            <a:endParaRPr lang="en-GB" dirty="0"/>
          </a:p>
        </p:txBody>
      </p:sp>
      <p:sp>
        <p:nvSpPr>
          <p:cNvPr id="3" name="Subtitle 2"/>
          <p:cNvSpPr>
            <a:spLocks noGrp="1"/>
          </p:cNvSpPr>
          <p:nvPr>
            <p:ph type="subTitle" idx="1"/>
          </p:nvPr>
        </p:nvSpPr>
        <p:spPr>
          <a:xfrm>
            <a:off x="1524000" y="3813058"/>
            <a:ext cx="9144000" cy="165576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cxnSp>
        <p:nvCxnSpPr>
          <p:cNvPr id="10" name="Straight Connector 9"/>
          <p:cNvCxnSpPr/>
          <p:nvPr userDrawn="1"/>
        </p:nvCxnSpPr>
        <p:spPr>
          <a:xfrm>
            <a:off x="1524000" y="3650642"/>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7236" y="629273"/>
            <a:ext cx="1001528" cy="986179"/>
          </a:xfrm>
          <a:prstGeom prst="rect">
            <a:avLst/>
          </a:prstGeom>
        </p:spPr>
      </p:pic>
    </p:spTree>
    <p:extLst>
      <p:ext uri="{BB962C8B-B14F-4D97-AF65-F5344CB8AC3E}">
        <p14:creationId xmlns:p14="http://schemas.microsoft.com/office/powerpoint/2010/main" val="12916609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l">
              <a:defRPr sz="5400" b="1"/>
            </a:lvl1pPr>
          </a:lstStyle>
          <a:p>
            <a:r>
              <a:rPr lang="en-US"/>
              <a:t>Click to edit Master title style</a:t>
            </a:r>
            <a:endParaRPr lang="en-GB" dirty="0"/>
          </a:p>
        </p:txBody>
      </p:sp>
      <p:sp>
        <p:nvSpPr>
          <p:cNvPr id="3" name="Subtitle 2"/>
          <p:cNvSpPr>
            <a:spLocks noGrp="1"/>
          </p:cNvSpPr>
          <p:nvPr>
            <p:ph type="subTitle" idx="1"/>
          </p:nvPr>
        </p:nvSpPr>
        <p:spPr>
          <a:xfrm>
            <a:off x="1524000" y="381305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E6D10974-9198-4F8F-A77C-02FC589C58E5}"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1C7C9-D952-4592-8E59-ED21C62D4FCA}" type="slidenum">
              <a:rPr lang="en-GB" smtClean="0"/>
              <a:t>‹#›</a:t>
            </a:fld>
            <a:endParaRPr lang="en-GB"/>
          </a:p>
        </p:txBody>
      </p:sp>
      <p:cxnSp>
        <p:nvCxnSpPr>
          <p:cNvPr id="7" name="Straight Connector 6"/>
          <p:cNvCxnSpPr/>
          <p:nvPr userDrawn="1"/>
        </p:nvCxnSpPr>
        <p:spPr>
          <a:xfrm>
            <a:off x="1524000" y="3650642"/>
            <a:ext cx="9144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3988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E6D10974-9198-4F8F-A77C-02FC589C58E5}"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4231641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D10974-9198-4F8F-A77C-02FC589C58E5}"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42214880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6D10974-9198-4F8F-A77C-02FC589C58E5}" type="datetimeFigureOut">
              <a:rPr lang="en-GB" smtClean="0"/>
              <a:t>23/02/2024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36881624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lvl1pPr>
          </a:lstStyle>
          <a:p>
            <a:r>
              <a:rPr lang="en-US"/>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6D10974-9198-4F8F-A77C-02FC589C58E5}" type="datetimeFigureOut">
              <a:rPr lang="en-GB" smtClean="0"/>
              <a:t>23/02/2024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15060643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lvl1pPr>
              <a:defRPr>
                <a:solidFill>
                  <a:schemeClr val="tx2"/>
                </a:solidFill>
              </a:defRPr>
            </a:lvl1pPr>
          </a:lstStyle>
          <a:p>
            <a:fld id="{E6D10974-9198-4F8F-A77C-02FC589C58E5}" type="datetimeFigureOut">
              <a:rPr lang="en-GB" smtClean="0"/>
              <a:pPr/>
              <a:t>23/02/2024</a:t>
            </a:fld>
            <a:endParaRPr lang="en-GB" dirty="0"/>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GB" dirty="0"/>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0731C7C9-D952-4592-8E59-ED21C62D4FCA}" type="slidenum">
              <a:rPr lang="en-GB" smtClean="0"/>
              <a:pPr/>
              <a:t>‹#›</a:t>
            </a:fld>
            <a:endParaRPr lang="en-GB" dirty="0"/>
          </a:p>
        </p:txBody>
      </p:sp>
    </p:spTree>
    <p:extLst>
      <p:ext uri="{BB962C8B-B14F-4D97-AF65-F5344CB8AC3E}">
        <p14:creationId xmlns:p14="http://schemas.microsoft.com/office/powerpoint/2010/main" val="14658936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tx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D10974-9198-4F8F-A77C-02FC589C58E5}" type="datetimeFigureOut">
              <a:rPr lang="en-GB" smtClean="0"/>
              <a:t>23/02/2024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1102751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D10974-9198-4F8F-A77C-02FC589C58E5}" type="datetimeFigureOut">
              <a:rPr lang="en-GB" smtClean="0"/>
              <a:t>23/02/2024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27320354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D10974-9198-4F8F-A77C-02FC589C58E5}" type="datetimeFigureOut">
              <a:rPr lang="en-GB" smtClean="0"/>
              <a:t>23/02/2024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21555586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GB"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D10974-9198-4F8F-A77C-02FC589C58E5}" type="datetimeFigureOut">
              <a:rPr lang="en-GB" smtClean="0"/>
              <a:t>23/02/2024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2234541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GB" dirty="0"/>
          </a:p>
        </p:txBody>
      </p:sp>
      <p:sp>
        <p:nvSpPr>
          <p:cNvPr id="3" name="Picture Placeholder 2"/>
          <p:cNvSpPr>
            <a:spLocks noGrp="1"/>
          </p:cNvSpPr>
          <p:nvPr>
            <p:ph type="pic" idx="1"/>
          </p:nvPr>
        </p:nvSpPr>
        <p:spPr>
          <a:xfrm>
            <a:off x="4968385" y="457200"/>
            <a:ext cx="6370028" cy="26418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D10974-9198-4F8F-A77C-02FC589C58E5}" type="datetimeFigureOut">
              <a:rPr lang="en-GB" smtClean="0"/>
              <a:t>23/02/2024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1C7C9-D952-4592-8E59-ED21C62D4FCA}" type="slidenum">
              <a:rPr lang="en-GB" smtClean="0"/>
              <a:t>‹#›</a:t>
            </a:fld>
            <a:endParaRPr lang="en-GB"/>
          </a:p>
        </p:txBody>
      </p:sp>
      <p:sp>
        <p:nvSpPr>
          <p:cNvPr id="8" name="Text Placeholder 3"/>
          <p:cNvSpPr>
            <a:spLocks noGrp="1"/>
          </p:cNvSpPr>
          <p:nvPr>
            <p:ph type="body" sz="half" idx="13"/>
          </p:nvPr>
        </p:nvSpPr>
        <p:spPr>
          <a:xfrm>
            <a:off x="4968383" y="3219733"/>
            <a:ext cx="6370029" cy="26492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010656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GB" dirty="0"/>
          </a:p>
        </p:txBody>
      </p:sp>
      <p:sp>
        <p:nvSpPr>
          <p:cNvPr id="3" name="Picture Placeholder 2"/>
          <p:cNvSpPr>
            <a:spLocks noGrp="1"/>
          </p:cNvSpPr>
          <p:nvPr>
            <p:ph type="pic" idx="1"/>
          </p:nvPr>
        </p:nvSpPr>
        <p:spPr>
          <a:xfrm>
            <a:off x="4968385" y="457200"/>
            <a:ext cx="3111556" cy="26418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D10974-9198-4F8F-A77C-02FC589C58E5}" type="datetimeFigureOut">
              <a:rPr lang="en-GB" smtClean="0"/>
              <a:t>23/02/2024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1C7C9-D952-4592-8E59-ED21C62D4FCA}" type="slidenum">
              <a:rPr lang="en-GB" smtClean="0"/>
              <a:t>‹#›</a:t>
            </a:fld>
            <a:endParaRPr lang="en-GB"/>
          </a:p>
        </p:txBody>
      </p:sp>
      <p:sp>
        <p:nvSpPr>
          <p:cNvPr id="8" name="Text Placeholder 3"/>
          <p:cNvSpPr>
            <a:spLocks noGrp="1"/>
          </p:cNvSpPr>
          <p:nvPr>
            <p:ph type="body" sz="half" idx="13"/>
          </p:nvPr>
        </p:nvSpPr>
        <p:spPr>
          <a:xfrm>
            <a:off x="4968384" y="3219733"/>
            <a:ext cx="3111558" cy="26492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3"/>
          <p:cNvSpPr>
            <a:spLocks noGrp="1"/>
          </p:cNvSpPr>
          <p:nvPr>
            <p:ph type="body" sz="half" idx="14"/>
          </p:nvPr>
        </p:nvSpPr>
        <p:spPr>
          <a:xfrm>
            <a:off x="8199447" y="457200"/>
            <a:ext cx="3111556" cy="26492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Picture Placeholder 2"/>
          <p:cNvSpPr>
            <a:spLocks noGrp="1"/>
          </p:cNvSpPr>
          <p:nvPr>
            <p:ph type="pic" idx="15"/>
          </p:nvPr>
        </p:nvSpPr>
        <p:spPr>
          <a:xfrm>
            <a:off x="8199447" y="3227127"/>
            <a:ext cx="3111556" cy="26418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Tree>
    <p:extLst>
      <p:ext uri="{BB962C8B-B14F-4D97-AF65-F5344CB8AC3E}">
        <p14:creationId xmlns:p14="http://schemas.microsoft.com/office/powerpoint/2010/main" val="110876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6D10974-9198-4F8F-A77C-02FC589C58E5}"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32526146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b="1"/>
            </a:lvl1pPr>
          </a:lstStyle>
          <a:p>
            <a:r>
              <a:rPr lang="en-US"/>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6D10974-9198-4F8F-A77C-02FC589C58E5}"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1C7C9-D952-4592-8E59-ED21C62D4FCA}" type="slidenum">
              <a:rPr lang="en-GB" smtClean="0"/>
              <a:t>‹#›</a:t>
            </a:fld>
            <a:endParaRPr lang="en-GB"/>
          </a:p>
        </p:txBody>
      </p:sp>
    </p:spTree>
    <p:extLst>
      <p:ext uri="{BB962C8B-B14F-4D97-AF65-F5344CB8AC3E}">
        <p14:creationId xmlns:p14="http://schemas.microsoft.com/office/powerpoint/2010/main" val="4035825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6.png"/><Relationship Id="rId2" Type="http://schemas.openxmlformats.org/officeDocument/2006/relationships/slideLayout" Target="../slideLayouts/slideLayout25.xml"/><Relationship Id="rId16" Type="http://schemas.openxmlformats.org/officeDocument/2006/relationships/theme" Target="../theme/theme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6E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2A96403-BE3B-EDC1-7CCA-2551463C4474}"/>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0" y="470964"/>
            <a:ext cx="12192000" cy="5916071"/>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2/23/2024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6665F5-1BC0-41B8-B029-08278DF007FE}" type="slidenum">
              <a:rPr lang="en-GB" smtClean="0"/>
              <a:t>‹#›</a:t>
            </a:fld>
            <a:endParaRPr lang="en-GB"/>
          </a:p>
        </p:txBody>
      </p:sp>
    </p:spTree>
    <p:extLst>
      <p:ext uri="{BB962C8B-B14F-4D97-AF65-F5344CB8AC3E}">
        <p14:creationId xmlns:p14="http://schemas.microsoft.com/office/powerpoint/2010/main" val="80002986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710" r:id="rId12"/>
  </p:sldLayoutIdLst>
  <p:hf sldNum="0" hdr="0" dt="0"/>
  <p:txStyles>
    <p:titleStyle>
      <a:lvl1pPr algn="l" defTabSz="914400" rtl="0" eaLnBrk="1" latinLnBrk="0" hangingPunct="1">
        <a:lnSpc>
          <a:spcPct val="90000"/>
        </a:lnSpc>
        <a:spcBef>
          <a:spcPct val="0"/>
        </a:spcBef>
        <a:buNone/>
        <a:defRPr sz="4400" b="1" kern="1200">
          <a:solidFill>
            <a:srgbClr val="E77A2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45E"/>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445E"/>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445E"/>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445E"/>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44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C88D84-B199-09B1-37DB-CB09A1BEA0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0196DD-87C0-2B57-1FB7-84643F29C7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84A0AA-436A-8E89-54EF-823C99ACC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8F85A-0867-4432-8506-5EA191AD7E43}" type="datetimeFigureOut">
              <a:rPr lang="en-GB" smtClean="0"/>
              <a:t>23/02/2024</a:t>
            </a:fld>
            <a:endParaRPr lang="en-GB"/>
          </a:p>
        </p:txBody>
      </p:sp>
      <p:sp>
        <p:nvSpPr>
          <p:cNvPr id="5" name="Footer Placeholder 4">
            <a:extLst>
              <a:ext uri="{FF2B5EF4-FFF2-40B4-BE49-F238E27FC236}">
                <a16:creationId xmlns:a16="http://schemas.microsoft.com/office/drawing/2014/main" id="{D0B8A9E9-0138-8411-A7B5-01A9668DBB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DDA3798-B71E-0408-203B-621635B6F1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092777-5249-492A-B392-266084B836FF}" type="slidenum">
              <a:rPr lang="en-GB" smtClean="0"/>
              <a:t>‹#›</a:t>
            </a:fld>
            <a:endParaRPr lang="en-GB"/>
          </a:p>
        </p:txBody>
      </p:sp>
    </p:spTree>
    <p:extLst>
      <p:ext uri="{BB962C8B-B14F-4D97-AF65-F5344CB8AC3E}">
        <p14:creationId xmlns:p14="http://schemas.microsoft.com/office/powerpoint/2010/main" val="141549714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176963"/>
            <a:ext cx="12192000" cy="9001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E6D10974-9198-4F8F-A77C-02FC589C58E5}" type="datetimeFigureOut">
              <a:rPr lang="en-GB" smtClean="0"/>
              <a:pPr/>
              <a:t>23/02/2024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GB" dirty="0"/>
          </a:p>
        </p:txBody>
      </p:sp>
      <p:sp>
        <p:nvSpPr>
          <p:cNvPr id="6" name="Slide Number Placeholder 5"/>
          <p:cNvSpPr>
            <a:spLocks noGrp="1"/>
          </p:cNvSpPr>
          <p:nvPr>
            <p:ph type="sldNum" sz="quarter" idx="4"/>
          </p:nvPr>
        </p:nvSpPr>
        <p:spPr>
          <a:xfrm>
            <a:off x="8153399" y="6356350"/>
            <a:ext cx="1178169" cy="365125"/>
          </a:xfrm>
          <a:prstGeom prst="rect">
            <a:avLst/>
          </a:prstGeom>
        </p:spPr>
        <p:txBody>
          <a:bodyPr vert="horz" lIns="91440" tIns="45720" rIns="91440" bIns="45720" rtlCol="0" anchor="ctr"/>
          <a:lstStyle>
            <a:lvl1pPr algn="r">
              <a:defRPr sz="1200">
                <a:solidFill>
                  <a:schemeClr val="bg1"/>
                </a:solidFill>
              </a:defRPr>
            </a:lvl1pPr>
          </a:lstStyle>
          <a:p>
            <a:fld id="{0731C7C9-D952-4592-8E59-ED21C62D4FCA}" type="slidenum">
              <a:rPr lang="en-GB" smtClean="0"/>
              <a:pPr/>
              <a:t>‹#›</a:t>
            </a:fld>
            <a:endParaRPr lang="en-GB" dirty="0"/>
          </a:p>
        </p:txBody>
      </p:sp>
      <p:pic>
        <p:nvPicPr>
          <p:cNvPr id="9" name="Picture 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1353800" y="6356350"/>
            <a:ext cx="370808" cy="365125"/>
          </a:xfrm>
          <a:prstGeom prst="rect">
            <a:avLst/>
          </a:prstGeom>
        </p:spPr>
      </p:pic>
    </p:spTree>
    <p:extLst>
      <p:ext uri="{BB962C8B-B14F-4D97-AF65-F5344CB8AC3E}">
        <p14:creationId xmlns:p14="http://schemas.microsoft.com/office/powerpoint/2010/main" val="416012541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cid:695EADD3-10CF-4A19-8F85-D7A367D7CF05"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cid:B14A8599-7EBB-4FE7-BB0D-740BE9964ACE" TargetMode="Externa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cid:image002.png@01D9D1D2.AB066280" TargetMode="External"/><Relationship Id="rId7"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33.xml"/><Relationship Id="rId1" Type="http://schemas.openxmlformats.org/officeDocument/2006/relationships/video" Target="https://www.youtube.com/embed/4p5286T_kn0?feature=oembed"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1.png"/><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cid:695EADD3-10CF-4A19-8F85-D7A367D7CF05"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cid:E3CB5F5F-D34D-4BB8-99EE-5BE37B3287AE"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D0E7E-5F6E-4D82-BB4A-3AE6E71BA726}"/>
              </a:ext>
            </a:extLst>
          </p:cNvPr>
          <p:cNvSpPr>
            <a:spLocks noGrp="1"/>
          </p:cNvSpPr>
          <p:nvPr>
            <p:ph type="ctrTitle"/>
          </p:nvPr>
        </p:nvSpPr>
        <p:spPr>
          <a:xfrm>
            <a:off x="513805" y="4815915"/>
            <a:ext cx="11382103" cy="883616"/>
          </a:xfrm>
        </p:spPr>
        <p:txBody>
          <a:bodyPr>
            <a:normAutofit fontScale="90000"/>
          </a:bodyPr>
          <a:lstStyle/>
          <a:p>
            <a:br>
              <a:rPr lang="en-GB" dirty="0"/>
            </a:br>
            <a:r>
              <a:rPr lang="en-GB" dirty="0"/>
              <a:t>Bridge Conference 2024</a:t>
            </a:r>
            <a:br>
              <a:rPr lang="en-GB" dirty="0"/>
            </a:br>
            <a:br>
              <a:rPr lang="en-GB" dirty="0"/>
            </a:br>
            <a:r>
              <a:rPr lang="en-GB" dirty="0"/>
              <a:t>Trauma Informed and Attachment Aware</a:t>
            </a:r>
          </a:p>
        </p:txBody>
      </p:sp>
    </p:spTree>
    <p:extLst>
      <p:ext uri="{BB962C8B-B14F-4D97-AF65-F5344CB8AC3E}">
        <p14:creationId xmlns:p14="http://schemas.microsoft.com/office/powerpoint/2010/main" val="4126858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93695-DA62-7AFD-3640-7EB50CC0FF43}"/>
              </a:ext>
            </a:extLst>
          </p:cNvPr>
          <p:cNvSpPr>
            <a:spLocks noGrp="1"/>
          </p:cNvSpPr>
          <p:nvPr>
            <p:ph type="title"/>
          </p:nvPr>
        </p:nvSpPr>
        <p:spPr>
          <a:xfrm>
            <a:off x="505097" y="2457028"/>
            <a:ext cx="8845244" cy="1325563"/>
          </a:xfrm>
        </p:spPr>
        <p:txBody>
          <a:bodyPr>
            <a:noAutofit/>
          </a:bodyPr>
          <a:lstStyle/>
          <a:p>
            <a:pPr algn="ctr"/>
            <a:r>
              <a:rPr lang="en-GB" sz="3200" b="0" dirty="0"/>
              <a:t>We have mixed everyone up on tables so that you are sitting with people who have different roles to you and who you might not have met before.</a:t>
            </a:r>
            <a:br>
              <a:rPr lang="en-GB" sz="3200" b="0" dirty="0"/>
            </a:br>
            <a:br>
              <a:rPr lang="en-GB" sz="3200" b="0" dirty="0"/>
            </a:br>
            <a:r>
              <a:rPr lang="en-GB" sz="3200" b="0" dirty="0"/>
              <a:t>Today is all about building bridges so please take this opportunity to get to know each other and share what you want to get out of today by following the </a:t>
            </a:r>
            <a:r>
              <a:rPr lang="en-GB" sz="3200" b="0" dirty="0" err="1"/>
              <a:t>Slido</a:t>
            </a:r>
            <a:r>
              <a:rPr lang="en-GB" sz="3200" b="0" dirty="0"/>
              <a:t> link below:</a:t>
            </a:r>
          </a:p>
        </p:txBody>
      </p:sp>
      <p:sp>
        <p:nvSpPr>
          <p:cNvPr id="5" name="Rectangle: Rounded Corners 4">
            <a:extLst>
              <a:ext uri="{FF2B5EF4-FFF2-40B4-BE49-F238E27FC236}">
                <a16:creationId xmlns:a16="http://schemas.microsoft.com/office/drawing/2014/main" id="{26064276-0599-B30B-E2B5-DBF29760ACF3}"/>
              </a:ext>
            </a:extLst>
          </p:cNvPr>
          <p:cNvSpPr/>
          <p:nvPr/>
        </p:nvSpPr>
        <p:spPr>
          <a:xfrm>
            <a:off x="3410726" y="5293544"/>
            <a:ext cx="4894217" cy="960438"/>
          </a:xfrm>
          <a:custGeom>
            <a:avLst/>
            <a:gdLst>
              <a:gd name="connsiteX0" fmla="*/ 0 w 4894217"/>
              <a:gd name="connsiteY0" fmla="*/ 160076 h 960438"/>
              <a:gd name="connsiteX1" fmla="*/ 160076 w 4894217"/>
              <a:gd name="connsiteY1" fmla="*/ 0 h 960438"/>
              <a:gd name="connsiteX2" fmla="*/ 731834 w 4894217"/>
              <a:gd name="connsiteY2" fmla="*/ 0 h 960438"/>
              <a:gd name="connsiteX3" fmla="*/ 1395074 w 4894217"/>
              <a:gd name="connsiteY3" fmla="*/ 0 h 960438"/>
              <a:gd name="connsiteX4" fmla="*/ 1829610 w 4894217"/>
              <a:gd name="connsiteY4" fmla="*/ 0 h 960438"/>
              <a:gd name="connsiteX5" fmla="*/ 2401368 w 4894217"/>
              <a:gd name="connsiteY5" fmla="*/ 0 h 960438"/>
              <a:gd name="connsiteX6" fmla="*/ 2927385 w 4894217"/>
              <a:gd name="connsiteY6" fmla="*/ 0 h 960438"/>
              <a:gd name="connsiteX7" fmla="*/ 3361921 w 4894217"/>
              <a:gd name="connsiteY7" fmla="*/ 0 h 960438"/>
              <a:gd name="connsiteX8" fmla="*/ 3796458 w 4894217"/>
              <a:gd name="connsiteY8" fmla="*/ 0 h 960438"/>
              <a:gd name="connsiteX9" fmla="*/ 4734141 w 4894217"/>
              <a:gd name="connsiteY9" fmla="*/ 0 h 960438"/>
              <a:gd name="connsiteX10" fmla="*/ 4894217 w 4894217"/>
              <a:gd name="connsiteY10" fmla="*/ 160076 h 960438"/>
              <a:gd name="connsiteX11" fmla="*/ 4894217 w 4894217"/>
              <a:gd name="connsiteY11" fmla="*/ 473816 h 960438"/>
              <a:gd name="connsiteX12" fmla="*/ 4894217 w 4894217"/>
              <a:gd name="connsiteY12" fmla="*/ 800362 h 960438"/>
              <a:gd name="connsiteX13" fmla="*/ 4734141 w 4894217"/>
              <a:gd name="connsiteY13" fmla="*/ 960438 h 960438"/>
              <a:gd name="connsiteX14" fmla="*/ 4116642 w 4894217"/>
              <a:gd name="connsiteY14" fmla="*/ 960438 h 960438"/>
              <a:gd name="connsiteX15" fmla="*/ 3499143 w 4894217"/>
              <a:gd name="connsiteY15" fmla="*/ 960438 h 960438"/>
              <a:gd name="connsiteX16" fmla="*/ 3064607 w 4894217"/>
              <a:gd name="connsiteY16" fmla="*/ 960438 h 960438"/>
              <a:gd name="connsiteX17" fmla="*/ 2447109 w 4894217"/>
              <a:gd name="connsiteY17" fmla="*/ 960438 h 960438"/>
              <a:gd name="connsiteX18" fmla="*/ 1966832 w 4894217"/>
              <a:gd name="connsiteY18" fmla="*/ 960438 h 960438"/>
              <a:gd name="connsiteX19" fmla="*/ 1303592 w 4894217"/>
              <a:gd name="connsiteY19" fmla="*/ 960438 h 960438"/>
              <a:gd name="connsiteX20" fmla="*/ 731834 w 4894217"/>
              <a:gd name="connsiteY20" fmla="*/ 960438 h 960438"/>
              <a:gd name="connsiteX21" fmla="*/ 160076 w 4894217"/>
              <a:gd name="connsiteY21" fmla="*/ 960438 h 960438"/>
              <a:gd name="connsiteX22" fmla="*/ 0 w 4894217"/>
              <a:gd name="connsiteY22" fmla="*/ 800362 h 960438"/>
              <a:gd name="connsiteX23" fmla="*/ 0 w 4894217"/>
              <a:gd name="connsiteY23" fmla="*/ 486622 h 960438"/>
              <a:gd name="connsiteX24" fmla="*/ 0 w 4894217"/>
              <a:gd name="connsiteY24" fmla="*/ 160076 h 96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94217" h="960438" fill="none" extrusionOk="0">
                <a:moveTo>
                  <a:pt x="0" y="160076"/>
                </a:moveTo>
                <a:cubicBezTo>
                  <a:pt x="25137" y="65007"/>
                  <a:pt x="56350" y="-8147"/>
                  <a:pt x="160076" y="0"/>
                </a:cubicBezTo>
                <a:cubicBezTo>
                  <a:pt x="318637" y="-3500"/>
                  <a:pt x="612591" y="51018"/>
                  <a:pt x="731834" y="0"/>
                </a:cubicBezTo>
                <a:cubicBezTo>
                  <a:pt x="851077" y="-51018"/>
                  <a:pt x="1078772" y="75689"/>
                  <a:pt x="1395074" y="0"/>
                </a:cubicBezTo>
                <a:cubicBezTo>
                  <a:pt x="1711376" y="-75689"/>
                  <a:pt x="1627127" y="12284"/>
                  <a:pt x="1829610" y="0"/>
                </a:cubicBezTo>
                <a:cubicBezTo>
                  <a:pt x="2032093" y="-12284"/>
                  <a:pt x="2229162" y="40466"/>
                  <a:pt x="2401368" y="0"/>
                </a:cubicBezTo>
                <a:cubicBezTo>
                  <a:pt x="2573574" y="-40466"/>
                  <a:pt x="2797161" y="57877"/>
                  <a:pt x="2927385" y="0"/>
                </a:cubicBezTo>
                <a:cubicBezTo>
                  <a:pt x="3057609" y="-57877"/>
                  <a:pt x="3189859" y="51905"/>
                  <a:pt x="3361921" y="0"/>
                </a:cubicBezTo>
                <a:cubicBezTo>
                  <a:pt x="3533983" y="-51905"/>
                  <a:pt x="3656656" y="42295"/>
                  <a:pt x="3796458" y="0"/>
                </a:cubicBezTo>
                <a:cubicBezTo>
                  <a:pt x="3936260" y="-42295"/>
                  <a:pt x="4298417" y="94225"/>
                  <a:pt x="4734141" y="0"/>
                </a:cubicBezTo>
                <a:cubicBezTo>
                  <a:pt x="4827061" y="310"/>
                  <a:pt x="4888641" y="78817"/>
                  <a:pt x="4894217" y="160076"/>
                </a:cubicBezTo>
                <a:cubicBezTo>
                  <a:pt x="4922492" y="238832"/>
                  <a:pt x="4872882" y="318138"/>
                  <a:pt x="4894217" y="473816"/>
                </a:cubicBezTo>
                <a:cubicBezTo>
                  <a:pt x="4915552" y="629494"/>
                  <a:pt x="4881936" y="650742"/>
                  <a:pt x="4894217" y="800362"/>
                </a:cubicBezTo>
                <a:cubicBezTo>
                  <a:pt x="4887009" y="866941"/>
                  <a:pt x="4827558" y="969059"/>
                  <a:pt x="4734141" y="960438"/>
                </a:cubicBezTo>
                <a:cubicBezTo>
                  <a:pt x="4471831" y="970122"/>
                  <a:pt x="4377127" y="950379"/>
                  <a:pt x="4116642" y="960438"/>
                </a:cubicBezTo>
                <a:cubicBezTo>
                  <a:pt x="3856157" y="970497"/>
                  <a:pt x="3641644" y="915606"/>
                  <a:pt x="3499143" y="960438"/>
                </a:cubicBezTo>
                <a:cubicBezTo>
                  <a:pt x="3356642" y="1005270"/>
                  <a:pt x="3157932" y="953202"/>
                  <a:pt x="3064607" y="960438"/>
                </a:cubicBezTo>
                <a:cubicBezTo>
                  <a:pt x="2971282" y="967674"/>
                  <a:pt x="2649243" y="919873"/>
                  <a:pt x="2447109" y="960438"/>
                </a:cubicBezTo>
                <a:cubicBezTo>
                  <a:pt x="2244975" y="1001003"/>
                  <a:pt x="2139338" y="928192"/>
                  <a:pt x="1966832" y="960438"/>
                </a:cubicBezTo>
                <a:cubicBezTo>
                  <a:pt x="1794326" y="992684"/>
                  <a:pt x="1603860" y="914220"/>
                  <a:pt x="1303592" y="960438"/>
                </a:cubicBezTo>
                <a:cubicBezTo>
                  <a:pt x="1003324" y="1006656"/>
                  <a:pt x="968079" y="914385"/>
                  <a:pt x="731834" y="960438"/>
                </a:cubicBezTo>
                <a:cubicBezTo>
                  <a:pt x="495589" y="1006491"/>
                  <a:pt x="412090" y="898489"/>
                  <a:pt x="160076" y="960438"/>
                </a:cubicBezTo>
                <a:cubicBezTo>
                  <a:pt x="74388" y="965713"/>
                  <a:pt x="-12082" y="905303"/>
                  <a:pt x="0" y="800362"/>
                </a:cubicBezTo>
                <a:cubicBezTo>
                  <a:pt x="-31915" y="699755"/>
                  <a:pt x="27519" y="639289"/>
                  <a:pt x="0" y="486622"/>
                </a:cubicBezTo>
                <a:cubicBezTo>
                  <a:pt x="-27519" y="333955"/>
                  <a:pt x="37518" y="303274"/>
                  <a:pt x="0" y="160076"/>
                </a:cubicBezTo>
                <a:close/>
              </a:path>
              <a:path w="4894217" h="960438" stroke="0" extrusionOk="0">
                <a:moveTo>
                  <a:pt x="0" y="160076"/>
                </a:moveTo>
                <a:cubicBezTo>
                  <a:pt x="17898" y="69132"/>
                  <a:pt x="90428" y="10925"/>
                  <a:pt x="160076" y="0"/>
                </a:cubicBezTo>
                <a:cubicBezTo>
                  <a:pt x="271065" y="-20288"/>
                  <a:pt x="423615" y="14861"/>
                  <a:pt x="686093" y="0"/>
                </a:cubicBezTo>
                <a:cubicBezTo>
                  <a:pt x="948571" y="-14861"/>
                  <a:pt x="1173866" y="1730"/>
                  <a:pt x="1349333" y="0"/>
                </a:cubicBezTo>
                <a:cubicBezTo>
                  <a:pt x="1524800" y="-1730"/>
                  <a:pt x="1671802" y="8344"/>
                  <a:pt x="1966832" y="0"/>
                </a:cubicBezTo>
                <a:cubicBezTo>
                  <a:pt x="2261862" y="-8344"/>
                  <a:pt x="2242845" y="41376"/>
                  <a:pt x="2401368" y="0"/>
                </a:cubicBezTo>
                <a:cubicBezTo>
                  <a:pt x="2559891" y="-41376"/>
                  <a:pt x="2760161" y="45155"/>
                  <a:pt x="2927385" y="0"/>
                </a:cubicBezTo>
                <a:cubicBezTo>
                  <a:pt x="3094609" y="-45155"/>
                  <a:pt x="3309073" y="33655"/>
                  <a:pt x="3544884" y="0"/>
                </a:cubicBezTo>
                <a:cubicBezTo>
                  <a:pt x="3780695" y="-33655"/>
                  <a:pt x="3874189" y="16348"/>
                  <a:pt x="3979420" y="0"/>
                </a:cubicBezTo>
                <a:cubicBezTo>
                  <a:pt x="4084651" y="-16348"/>
                  <a:pt x="4517657" y="88899"/>
                  <a:pt x="4734141" y="0"/>
                </a:cubicBezTo>
                <a:cubicBezTo>
                  <a:pt x="4822241" y="7602"/>
                  <a:pt x="4911877" y="67712"/>
                  <a:pt x="4894217" y="160076"/>
                </a:cubicBezTo>
                <a:cubicBezTo>
                  <a:pt x="4919959" y="271604"/>
                  <a:pt x="4877540" y="325426"/>
                  <a:pt x="4894217" y="473816"/>
                </a:cubicBezTo>
                <a:cubicBezTo>
                  <a:pt x="4910894" y="622206"/>
                  <a:pt x="4874635" y="672571"/>
                  <a:pt x="4894217" y="800362"/>
                </a:cubicBezTo>
                <a:cubicBezTo>
                  <a:pt x="4885939" y="894332"/>
                  <a:pt x="4822897" y="975597"/>
                  <a:pt x="4734141" y="960438"/>
                </a:cubicBezTo>
                <a:cubicBezTo>
                  <a:pt x="4529832" y="989759"/>
                  <a:pt x="4483701" y="930302"/>
                  <a:pt x="4253864" y="960438"/>
                </a:cubicBezTo>
                <a:cubicBezTo>
                  <a:pt x="4024028" y="990574"/>
                  <a:pt x="3848599" y="898931"/>
                  <a:pt x="3636365" y="960438"/>
                </a:cubicBezTo>
                <a:cubicBezTo>
                  <a:pt x="3424131" y="1021945"/>
                  <a:pt x="3208022" y="908582"/>
                  <a:pt x="3064607" y="960438"/>
                </a:cubicBezTo>
                <a:cubicBezTo>
                  <a:pt x="2921192" y="1012294"/>
                  <a:pt x="2649852" y="929321"/>
                  <a:pt x="2538590" y="960438"/>
                </a:cubicBezTo>
                <a:cubicBezTo>
                  <a:pt x="2427328" y="991555"/>
                  <a:pt x="2092828" y="895094"/>
                  <a:pt x="1921091" y="960438"/>
                </a:cubicBezTo>
                <a:cubicBezTo>
                  <a:pt x="1749354" y="1025782"/>
                  <a:pt x="1495775" y="936706"/>
                  <a:pt x="1303592" y="960438"/>
                </a:cubicBezTo>
                <a:cubicBezTo>
                  <a:pt x="1111409" y="984170"/>
                  <a:pt x="1082933" y="944105"/>
                  <a:pt x="869056" y="960438"/>
                </a:cubicBezTo>
                <a:cubicBezTo>
                  <a:pt x="655179" y="976771"/>
                  <a:pt x="338107" y="951754"/>
                  <a:pt x="160076" y="960438"/>
                </a:cubicBezTo>
                <a:cubicBezTo>
                  <a:pt x="74675" y="964841"/>
                  <a:pt x="-14373" y="902209"/>
                  <a:pt x="0" y="800362"/>
                </a:cubicBezTo>
                <a:cubicBezTo>
                  <a:pt x="-29333" y="728560"/>
                  <a:pt x="25006" y="603614"/>
                  <a:pt x="0" y="480219"/>
                </a:cubicBezTo>
                <a:cubicBezTo>
                  <a:pt x="-25006" y="356824"/>
                  <a:pt x="30949" y="298840"/>
                  <a:pt x="0" y="160076"/>
                </a:cubicBezTo>
                <a:close/>
              </a:path>
            </a:pathLst>
          </a:custGeom>
          <a:solidFill>
            <a:srgbClr val="00445E"/>
          </a:solidFill>
          <a:ln w="57150">
            <a:solidFill>
              <a:srgbClr val="00445E"/>
            </a:solidFill>
            <a:extLst>
              <a:ext uri="{C807C97D-BFC1-408E-A445-0C87EB9F89A2}">
                <ask:lineSketchStyleProps xmlns:ask="http://schemas.microsoft.com/office/drawing/2018/sketchyshapes" sd="114312888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E427E2E0-082D-973D-9A01-89DAB9822265}"/>
              </a:ext>
            </a:extLst>
          </p:cNvPr>
          <p:cNvSpPr>
            <a:spLocks noGrp="1"/>
          </p:cNvSpPr>
          <p:nvPr>
            <p:ph idx="1"/>
          </p:nvPr>
        </p:nvSpPr>
        <p:spPr>
          <a:xfrm>
            <a:off x="3563124" y="5502390"/>
            <a:ext cx="4589418" cy="549597"/>
          </a:xfrm>
        </p:spPr>
        <p:txBody>
          <a:bodyPr/>
          <a:lstStyle/>
          <a:p>
            <a:pPr marL="0" indent="0" algn="ctr">
              <a:buNone/>
            </a:pPr>
            <a:r>
              <a:rPr lang="en-GB" b="1" dirty="0">
                <a:solidFill>
                  <a:srgbClr val="E7E6E1"/>
                </a:solidFill>
                <a:latin typeface="Roboto" panose="02000000000000000000" pitchFamily="2" charset="0"/>
              </a:rPr>
              <a:t>slido.com</a:t>
            </a:r>
            <a:r>
              <a:rPr lang="en-GB" dirty="0">
                <a:solidFill>
                  <a:srgbClr val="E7E6E1"/>
                </a:solidFill>
                <a:latin typeface="Roboto" panose="02000000000000000000" pitchFamily="2" charset="0"/>
              </a:rPr>
              <a:t> with </a:t>
            </a:r>
            <a:r>
              <a:rPr lang="en-GB" b="1" dirty="0">
                <a:solidFill>
                  <a:srgbClr val="E7E6E1"/>
                </a:solidFill>
                <a:latin typeface="Roboto" panose="02000000000000000000" pitchFamily="2" charset="0"/>
              </a:rPr>
              <a:t>#1218552</a:t>
            </a:r>
            <a:endParaRPr lang="en-GB" dirty="0">
              <a:solidFill>
                <a:srgbClr val="E7E6E1"/>
              </a:solidFill>
              <a:highlight>
                <a:srgbClr val="FFFF00"/>
              </a:highlight>
            </a:endParaRPr>
          </a:p>
        </p:txBody>
      </p:sp>
      <p:sp>
        <p:nvSpPr>
          <p:cNvPr id="4" name="Footer Placeholder 3">
            <a:extLst>
              <a:ext uri="{FF2B5EF4-FFF2-40B4-BE49-F238E27FC236}">
                <a16:creationId xmlns:a16="http://schemas.microsoft.com/office/drawing/2014/main" id="{41CCD831-5622-9CBA-3E86-73F44B7C521E}"/>
              </a:ext>
            </a:extLst>
          </p:cNvPr>
          <p:cNvSpPr>
            <a:spLocks noGrp="1"/>
          </p:cNvSpPr>
          <p:nvPr>
            <p:ph type="ftr" sz="quarter" idx="11"/>
          </p:nvPr>
        </p:nvSpPr>
        <p:spPr/>
        <p:txBody>
          <a:bodyPr/>
          <a:lstStyle/>
          <a:p>
            <a:endParaRPr lang="en-GB" dirty="0"/>
          </a:p>
        </p:txBody>
      </p:sp>
      <p:sp>
        <p:nvSpPr>
          <p:cNvPr id="6" name="Title 1">
            <a:extLst>
              <a:ext uri="{FF2B5EF4-FFF2-40B4-BE49-F238E27FC236}">
                <a16:creationId xmlns:a16="http://schemas.microsoft.com/office/drawing/2014/main" id="{FC2F51CA-6D38-0F0C-A03A-C081586D3DB6}"/>
              </a:ext>
            </a:extLst>
          </p:cNvPr>
          <p:cNvSpPr txBox="1">
            <a:spLocks/>
          </p:cNvSpPr>
          <p:nvPr/>
        </p:nvSpPr>
        <p:spPr>
          <a:xfrm>
            <a:off x="838200" y="11419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E77A2B"/>
                </a:solidFill>
                <a:latin typeface="Arial" panose="020B0604020202020204" pitchFamily="34" charset="0"/>
                <a:ea typeface="+mj-ea"/>
                <a:cs typeface="Arial" panose="020B0604020202020204" pitchFamily="34" charset="0"/>
              </a:defRPr>
            </a:lvl1pPr>
          </a:lstStyle>
          <a:p>
            <a:pPr algn="ctr"/>
            <a:r>
              <a:rPr lang="en-GB" dirty="0"/>
              <a:t>Welcome to the Bridge Conference </a:t>
            </a:r>
          </a:p>
        </p:txBody>
      </p:sp>
      <p:pic>
        <p:nvPicPr>
          <p:cNvPr id="8" name="Picture 7">
            <a:extLst>
              <a:ext uri="{FF2B5EF4-FFF2-40B4-BE49-F238E27FC236}">
                <a16:creationId xmlns:a16="http://schemas.microsoft.com/office/drawing/2014/main" id="{36D9B563-2435-6BBC-5E8B-0DCDE9C65582}"/>
              </a:ext>
            </a:extLst>
          </p:cNvPr>
          <p:cNvPicPr>
            <a:picLocks noChangeAspect="1"/>
          </p:cNvPicPr>
          <p:nvPr/>
        </p:nvPicPr>
        <p:blipFill rotWithShape="1">
          <a:blip r:embed="rId3"/>
          <a:srcRect l="39355" t="34158" r="40842" b="21648"/>
          <a:stretch/>
        </p:blipFill>
        <p:spPr>
          <a:xfrm>
            <a:off x="9249097" y="1665791"/>
            <a:ext cx="2607280" cy="3272968"/>
          </a:xfrm>
          <a:prstGeom prst="rect">
            <a:avLst/>
          </a:prstGeom>
        </p:spPr>
      </p:pic>
    </p:spTree>
    <p:extLst>
      <p:ext uri="{BB962C8B-B14F-4D97-AF65-F5344CB8AC3E}">
        <p14:creationId xmlns:p14="http://schemas.microsoft.com/office/powerpoint/2010/main" val="3145823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2E8AE-F45E-2106-ED4F-56D03AB62633}"/>
              </a:ext>
            </a:extLst>
          </p:cNvPr>
          <p:cNvSpPr>
            <a:spLocks noGrp="1"/>
          </p:cNvSpPr>
          <p:nvPr>
            <p:ph type="title"/>
          </p:nvPr>
        </p:nvSpPr>
        <p:spPr>
          <a:xfrm>
            <a:off x="348343" y="222661"/>
            <a:ext cx="11512731" cy="1325563"/>
          </a:xfrm>
        </p:spPr>
        <p:txBody>
          <a:bodyPr/>
          <a:lstStyle/>
          <a:p>
            <a:pPr algn="ctr"/>
            <a:r>
              <a:rPr lang="en-GB" dirty="0"/>
              <a:t>What do we want to achieve today? </a:t>
            </a:r>
          </a:p>
        </p:txBody>
      </p:sp>
      <p:sp>
        <p:nvSpPr>
          <p:cNvPr id="3" name="Content Placeholder 2">
            <a:extLst>
              <a:ext uri="{FF2B5EF4-FFF2-40B4-BE49-F238E27FC236}">
                <a16:creationId xmlns:a16="http://schemas.microsoft.com/office/drawing/2014/main" id="{6E77A62F-613D-83BD-D10F-CBDA70C995C9}"/>
              </a:ext>
            </a:extLst>
          </p:cNvPr>
          <p:cNvSpPr>
            <a:spLocks noGrp="1"/>
          </p:cNvSpPr>
          <p:nvPr>
            <p:ph idx="1"/>
          </p:nvPr>
        </p:nvSpPr>
        <p:spPr>
          <a:xfrm>
            <a:off x="287383" y="1636358"/>
            <a:ext cx="7455094" cy="4351338"/>
          </a:xfrm>
        </p:spPr>
        <p:txBody>
          <a:bodyPr>
            <a:normAutofit fontScale="62500" lnSpcReduction="20000"/>
          </a:bodyPr>
          <a:lstStyle/>
          <a:p>
            <a:pPr>
              <a:lnSpc>
                <a:spcPct val="110000"/>
              </a:lnSpc>
            </a:pPr>
            <a:r>
              <a:rPr lang="en-GB" dirty="0">
                <a:latin typeface="Arial" panose="020B0604020202020204" pitchFamily="34" charset="0"/>
                <a:cs typeface="Arial" panose="020B0604020202020204" pitchFamily="34" charset="0"/>
              </a:rPr>
              <a:t>To bring people from education, social care and partner agencies together to find out more about how to work in a more trauma informed and attachment aware way</a:t>
            </a:r>
          </a:p>
          <a:p>
            <a:pPr>
              <a:lnSpc>
                <a:spcPct val="110000"/>
              </a:lnSpc>
            </a:pPr>
            <a:r>
              <a:rPr lang="en-GB" dirty="0">
                <a:latin typeface="Arial" panose="020B0604020202020204" pitchFamily="34" charset="0"/>
                <a:cs typeface="Arial" panose="020B0604020202020204" pitchFamily="34" charset="0"/>
              </a:rPr>
              <a:t>To understand the research behind trauma informed and attachment aware practice and to learn about strategies to work in a more trauma informed and attachment aware way</a:t>
            </a:r>
          </a:p>
          <a:p>
            <a:pPr>
              <a:lnSpc>
                <a:spcPct val="110000"/>
              </a:lnSpc>
            </a:pPr>
            <a:r>
              <a:rPr lang="en-GB" dirty="0">
                <a:latin typeface="Arial" panose="020B0604020202020204" pitchFamily="34" charset="0"/>
                <a:cs typeface="Arial" panose="020B0604020202020204" pitchFamily="34" charset="0"/>
              </a:rPr>
              <a:t>To understand how trauma informed and attachment aware practices fit into the education and social care landscape of Trafford</a:t>
            </a:r>
          </a:p>
          <a:p>
            <a:pPr>
              <a:lnSpc>
                <a:spcPct val="110000"/>
              </a:lnSpc>
            </a:pPr>
            <a:r>
              <a:rPr lang="en-GB" dirty="0">
                <a:latin typeface="Arial" panose="020B0604020202020204" pitchFamily="34" charset="0"/>
                <a:cs typeface="Arial" panose="020B0604020202020204" pitchFamily="34" charset="0"/>
              </a:rPr>
              <a:t>To raise awareness of the support available through Virtual School for those working with children who have had a Social Worker and to learn about the Belong Programme</a:t>
            </a:r>
          </a:p>
          <a:p>
            <a:pPr>
              <a:lnSpc>
                <a:spcPct val="110000"/>
              </a:lnSpc>
            </a:pPr>
            <a:r>
              <a:rPr lang="en-GB" dirty="0">
                <a:latin typeface="Arial" panose="020B0604020202020204" pitchFamily="34" charset="0"/>
                <a:cs typeface="Arial" panose="020B0604020202020204" pitchFamily="34" charset="0"/>
              </a:rPr>
              <a:t>To learn from schools about how they have developed trauma informed and attachment aware practices </a:t>
            </a:r>
          </a:p>
          <a:p>
            <a:pPr>
              <a:lnSpc>
                <a:spcPct val="110000"/>
              </a:lnSpc>
            </a:pPr>
            <a:r>
              <a:rPr lang="en-GB" dirty="0">
                <a:latin typeface="Arial" panose="020B0604020202020204" pitchFamily="34" charset="0"/>
                <a:cs typeface="Arial" panose="020B0604020202020204" pitchFamily="34" charset="0"/>
              </a:rPr>
              <a:t>To hear the voices of children about what ‘belong’ means to them</a:t>
            </a:r>
          </a:p>
        </p:txBody>
      </p:sp>
      <p:sp>
        <p:nvSpPr>
          <p:cNvPr id="4" name="Footer Placeholder 3">
            <a:extLst>
              <a:ext uri="{FF2B5EF4-FFF2-40B4-BE49-F238E27FC236}">
                <a16:creationId xmlns:a16="http://schemas.microsoft.com/office/drawing/2014/main" id="{BB2C7A9A-6835-9ED1-E872-0A0F9B1139BC}"/>
              </a:ext>
            </a:extLst>
          </p:cNvPr>
          <p:cNvSpPr>
            <a:spLocks noGrp="1"/>
          </p:cNvSpPr>
          <p:nvPr>
            <p:ph type="ftr" sz="quarter" idx="11"/>
          </p:nvPr>
        </p:nvSpPr>
        <p:spPr/>
        <p:txBody>
          <a:bodyPr/>
          <a:lstStyle/>
          <a:p>
            <a:pPr>
              <a:defRPr/>
            </a:pPr>
            <a:endParaRPr lang="en-GB" dirty="0">
              <a:solidFill>
                <a:prstClr val="black">
                  <a:tint val="75000"/>
                </a:prstClr>
              </a:solidFill>
              <a:latin typeface="Calibri" panose="020F0502020204030204"/>
            </a:endParaRPr>
          </a:p>
        </p:txBody>
      </p:sp>
      <p:pic>
        <p:nvPicPr>
          <p:cNvPr id="5" name="Picture 4">
            <a:extLst>
              <a:ext uri="{FF2B5EF4-FFF2-40B4-BE49-F238E27FC236}">
                <a16:creationId xmlns:a16="http://schemas.microsoft.com/office/drawing/2014/main" id="{FFC468EB-4457-5603-6586-E5BCEED6D121}"/>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8753" t="15455" r="30202" b="21313"/>
          <a:stretch>
            <a:fillRect/>
          </a:stretch>
        </p:blipFill>
        <p:spPr bwMode="auto">
          <a:xfrm>
            <a:off x="8019879" y="1263961"/>
            <a:ext cx="3517999" cy="52749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72571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49D0-191F-FA44-E4A1-D160B8DDE5F0}"/>
              </a:ext>
            </a:extLst>
          </p:cNvPr>
          <p:cNvSpPr>
            <a:spLocks noGrp="1"/>
          </p:cNvSpPr>
          <p:nvPr>
            <p:ph type="title"/>
          </p:nvPr>
        </p:nvSpPr>
        <p:spPr>
          <a:xfrm>
            <a:off x="2152650" y="1"/>
            <a:ext cx="7886700" cy="1325563"/>
          </a:xfrm>
        </p:spPr>
        <p:txBody>
          <a:bodyPr/>
          <a:lstStyle/>
          <a:p>
            <a:r>
              <a:rPr lang="en-GB" dirty="0"/>
              <a:t>Bridge Conference 2024</a:t>
            </a:r>
          </a:p>
        </p:txBody>
      </p:sp>
      <p:sp>
        <p:nvSpPr>
          <p:cNvPr id="3" name="Content Placeholder 2">
            <a:extLst>
              <a:ext uri="{FF2B5EF4-FFF2-40B4-BE49-F238E27FC236}">
                <a16:creationId xmlns:a16="http://schemas.microsoft.com/office/drawing/2014/main" id="{E81DC9E0-9CF0-1502-219F-CCA07C98244D}"/>
              </a:ext>
            </a:extLst>
          </p:cNvPr>
          <p:cNvSpPr>
            <a:spLocks noGrp="1"/>
          </p:cNvSpPr>
          <p:nvPr>
            <p:ph idx="1"/>
          </p:nvPr>
        </p:nvSpPr>
        <p:spPr>
          <a:xfrm>
            <a:off x="857769" y="1165990"/>
            <a:ext cx="11029430" cy="4691365"/>
          </a:xfrm>
        </p:spPr>
        <p:txBody>
          <a:bodyPr>
            <a:noAutofit/>
          </a:bodyPr>
          <a:lstStyle/>
          <a:p>
            <a:pPr marL="0" indent="0">
              <a:buNone/>
            </a:pPr>
            <a:r>
              <a:rPr lang="en-GB" sz="1800" dirty="0">
                <a:solidFill>
                  <a:schemeClr val="tx2"/>
                </a:solidFill>
                <a:effectLst/>
                <a:ea typeface="Calibri" panose="020F0502020204030204" pitchFamily="34" charset="0"/>
              </a:rPr>
              <a:t>8:30     Breakfast and Marketplace</a:t>
            </a:r>
          </a:p>
          <a:p>
            <a:pPr marL="0" indent="0">
              <a:buNone/>
            </a:pPr>
            <a:r>
              <a:rPr lang="en-GB" sz="1800" dirty="0">
                <a:solidFill>
                  <a:schemeClr val="tx2"/>
                </a:solidFill>
                <a:effectLst/>
                <a:ea typeface="Calibri" panose="020F0502020204030204" pitchFamily="34" charset="0"/>
              </a:rPr>
              <a:t>9:30     Jill McGregor, Director of Children’s Services</a:t>
            </a:r>
          </a:p>
          <a:p>
            <a:pPr marL="0" indent="0">
              <a:buNone/>
            </a:pPr>
            <a:r>
              <a:rPr lang="en-GB" sz="1800" dirty="0">
                <a:solidFill>
                  <a:schemeClr val="tx2"/>
                </a:solidFill>
                <a:effectLst/>
                <a:ea typeface="Calibri" panose="020F0502020204030204" pitchFamily="34" charset="0"/>
              </a:rPr>
              <a:t>9:45     Keynote Speech - Dr Janet Rose</a:t>
            </a:r>
          </a:p>
          <a:p>
            <a:pPr marL="0" indent="0">
              <a:buNone/>
            </a:pPr>
            <a:r>
              <a:rPr lang="en-GB" sz="1800" dirty="0">
                <a:solidFill>
                  <a:schemeClr val="tx2"/>
                </a:solidFill>
                <a:effectLst/>
                <a:ea typeface="Calibri" panose="020F0502020204030204" pitchFamily="34" charset="0"/>
              </a:rPr>
              <a:t>10:45   Break</a:t>
            </a:r>
          </a:p>
          <a:p>
            <a:pPr marL="0" indent="0">
              <a:buNone/>
            </a:pPr>
            <a:r>
              <a:rPr lang="en-GB" sz="1800" dirty="0">
                <a:solidFill>
                  <a:schemeClr val="tx2"/>
                </a:solidFill>
                <a:effectLst/>
                <a:ea typeface="Calibri" panose="020F0502020204030204" pitchFamily="34" charset="0"/>
              </a:rPr>
              <a:t>11:15   Lynsey Burridge, Virtual School Head</a:t>
            </a:r>
          </a:p>
          <a:p>
            <a:pPr marL="0" indent="0">
              <a:buNone/>
            </a:pPr>
            <a:r>
              <a:rPr lang="en-GB" sz="1800" dirty="0">
                <a:solidFill>
                  <a:schemeClr val="tx2"/>
                </a:solidFill>
                <a:effectLst/>
                <a:ea typeface="Calibri" panose="020F0502020204030204" pitchFamily="34" charset="0"/>
              </a:rPr>
              <a:t>11:30   Karen Samples, </a:t>
            </a:r>
            <a:r>
              <a:rPr lang="en-GB" sz="1800" b="0" dirty="0">
                <a:solidFill>
                  <a:schemeClr val="tx2"/>
                </a:solidFill>
              </a:rPr>
              <a:t>Director Education Standards, Quality and Performance</a:t>
            </a:r>
            <a:r>
              <a:rPr lang="en-GB" sz="1800" dirty="0">
                <a:solidFill>
                  <a:schemeClr val="tx2"/>
                </a:solidFill>
                <a:effectLst/>
                <a:ea typeface="Calibri" panose="020F0502020204030204" pitchFamily="34" charset="0"/>
              </a:rPr>
              <a:t> </a:t>
            </a:r>
          </a:p>
          <a:p>
            <a:pPr marL="0" indent="0">
              <a:buNone/>
            </a:pPr>
            <a:r>
              <a:rPr lang="en-GB" sz="1800" dirty="0">
                <a:solidFill>
                  <a:schemeClr val="tx2"/>
                </a:solidFill>
                <a:effectLst/>
                <a:ea typeface="Calibri" panose="020F0502020204030204" pitchFamily="34" charset="0"/>
              </a:rPr>
              <a:t>11:45   </a:t>
            </a:r>
            <a:r>
              <a:rPr lang="en-GB" sz="1800" dirty="0">
                <a:solidFill>
                  <a:schemeClr val="tx2"/>
                </a:solidFill>
                <a:ea typeface="Calibri" panose="020F0502020204030204" pitchFamily="34" charset="0"/>
              </a:rPr>
              <a:t>Question &amp; Answer Panel</a:t>
            </a:r>
            <a:endParaRPr lang="en-GB" sz="1800" dirty="0">
              <a:solidFill>
                <a:schemeClr val="tx2"/>
              </a:solidFill>
              <a:effectLst/>
              <a:ea typeface="Calibri" panose="020F0502020204030204" pitchFamily="34" charset="0"/>
            </a:endParaRPr>
          </a:p>
          <a:p>
            <a:pPr marL="0" indent="0">
              <a:buNone/>
            </a:pPr>
            <a:r>
              <a:rPr lang="en-GB" sz="1800" dirty="0">
                <a:solidFill>
                  <a:schemeClr val="tx2"/>
                </a:solidFill>
                <a:effectLst/>
                <a:ea typeface="Calibri" panose="020F0502020204030204" pitchFamily="34" charset="0"/>
              </a:rPr>
              <a:t>12:15   Table discussion </a:t>
            </a:r>
          </a:p>
          <a:p>
            <a:pPr marL="0" indent="0">
              <a:buNone/>
            </a:pPr>
            <a:r>
              <a:rPr lang="en-GB" sz="1800" dirty="0">
                <a:solidFill>
                  <a:schemeClr val="tx2"/>
                </a:solidFill>
                <a:effectLst/>
                <a:ea typeface="Calibri" panose="020F0502020204030204" pitchFamily="34" charset="0"/>
              </a:rPr>
              <a:t>12:45   Belong Children’s Group </a:t>
            </a:r>
          </a:p>
          <a:p>
            <a:pPr marL="0" indent="0">
              <a:buNone/>
            </a:pPr>
            <a:r>
              <a:rPr lang="en-GB" sz="1800" dirty="0">
                <a:solidFill>
                  <a:schemeClr val="tx2"/>
                </a:solidFill>
                <a:effectLst/>
                <a:ea typeface="Calibri" panose="020F0502020204030204" pitchFamily="34" charset="0"/>
              </a:rPr>
              <a:t>1pm     Lunch and Marketplace</a:t>
            </a:r>
          </a:p>
          <a:p>
            <a:pPr marL="0" indent="0">
              <a:buNone/>
            </a:pPr>
            <a:r>
              <a:rPr lang="en-GB" sz="1800" dirty="0">
                <a:solidFill>
                  <a:schemeClr val="tx2"/>
                </a:solidFill>
                <a:effectLst/>
                <a:ea typeface="Calibri" panose="020F0502020204030204" pitchFamily="34" charset="0"/>
              </a:rPr>
              <a:t>2pm     Best Practice workshops delivered by Belong Cohort 1 schools</a:t>
            </a:r>
          </a:p>
          <a:p>
            <a:pPr marL="0" indent="0">
              <a:buNone/>
            </a:pPr>
            <a:r>
              <a:rPr lang="en-GB" sz="1800" dirty="0">
                <a:solidFill>
                  <a:schemeClr val="tx2"/>
                </a:solidFill>
                <a:effectLst/>
                <a:ea typeface="Calibri" panose="020F0502020204030204" pitchFamily="34" charset="0"/>
              </a:rPr>
              <a:t>3:30     Closing Remarks </a:t>
            </a:r>
          </a:p>
        </p:txBody>
      </p:sp>
    </p:spTree>
    <p:extLst>
      <p:ext uri="{BB962C8B-B14F-4D97-AF65-F5344CB8AC3E}">
        <p14:creationId xmlns:p14="http://schemas.microsoft.com/office/powerpoint/2010/main" val="773414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DD816-5B3C-5C81-3168-CB5CD1C23A4E}"/>
              </a:ext>
            </a:extLst>
          </p:cNvPr>
          <p:cNvSpPr>
            <a:spLocks noGrp="1"/>
          </p:cNvSpPr>
          <p:nvPr>
            <p:ph type="title"/>
          </p:nvPr>
        </p:nvSpPr>
        <p:spPr/>
        <p:txBody>
          <a:bodyPr>
            <a:normAutofit/>
          </a:bodyPr>
          <a:lstStyle/>
          <a:p>
            <a:pPr algn="ctr"/>
            <a:r>
              <a:rPr lang="en-GB" dirty="0"/>
              <a:t>Jill McGregor</a:t>
            </a:r>
            <a:br>
              <a:rPr lang="en-GB" dirty="0"/>
            </a:br>
            <a:r>
              <a:rPr lang="en-GB" b="0" dirty="0"/>
              <a:t>Director of Children’s Services </a:t>
            </a:r>
          </a:p>
        </p:txBody>
      </p:sp>
      <p:sp>
        <p:nvSpPr>
          <p:cNvPr id="4" name="Footer Placeholder 3">
            <a:extLst>
              <a:ext uri="{FF2B5EF4-FFF2-40B4-BE49-F238E27FC236}">
                <a16:creationId xmlns:a16="http://schemas.microsoft.com/office/drawing/2014/main" id="{B311EEFC-186D-18D9-6CD3-657604A9DAF3}"/>
              </a:ext>
            </a:extLst>
          </p:cNvPr>
          <p:cNvSpPr>
            <a:spLocks noGrp="1"/>
          </p:cNvSpPr>
          <p:nvPr>
            <p:ph type="ftr" sz="quarter" idx="11"/>
          </p:nvPr>
        </p:nvSpPr>
        <p:spPr/>
        <p:txBody>
          <a:bodyPr/>
          <a:lstStyle/>
          <a:p>
            <a:endParaRPr lang="en-GB" dirty="0"/>
          </a:p>
        </p:txBody>
      </p:sp>
      <p:pic>
        <p:nvPicPr>
          <p:cNvPr id="6" name="Content Placeholder 5">
            <a:extLst>
              <a:ext uri="{FF2B5EF4-FFF2-40B4-BE49-F238E27FC236}">
                <a16:creationId xmlns:a16="http://schemas.microsoft.com/office/drawing/2014/main" id="{1C56E606-EFF7-53C6-38CA-6CCFE3E237DB}"/>
              </a:ext>
            </a:extLst>
          </p:cNvPr>
          <p:cNvPicPr>
            <a:picLocks noGrp="1" noChangeAspect="1"/>
          </p:cNvPicPr>
          <p:nvPr>
            <p:ph idx="1"/>
          </p:nvPr>
        </p:nvPicPr>
        <p:blipFill rotWithShape="1">
          <a:blip r:embed="rId3"/>
          <a:srcRect l="18837" t="13436" r="50000" b="14596"/>
          <a:stretch/>
        </p:blipFill>
        <p:spPr>
          <a:xfrm>
            <a:off x="2917797" y="1779701"/>
            <a:ext cx="2657366" cy="3964688"/>
          </a:xfrm>
        </p:spPr>
      </p:pic>
      <p:pic>
        <p:nvPicPr>
          <p:cNvPr id="5" name="Picture 4">
            <a:extLst>
              <a:ext uri="{FF2B5EF4-FFF2-40B4-BE49-F238E27FC236}">
                <a16:creationId xmlns:a16="http://schemas.microsoft.com/office/drawing/2014/main" id="{A26328C4-7519-34A6-9453-DF2CEA472CA0}"/>
              </a:ext>
            </a:extLst>
          </p:cNvPr>
          <p:cNvPicPr>
            <a:picLocks noChangeAspect="1"/>
          </p:cNvPicPr>
          <p:nvPr/>
        </p:nvPicPr>
        <p:blipFill rotWithShape="1">
          <a:blip r:embed="rId4"/>
          <a:srcRect l="37500" t="24652" r="35955" b="15206"/>
          <a:stretch/>
        </p:blipFill>
        <p:spPr>
          <a:xfrm>
            <a:off x="5858861" y="1779701"/>
            <a:ext cx="3118143" cy="3973827"/>
          </a:xfrm>
          <a:prstGeom prst="rect">
            <a:avLst/>
          </a:prstGeom>
        </p:spPr>
      </p:pic>
    </p:spTree>
    <p:extLst>
      <p:ext uri="{BB962C8B-B14F-4D97-AF65-F5344CB8AC3E}">
        <p14:creationId xmlns:p14="http://schemas.microsoft.com/office/powerpoint/2010/main" val="4047359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02A4-2678-85D9-140C-B871A777315E}"/>
              </a:ext>
            </a:extLst>
          </p:cNvPr>
          <p:cNvSpPr>
            <a:spLocks noGrp="1"/>
          </p:cNvSpPr>
          <p:nvPr>
            <p:ph type="title"/>
          </p:nvPr>
        </p:nvSpPr>
        <p:spPr/>
        <p:txBody>
          <a:bodyPr/>
          <a:lstStyle/>
          <a:p>
            <a:pPr algn="ctr"/>
            <a:r>
              <a:rPr lang="en-GB" dirty="0"/>
              <a:t>Keynote Speech</a:t>
            </a:r>
            <a:br>
              <a:rPr lang="en-GB" dirty="0"/>
            </a:br>
            <a:r>
              <a:rPr lang="en-GB" dirty="0"/>
              <a:t>Dr Janet Rose</a:t>
            </a:r>
          </a:p>
        </p:txBody>
      </p:sp>
      <p:sp>
        <p:nvSpPr>
          <p:cNvPr id="4" name="Footer Placeholder 3">
            <a:extLst>
              <a:ext uri="{FF2B5EF4-FFF2-40B4-BE49-F238E27FC236}">
                <a16:creationId xmlns:a16="http://schemas.microsoft.com/office/drawing/2014/main" id="{706486F0-DEDF-7965-E9DC-B76E05FABAAE}"/>
              </a:ext>
            </a:extLst>
          </p:cNvPr>
          <p:cNvSpPr>
            <a:spLocks noGrp="1"/>
          </p:cNvSpPr>
          <p:nvPr>
            <p:ph type="ftr" sz="quarter" idx="11"/>
          </p:nvPr>
        </p:nvSpPr>
        <p:spPr/>
        <p:txBody>
          <a:bodyPr/>
          <a:lstStyle/>
          <a:p>
            <a:endParaRPr lang="en-GB" dirty="0"/>
          </a:p>
        </p:txBody>
      </p:sp>
      <p:pic>
        <p:nvPicPr>
          <p:cNvPr id="6" name="Content Placeholder 5">
            <a:extLst>
              <a:ext uri="{FF2B5EF4-FFF2-40B4-BE49-F238E27FC236}">
                <a16:creationId xmlns:a16="http://schemas.microsoft.com/office/drawing/2014/main" id="{4734F4D5-B3E2-3CF6-262D-A97E696F2D30}"/>
              </a:ext>
            </a:extLst>
          </p:cNvPr>
          <p:cNvPicPr>
            <a:picLocks noGrp="1" noChangeAspect="1"/>
          </p:cNvPicPr>
          <p:nvPr>
            <p:ph idx="1"/>
          </p:nvPr>
        </p:nvPicPr>
        <p:blipFill rotWithShape="1">
          <a:blip r:embed="rId3"/>
          <a:srcRect l="19553" t="9943" r="50000" b="14850"/>
          <a:stretch/>
        </p:blipFill>
        <p:spPr>
          <a:xfrm>
            <a:off x="2989780" y="1874335"/>
            <a:ext cx="2770598" cy="4076235"/>
          </a:xfrm>
        </p:spPr>
      </p:pic>
      <p:pic>
        <p:nvPicPr>
          <p:cNvPr id="5" name="Picture 4">
            <a:extLst>
              <a:ext uri="{FF2B5EF4-FFF2-40B4-BE49-F238E27FC236}">
                <a16:creationId xmlns:a16="http://schemas.microsoft.com/office/drawing/2014/main" id="{E7D018EA-0F4A-23D3-4635-824709212417}"/>
              </a:ext>
            </a:extLst>
          </p:cNvPr>
          <p:cNvPicPr>
            <a:picLocks noChangeAspect="1"/>
          </p:cNvPicPr>
          <p:nvPr/>
        </p:nvPicPr>
        <p:blipFill rotWithShape="1">
          <a:blip r:embed="rId4"/>
          <a:srcRect l="32528" t="26761" r="42444" b="13108"/>
          <a:stretch/>
        </p:blipFill>
        <p:spPr>
          <a:xfrm>
            <a:off x="5969286" y="1874335"/>
            <a:ext cx="3020602" cy="4082051"/>
          </a:xfrm>
          <a:prstGeom prst="rect">
            <a:avLst/>
          </a:prstGeom>
        </p:spPr>
      </p:pic>
    </p:spTree>
    <p:extLst>
      <p:ext uri="{BB962C8B-B14F-4D97-AF65-F5344CB8AC3E}">
        <p14:creationId xmlns:p14="http://schemas.microsoft.com/office/powerpoint/2010/main" val="859688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E4D9D1-FF26-41DC-95EF-42976D1B028C}"/>
              </a:ext>
            </a:extLst>
          </p:cNvPr>
          <p:cNvSpPr/>
          <p:nvPr/>
        </p:nvSpPr>
        <p:spPr>
          <a:xfrm>
            <a:off x="0" y="70420"/>
            <a:ext cx="12192000" cy="6858000"/>
          </a:xfrm>
          <a:prstGeom prst="rect">
            <a:avLst/>
          </a:prstGeom>
          <a:solidFill>
            <a:srgbClr val="0044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677051E-5A2F-CFD3-D75F-C55F1C3204E5}"/>
              </a:ext>
            </a:extLst>
          </p:cNvPr>
          <p:cNvSpPr>
            <a:spLocks noGrp="1"/>
          </p:cNvSpPr>
          <p:nvPr>
            <p:ph type="title"/>
          </p:nvPr>
        </p:nvSpPr>
        <p:spPr>
          <a:xfrm>
            <a:off x="703464" y="341674"/>
            <a:ext cx="10515600" cy="1325563"/>
          </a:xfrm>
        </p:spPr>
        <p:txBody>
          <a:bodyPr>
            <a:normAutofit/>
          </a:bodyPr>
          <a:lstStyle/>
          <a:p>
            <a:pPr algn="ctr"/>
            <a:r>
              <a:rPr lang="en-GB" sz="8800" dirty="0">
                <a:solidFill>
                  <a:srgbClr val="E7E6E1"/>
                </a:solidFill>
              </a:rPr>
              <a:t>Break</a:t>
            </a:r>
          </a:p>
        </p:txBody>
      </p:sp>
      <p:sp>
        <p:nvSpPr>
          <p:cNvPr id="4" name="Footer Placeholder 3">
            <a:extLst>
              <a:ext uri="{FF2B5EF4-FFF2-40B4-BE49-F238E27FC236}">
                <a16:creationId xmlns:a16="http://schemas.microsoft.com/office/drawing/2014/main" id="{C4F84048-8BFA-B4ED-5032-9FAF023ED1FB}"/>
              </a:ext>
            </a:extLst>
          </p:cNvPr>
          <p:cNvSpPr>
            <a:spLocks noGrp="1"/>
          </p:cNvSpPr>
          <p:nvPr>
            <p:ph type="ftr" sz="quarter" idx="11"/>
          </p:nvPr>
        </p:nvSpPr>
        <p:spPr/>
        <p:txBody>
          <a:bodyPr/>
          <a:lstStyle/>
          <a:p>
            <a:endParaRPr lang="en-GB" dirty="0"/>
          </a:p>
        </p:txBody>
      </p:sp>
      <p:pic>
        <p:nvPicPr>
          <p:cNvPr id="7" name="Picture 6">
            <a:extLst>
              <a:ext uri="{FF2B5EF4-FFF2-40B4-BE49-F238E27FC236}">
                <a16:creationId xmlns:a16="http://schemas.microsoft.com/office/drawing/2014/main" id="{9AA3AA1C-A5F3-9A70-66D0-21CB42659757}"/>
              </a:ext>
            </a:extLst>
          </p:cNvPr>
          <p:cNvPicPr>
            <a:picLocks noChangeAspect="1"/>
          </p:cNvPicPr>
          <p:nvPr/>
        </p:nvPicPr>
        <p:blipFill rotWithShape="1">
          <a:blip r:embed="rId2" r:link="rId3">
            <a:extLst>
              <a:ext uri="{28A0092B-C50C-407E-A947-70E740481C1C}">
                <a14:useLocalDpi xmlns:a14="http://schemas.microsoft.com/office/drawing/2010/main" val="0"/>
              </a:ext>
            </a:extLst>
          </a:blip>
          <a:srcRect l="9578" t="7831" r="16424" b="24360"/>
          <a:stretch>
            <a:fillRect/>
          </a:stretch>
        </p:blipFill>
        <p:spPr bwMode="auto">
          <a:xfrm>
            <a:off x="3414103" y="1759177"/>
            <a:ext cx="5363794" cy="3685449"/>
          </a:xfrm>
          <a:prstGeom prst="rect">
            <a:avLst/>
          </a:prstGeom>
          <a:noFill/>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E6B46E2B-9EEE-C96A-4B2B-D61F3CDA194E}"/>
              </a:ext>
            </a:extLst>
          </p:cNvPr>
          <p:cNvPicPr>
            <a:picLocks noChangeAspect="1"/>
          </p:cNvPicPr>
          <p:nvPr/>
        </p:nvPicPr>
        <p:blipFill rotWithShape="1">
          <a:blip r:embed="rId4"/>
          <a:srcRect l="26380" t="37079" r="26000" b="15047"/>
          <a:stretch/>
        </p:blipFill>
        <p:spPr>
          <a:xfrm>
            <a:off x="9970631" y="3885791"/>
            <a:ext cx="1550565" cy="1558835"/>
          </a:xfrm>
          <a:prstGeom prst="rect">
            <a:avLst/>
          </a:prstGeom>
        </p:spPr>
      </p:pic>
      <p:sp>
        <p:nvSpPr>
          <p:cNvPr id="5" name="Title 1">
            <a:extLst>
              <a:ext uri="{FF2B5EF4-FFF2-40B4-BE49-F238E27FC236}">
                <a16:creationId xmlns:a16="http://schemas.microsoft.com/office/drawing/2014/main" id="{BC8599C6-139A-E454-BB98-837806098D7B}"/>
              </a:ext>
            </a:extLst>
          </p:cNvPr>
          <p:cNvSpPr txBox="1">
            <a:spLocks/>
          </p:cNvSpPr>
          <p:nvPr/>
        </p:nvSpPr>
        <p:spPr>
          <a:xfrm>
            <a:off x="9892813" y="2598451"/>
            <a:ext cx="1653945" cy="1325563"/>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b="1" kern="1200">
                <a:solidFill>
                  <a:srgbClr val="E77A2B"/>
                </a:solidFill>
                <a:latin typeface="Arial" panose="020B0604020202020204" pitchFamily="34" charset="0"/>
                <a:ea typeface="+mj-ea"/>
                <a:cs typeface="Arial" panose="020B0604020202020204" pitchFamily="34" charset="0"/>
              </a:defRPr>
            </a:lvl1pPr>
          </a:lstStyle>
          <a:p>
            <a:pPr>
              <a:lnSpc>
                <a:spcPct val="110000"/>
              </a:lnSpc>
            </a:pPr>
            <a:r>
              <a:rPr lang="en-GB" sz="2800" b="0" dirty="0">
                <a:solidFill>
                  <a:srgbClr val="E7E6E1"/>
                </a:solidFill>
              </a:rPr>
              <a:t>Submit your question for the Q&amp;A Panel</a:t>
            </a:r>
          </a:p>
        </p:txBody>
      </p:sp>
    </p:spTree>
    <p:extLst>
      <p:ext uri="{BB962C8B-B14F-4D97-AF65-F5344CB8AC3E}">
        <p14:creationId xmlns:p14="http://schemas.microsoft.com/office/powerpoint/2010/main" val="2225946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BEB3-1994-0D9A-39AA-66AE4C3C8EFA}"/>
              </a:ext>
            </a:extLst>
          </p:cNvPr>
          <p:cNvSpPr>
            <a:spLocks noGrp="1"/>
          </p:cNvSpPr>
          <p:nvPr>
            <p:ph type="title"/>
          </p:nvPr>
        </p:nvSpPr>
        <p:spPr>
          <a:xfrm>
            <a:off x="310331" y="1961217"/>
            <a:ext cx="11564982" cy="824070"/>
          </a:xfrm>
        </p:spPr>
        <p:txBody>
          <a:bodyPr/>
          <a:lstStyle/>
          <a:p>
            <a:pPr algn="ctr"/>
            <a:r>
              <a:rPr lang="en-GB" dirty="0"/>
              <a:t>Our Mission</a:t>
            </a:r>
          </a:p>
        </p:txBody>
      </p:sp>
      <p:sp>
        <p:nvSpPr>
          <p:cNvPr id="4" name="Footer Placeholder 3">
            <a:extLst>
              <a:ext uri="{FF2B5EF4-FFF2-40B4-BE49-F238E27FC236}">
                <a16:creationId xmlns:a16="http://schemas.microsoft.com/office/drawing/2014/main" id="{50D077C4-C89D-6786-4AEE-A84BAE9FC4A1}"/>
              </a:ext>
            </a:extLst>
          </p:cNvPr>
          <p:cNvSpPr>
            <a:spLocks noGrp="1"/>
          </p:cNvSpPr>
          <p:nvPr>
            <p:ph type="ftr" sz="quarter" idx="11"/>
          </p:nvPr>
        </p:nvSpPr>
        <p:spPr/>
        <p:txBody>
          <a:bodyPr/>
          <a:lstStyle/>
          <a:p>
            <a:endParaRPr lang="en-GB" dirty="0"/>
          </a:p>
        </p:txBody>
      </p:sp>
      <p:sp>
        <p:nvSpPr>
          <p:cNvPr id="7" name="TextBox 6">
            <a:extLst>
              <a:ext uri="{FF2B5EF4-FFF2-40B4-BE49-F238E27FC236}">
                <a16:creationId xmlns:a16="http://schemas.microsoft.com/office/drawing/2014/main" id="{FEB98149-141E-AAA2-BFE3-0A4BF7298122}"/>
              </a:ext>
            </a:extLst>
          </p:cNvPr>
          <p:cNvSpPr txBox="1"/>
          <p:nvPr/>
        </p:nvSpPr>
        <p:spPr>
          <a:xfrm>
            <a:off x="310331" y="344960"/>
            <a:ext cx="11564982" cy="1631216"/>
          </a:xfrm>
          <a:prstGeom prst="rect">
            <a:avLst/>
          </a:prstGeom>
          <a:noFill/>
        </p:spPr>
        <p:txBody>
          <a:bodyPr wrap="square">
            <a:spAutoFit/>
          </a:bodyPr>
          <a:lstStyle/>
          <a:p>
            <a:pPr algn="ctr"/>
            <a:r>
              <a:rPr lang="en-GB" sz="2000" i="1" dirty="0">
                <a:solidFill>
                  <a:srgbClr val="00445E"/>
                </a:solidFill>
                <a:latin typeface="Arial" panose="020B0604020202020204" pitchFamily="34" charset="0"/>
                <a:cs typeface="Arial" panose="020B0604020202020204" pitchFamily="34" charset="0"/>
              </a:rPr>
              <a:t>“Despite the challenges that children with a social worker face, with the right support, the aspirations of these children can be raised, and they can go on to achieve more than their peers. It is crucial that those supporting children with a social worker have the vision, awareness, and the right tools to enable these children and young people to achieve their best and ensure there is equal access to education opportunities” (Department for Education, 2022)</a:t>
            </a:r>
          </a:p>
        </p:txBody>
      </p:sp>
      <p:sp>
        <p:nvSpPr>
          <p:cNvPr id="9" name="TextBox 8">
            <a:extLst>
              <a:ext uri="{FF2B5EF4-FFF2-40B4-BE49-F238E27FC236}">
                <a16:creationId xmlns:a16="http://schemas.microsoft.com/office/drawing/2014/main" id="{F6135EDF-A2AF-0FDA-5A82-23DDF1AC50B1}"/>
              </a:ext>
            </a:extLst>
          </p:cNvPr>
          <p:cNvSpPr txBox="1"/>
          <p:nvPr/>
        </p:nvSpPr>
        <p:spPr>
          <a:xfrm>
            <a:off x="409303" y="2988391"/>
            <a:ext cx="5686697" cy="2826306"/>
          </a:xfrm>
          <a:custGeom>
            <a:avLst/>
            <a:gdLst>
              <a:gd name="connsiteX0" fmla="*/ 0 w 5686697"/>
              <a:gd name="connsiteY0" fmla="*/ 471060 h 2826306"/>
              <a:gd name="connsiteX1" fmla="*/ 471060 w 5686697"/>
              <a:gd name="connsiteY1" fmla="*/ 0 h 2826306"/>
              <a:gd name="connsiteX2" fmla="*/ 921795 w 5686697"/>
              <a:gd name="connsiteY2" fmla="*/ 0 h 2826306"/>
              <a:gd name="connsiteX3" fmla="*/ 1562313 w 5686697"/>
              <a:gd name="connsiteY3" fmla="*/ 0 h 2826306"/>
              <a:gd name="connsiteX4" fmla="*/ 2060493 w 5686697"/>
              <a:gd name="connsiteY4" fmla="*/ 0 h 2826306"/>
              <a:gd name="connsiteX5" fmla="*/ 2748457 w 5686697"/>
              <a:gd name="connsiteY5" fmla="*/ 0 h 2826306"/>
              <a:gd name="connsiteX6" fmla="*/ 3199192 w 5686697"/>
              <a:gd name="connsiteY6" fmla="*/ 0 h 2826306"/>
              <a:gd name="connsiteX7" fmla="*/ 3887155 w 5686697"/>
              <a:gd name="connsiteY7" fmla="*/ 0 h 2826306"/>
              <a:gd name="connsiteX8" fmla="*/ 4432782 w 5686697"/>
              <a:gd name="connsiteY8" fmla="*/ 0 h 2826306"/>
              <a:gd name="connsiteX9" fmla="*/ 5215637 w 5686697"/>
              <a:gd name="connsiteY9" fmla="*/ 0 h 2826306"/>
              <a:gd name="connsiteX10" fmla="*/ 5686697 w 5686697"/>
              <a:gd name="connsiteY10" fmla="*/ 471060 h 2826306"/>
              <a:gd name="connsiteX11" fmla="*/ 5686697 w 5686697"/>
              <a:gd name="connsiteY11" fmla="*/ 942107 h 2826306"/>
              <a:gd name="connsiteX12" fmla="*/ 5686697 w 5686697"/>
              <a:gd name="connsiteY12" fmla="*/ 1356627 h 2826306"/>
              <a:gd name="connsiteX13" fmla="*/ 5686697 w 5686697"/>
              <a:gd name="connsiteY13" fmla="*/ 1789990 h 2826306"/>
              <a:gd name="connsiteX14" fmla="*/ 5686697 w 5686697"/>
              <a:gd name="connsiteY14" fmla="*/ 2355246 h 2826306"/>
              <a:gd name="connsiteX15" fmla="*/ 5215637 w 5686697"/>
              <a:gd name="connsiteY15" fmla="*/ 2826306 h 2826306"/>
              <a:gd name="connsiteX16" fmla="*/ 4575119 w 5686697"/>
              <a:gd name="connsiteY16" fmla="*/ 2826306 h 2826306"/>
              <a:gd name="connsiteX17" fmla="*/ 4076939 w 5686697"/>
              <a:gd name="connsiteY17" fmla="*/ 2826306 h 2826306"/>
              <a:gd name="connsiteX18" fmla="*/ 3436421 w 5686697"/>
              <a:gd name="connsiteY18" fmla="*/ 2826306 h 2826306"/>
              <a:gd name="connsiteX19" fmla="*/ 2890794 w 5686697"/>
              <a:gd name="connsiteY19" fmla="*/ 2826306 h 2826306"/>
              <a:gd name="connsiteX20" fmla="*/ 2202831 w 5686697"/>
              <a:gd name="connsiteY20" fmla="*/ 2826306 h 2826306"/>
              <a:gd name="connsiteX21" fmla="*/ 1657204 w 5686697"/>
              <a:gd name="connsiteY21" fmla="*/ 2826306 h 2826306"/>
              <a:gd name="connsiteX22" fmla="*/ 1159024 w 5686697"/>
              <a:gd name="connsiteY22" fmla="*/ 2826306 h 2826306"/>
              <a:gd name="connsiteX23" fmla="*/ 471060 w 5686697"/>
              <a:gd name="connsiteY23" fmla="*/ 2826306 h 2826306"/>
              <a:gd name="connsiteX24" fmla="*/ 0 w 5686697"/>
              <a:gd name="connsiteY24" fmla="*/ 2355246 h 2826306"/>
              <a:gd name="connsiteX25" fmla="*/ 0 w 5686697"/>
              <a:gd name="connsiteY25" fmla="*/ 1846516 h 2826306"/>
              <a:gd name="connsiteX26" fmla="*/ 0 w 5686697"/>
              <a:gd name="connsiteY26" fmla="*/ 1394311 h 2826306"/>
              <a:gd name="connsiteX27" fmla="*/ 0 w 5686697"/>
              <a:gd name="connsiteY27" fmla="*/ 979790 h 2826306"/>
              <a:gd name="connsiteX28" fmla="*/ 0 w 5686697"/>
              <a:gd name="connsiteY28" fmla="*/ 471060 h 282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86697" h="2826306" fill="none" extrusionOk="0">
                <a:moveTo>
                  <a:pt x="0" y="471060"/>
                </a:moveTo>
                <a:cubicBezTo>
                  <a:pt x="-7913" y="154745"/>
                  <a:pt x="217555" y="-1053"/>
                  <a:pt x="471060" y="0"/>
                </a:cubicBezTo>
                <a:cubicBezTo>
                  <a:pt x="668253" y="-13087"/>
                  <a:pt x="804616" y="41131"/>
                  <a:pt x="921795" y="0"/>
                </a:cubicBezTo>
                <a:cubicBezTo>
                  <a:pt x="1038975" y="-41131"/>
                  <a:pt x="1431766" y="24603"/>
                  <a:pt x="1562313" y="0"/>
                </a:cubicBezTo>
                <a:cubicBezTo>
                  <a:pt x="1692860" y="-24603"/>
                  <a:pt x="1881619" y="41041"/>
                  <a:pt x="2060493" y="0"/>
                </a:cubicBezTo>
                <a:cubicBezTo>
                  <a:pt x="2239367" y="-41041"/>
                  <a:pt x="2602773" y="40848"/>
                  <a:pt x="2748457" y="0"/>
                </a:cubicBezTo>
                <a:cubicBezTo>
                  <a:pt x="2894141" y="-40848"/>
                  <a:pt x="3003853" y="7824"/>
                  <a:pt x="3199192" y="0"/>
                </a:cubicBezTo>
                <a:cubicBezTo>
                  <a:pt x="3394532" y="-7824"/>
                  <a:pt x="3563337" y="10178"/>
                  <a:pt x="3887155" y="0"/>
                </a:cubicBezTo>
                <a:cubicBezTo>
                  <a:pt x="4210973" y="-10178"/>
                  <a:pt x="4275664" y="54499"/>
                  <a:pt x="4432782" y="0"/>
                </a:cubicBezTo>
                <a:cubicBezTo>
                  <a:pt x="4589900" y="-54499"/>
                  <a:pt x="4985689" y="13444"/>
                  <a:pt x="5215637" y="0"/>
                </a:cubicBezTo>
                <a:cubicBezTo>
                  <a:pt x="5515501" y="-10158"/>
                  <a:pt x="5703902" y="202971"/>
                  <a:pt x="5686697" y="471060"/>
                </a:cubicBezTo>
                <a:cubicBezTo>
                  <a:pt x="5694549" y="683897"/>
                  <a:pt x="5676232" y="802679"/>
                  <a:pt x="5686697" y="942107"/>
                </a:cubicBezTo>
                <a:cubicBezTo>
                  <a:pt x="5697162" y="1081535"/>
                  <a:pt x="5665592" y="1206080"/>
                  <a:pt x="5686697" y="1356627"/>
                </a:cubicBezTo>
                <a:cubicBezTo>
                  <a:pt x="5707802" y="1507174"/>
                  <a:pt x="5656765" y="1590607"/>
                  <a:pt x="5686697" y="1789990"/>
                </a:cubicBezTo>
                <a:cubicBezTo>
                  <a:pt x="5716629" y="1989373"/>
                  <a:pt x="5677799" y="2100298"/>
                  <a:pt x="5686697" y="2355246"/>
                </a:cubicBezTo>
                <a:cubicBezTo>
                  <a:pt x="5702738" y="2658798"/>
                  <a:pt x="5427166" y="2822385"/>
                  <a:pt x="5215637" y="2826306"/>
                </a:cubicBezTo>
                <a:cubicBezTo>
                  <a:pt x="4999957" y="2883406"/>
                  <a:pt x="4738029" y="2822648"/>
                  <a:pt x="4575119" y="2826306"/>
                </a:cubicBezTo>
                <a:cubicBezTo>
                  <a:pt x="4412209" y="2829964"/>
                  <a:pt x="4192092" y="2811606"/>
                  <a:pt x="4076939" y="2826306"/>
                </a:cubicBezTo>
                <a:cubicBezTo>
                  <a:pt x="3961786" y="2841006"/>
                  <a:pt x="3659799" y="2804087"/>
                  <a:pt x="3436421" y="2826306"/>
                </a:cubicBezTo>
                <a:cubicBezTo>
                  <a:pt x="3213043" y="2848525"/>
                  <a:pt x="3088623" y="2789393"/>
                  <a:pt x="2890794" y="2826306"/>
                </a:cubicBezTo>
                <a:cubicBezTo>
                  <a:pt x="2692965" y="2863219"/>
                  <a:pt x="2502020" y="2786747"/>
                  <a:pt x="2202831" y="2826306"/>
                </a:cubicBezTo>
                <a:cubicBezTo>
                  <a:pt x="1903642" y="2865865"/>
                  <a:pt x="1913863" y="2790314"/>
                  <a:pt x="1657204" y="2826306"/>
                </a:cubicBezTo>
                <a:cubicBezTo>
                  <a:pt x="1400545" y="2862298"/>
                  <a:pt x="1366573" y="2772467"/>
                  <a:pt x="1159024" y="2826306"/>
                </a:cubicBezTo>
                <a:cubicBezTo>
                  <a:pt x="951475" y="2880145"/>
                  <a:pt x="809042" y="2762407"/>
                  <a:pt x="471060" y="2826306"/>
                </a:cubicBezTo>
                <a:cubicBezTo>
                  <a:pt x="220014" y="2870605"/>
                  <a:pt x="5992" y="2627117"/>
                  <a:pt x="0" y="2355246"/>
                </a:cubicBezTo>
                <a:cubicBezTo>
                  <a:pt x="-51793" y="2122077"/>
                  <a:pt x="47310" y="2002781"/>
                  <a:pt x="0" y="1846516"/>
                </a:cubicBezTo>
                <a:cubicBezTo>
                  <a:pt x="-47310" y="1690251"/>
                  <a:pt x="21250" y="1548715"/>
                  <a:pt x="0" y="1394311"/>
                </a:cubicBezTo>
                <a:cubicBezTo>
                  <a:pt x="-21250" y="1239907"/>
                  <a:pt x="8906" y="1090792"/>
                  <a:pt x="0" y="979790"/>
                </a:cubicBezTo>
                <a:cubicBezTo>
                  <a:pt x="-8906" y="868788"/>
                  <a:pt x="25801" y="592716"/>
                  <a:pt x="0" y="471060"/>
                </a:cubicBezTo>
                <a:close/>
              </a:path>
              <a:path w="5686697" h="2826306" stroke="0" extrusionOk="0">
                <a:moveTo>
                  <a:pt x="0" y="471060"/>
                </a:moveTo>
                <a:cubicBezTo>
                  <a:pt x="-33984" y="149740"/>
                  <a:pt x="198605" y="5437"/>
                  <a:pt x="471060" y="0"/>
                </a:cubicBezTo>
                <a:cubicBezTo>
                  <a:pt x="575032" y="-39675"/>
                  <a:pt x="738702" y="11283"/>
                  <a:pt x="969241" y="0"/>
                </a:cubicBezTo>
                <a:cubicBezTo>
                  <a:pt x="1199780" y="-11283"/>
                  <a:pt x="1262763" y="32657"/>
                  <a:pt x="1419975" y="0"/>
                </a:cubicBezTo>
                <a:cubicBezTo>
                  <a:pt x="1577187" y="-32657"/>
                  <a:pt x="1707432" y="36446"/>
                  <a:pt x="1870710" y="0"/>
                </a:cubicBezTo>
                <a:cubicBezTo>
                  <a:pt x="2033988" y="-36446"/>
                  <a:pt x="2230186" y="10484"/>
                  <a:pt x="2463782" y="0"/>
                </a:cubicBezTo>
                <a:cubicBezTo>
                  <a:pt x="2697378" y="-10484"/>
                  <a:pt x="2844905" y="63804"/>
                  <a:pt x="3104300" y="0"/>
                </a:cubicBezTo>
                <a:cubicBezTo>
                  <a:pt x="3363695" y="-63804"/>
                  <a:pt x="3431534" y="37971"/>
                  <a:pt x="3697372" y="0"/>
                </a:cubicBezTo>
                <a:cubicBezTo>
                  <a:pt x="3963210" y="-37971"/>
                  <a:pt x="3972874" y="39512"/>
                  <a:pt x="4195553" y="0"/>
                </a:cubicBezTo>
                <a:cubicBezTo>
                  <a:pt x="4418232" y="-39512"/>
                  <a:pt x="4847998" y="8743"/>
                  <a:pt x="5215637" y="0"/>
                </a:cubicBezTo>
                <a:cubicBezTo>
                  <a:pt x="5507766" y="5089"/>
                  <a:pt x="5708558" y="211788"/>
                  <a:pt x="5686697" y="471060"/>
                </a:cubicBezTo>
                <a:cubicBezTo>
                  <a:pt x="5735088" y="621380"/>
                  <a:pt x="5673574" y="781824"/>
                  <a:pt x="5686697" y="960948"/>
                </a:cubicBezTo>
                <a:cubicBezTo>
                  <a:pt x="5699820" y="1140072"/>
                  <a:pt x="5656215" y="1247878"/>
                  <a:pt x="5686697" y="1394311"/>
                </a:cubicBezTo>
                <a:cubicBezTo>
                  <a:pt x="5717179" y="1540744"/>
                  <a:pt x="5648362" y="1739139"/>
                  <a:pt x="5686697" y="1865358"/>
                </a:cubicBezTo>
                <a:cubicBezTo>
                  <a:pt x="5725032" y="1991577"/>
                  <a:pt x="5660340" y="2254856"/>
                  <a:pt x="5686697" y="2355246"/>
                </a:cubicBezTo>
                <a:cubicBezTo>
                  <a:pt x="5753167" y="2616124"/>
                  <a:pt x="5495482" y="2826773"/>
                  <a:pt x="5215637" y="2826306"/>
                </a:cubicBezTo>
                <a:cubicBezTo>
                  <a:pt x="4951876" y="2871409"/>
                  <a:pt x="4865721" y="2824385"/>
                  <a:pt x="4622565" y="2826306"/>
                </a:cubicBezTo>
                <a:cubicBezTo>
                  <a:pt x="4379409" y="2828227"/>
                  <a:pt x="4237462" y="2818502"/>
                  <a:pt x="4076939" y="2826306"/>
                </a:cubicBezTo>
                <a:cubicBezTo>
                  <a:pt x="3916416" y="2834110"/>
                  <a:pt x="3759179" y="2798807"/>
                  <a:pt x="3578758" y="2826306"/>
                </a:cubicBezTo>
                <a:cubicBezTo>
                  <a:pt x="3398337" y="2853805"/>
                  <a:pt x="3250902" y="2767419"/>
                  <a:pt x="2938240" y="2826306"/>
                </a:cubicBezTo>
                <a:cubicBezTo>
                  <a:pt x="2625578" y="2885193"/>
                  <a:pt x="2449203" y="2761572"/>
                  <a:pt x="2297722" y="2826306"/>
                </a:cubicBezTo>
                <a:cubicBezTo>
                  <a:pt x="2146241" y="2891040"/>
                  <a:pt x="1951343" y="2756024"/>
                  <a:pt x="1609758" y="2826306"/>
                </a:cubicBezTo>
                <a:cubicBezTo>
                  <a:pt x="1268173" y="2896588"/>
                  <a:pt x="962430" y="2785080"/>
                  <a:pt x="471060" y="2826306"/>
                </a:cubicBezTo>
                <a:cubicBezTo>
                  <a:pt x="177255" y="2822777"/>
                  <a:pt x="21700" y="2608510"/>
                  <a:pt x="0" y="2355246"/>
                </a:cubicBezTo>
                <a:cubicBezTo>
                  <a:pt x="-23180" y="2134710"/>
                  <a:pt x="30398" y="2002596"/>
                  <a:pt x="0" y="1846516"/>
                </a:cubicBezTo>
                <a:cubicBezTo>
                  <a:pt x="-30398" y="1690436"/>
                  <a:pt x="14482" y="1573785"/>
                  <a:pt x="0" y="1356627"/>
                </a:cubicBezTo>
                <a:cubicBezTo>
                  <a:pt x="-14482" y="1139469"/>
                  <a:pt x="23343" y="776196"/>
                  <a:pt x="0" y="471060"/>
                </a:cubicBezTo>
                <a:close/>
              </a:path>
            </a:pathLst>
          </a:custGeom>
          <a:solidFill>
            <a:schemeClr val="accent2"/>
          </a:solidFill>
          <a:ln w="57150">
            <a:solidFill>
              <a:srgbClr val="E77A2B"/>
            </a:solidFill>
            <a:extLst>
              <a:ext uri="{C807C97D-BFC1-408E-A445-0C87EB9F89A2}">
                <ask:lineSketchStyleProps xmlns:ask="http://schemas.microsoft.com/office/drawing/2018/sketchyshapes" sd="3875129405">
                  <a:prstGeom prst="roundRect">
                    <a:avLst/>
                  </a:prstGeom>
                  <ask:type>
                    <ask:lineSketchScribble/>
                  </ask:type>
                </ask:lineSketchStyleProps>
              </a:ext>
            </a:extLst>
          </a:ln>
        </p:spPr>
        <p:txBody>
          <a:bodyPr wrap="square" rtlCol="0">
            <a:spAutoFit/>
          </a:bodyPr>
          <a:lstStyle/>
          <a:p>
            <a:pPr algn="ctr"/>
            <a:r>
              <a:rPr lang="en-GB" sz="2000" b="1" dirty="0">
                <a:solidFill>
                  <a:srgbClr val="E7E6E1"/>
                </a:solidFill>
                <a:latin typeface="Arial" panose="020B0604020202020204" pitchFamily="34" charset="0"/>
                <a:ea typeface="Calibri" panose="020F0502020204030204" pitchFamily="34" charset="0"/>
                <a:cs typeface="Times New Roman" panose="02020603050405020304" pitchFamily="18" charset="0"/>
              </a:rPr>
              <a:t>Our mission is to build the bridge between education and social care with children at our heart. We bring people together as champions for education to value and empower all children and young people, believing in their potential to achieve amazing things and reach for the stars and beyond</a:t>
            </a:r>
            <a:endParaRPr lang="en-GB" sz="2000" dirty="0">
              <a:solidFill>
                <a:srgbClr val="E7E6E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A person speaking in front of a large screen&#10;&#10;Description automatically generated">
            <a:extLst>
              <a:ext uri="{FF2B5EF4-FFF2-40B4-BE49-F238E27FC236}">
                <a16:creationId xmlns:a16="http://schemas.microsoft.com/office/drawing/2014/main" id="{F473FF46-BD4E-050A-758C-10E670D88C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2739" y="3069390"/>
            <a:ext cx="3924141" cy="2664307"/>
          </a:xfrm>
          <a:prstGeom prst="rect">
            <a:avLst/>
          </a:prstGeom>
        </p:spPr>
      </p:pic>
    </p:spTree>
    <p:extLst>
      <p:ext uri="{BB962C8B-B14F-4D97-AF65-F5344CB8AC3E}">
        <p14:creationId xmlns:p14="http://schemas.microsoft.com/office/powerpoint/2010/main" val="2107989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0BFC3BD3-10AC-F050-681D-0E38E8842B09}"/>
              </a:ext>
            </a:extLst>
          </p:cNvPr>
          <p:cNvSpPr/>
          <p:nvPr/>
        </p:nvSpPr>
        <p:spPr>
          <a:xfrm>
            <a:off x="287381" y="1284888"/>
            <a:ext cx="5808617" cy="2520088"/>
          </a:xfrm>
          <a:prstGeom prst="roundRect">
            <a:avLst>
              <a:gd name="adj" fmla="val 14416"/>
            </a:avLst>
          </a:prstGeom>
          <a:solidFill>
            <a:srgbClr val="0044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nSpc>
                <a:spcPct val="100000"/>
              </a:lnSpc>
              <a:buNone/>
            </a:pPr>
            <a:r>
              <a:rPr lang="en-GB" sz="1800" b="1" dirty="0">
                <a:solidFill>
                  <a:schemeClr val="accent2"/>
                </a:solidFill>
                <a:latin typeface="Arial" panose="020B0604020202020204" pitchFamily="34" charset="0"/>
                <a:cs typeface="Arial" panose="020B0604020202020204" pitchFamily="34" charset="0"/>
              </a:rPr>
              <a:t>Looked After Children </a:t>
            </a:r>
            <a:r>
              <a:rPr lang="en-GB" sz="1800" dirty="0">
                <a:solidFill>
                  <a:srgbClr val="E7E6E1"/>
                </a:solidFill>
                <a:latin typeface="Arial" panose="020B0604020202020204" pitchFamily="34" charset="0"/>
                <a:cs typeface="Arial" panose="020B0604020202020204" pitchFamily="34" charset="0"/>
              </a:rPr>
              <a:t>are those in the care of their local authority, which is sometimes referred to as a 'corporate parent'.  There are many reasons children may become looked after,</a:t>
            </a:r>
          </a:p>
          <a:p>
            <a:pPr marL="285750" indent="-285750">
              <a:lnSpc>
                <a:spcPct val="100000"/>
              </a:lnSpc>
              <a:spcBef>
                <a:spcPts val="600"/>
              </a:spcBef>
              <a:buFont typeface="Arial" panose="020B0604020202020204" pitchFamily="34" charset="0"/>
              <a:buChar char="•"/>
            </a:pPr>
            <a:r>
              <a:rPr lang="en-GB" sz="1800" dirty="0">
                <a:solidFill>
                  <a:srgbClr val="E7E6E1"/>
                </a:solidFill>
                <a:latin typeface="Arial" panose="020B0604020202020204" pitchFamily="34" charset="0"/>
                <a:cs typeface="Arial" panose="020B0604020202020204" pitchFamily="34" charset="0"/>
              </a:rPr>
              <a:t>they face abuse or neglect at home</a:t>
            </a:r>
          </a:p>
          <a:p>
            <a:pPr marL="285750" indent="-285750">
              <a:lnSpc>
                <a:spcPct val="100000"/>
              </a:lnSpc>
              <a:spcBef>
                <a:spcPts val="600"/>
              </a:spcBef>
              <a:buFont typeface="Arial" panose="020B0604020202020204" pitchFamily="34" charset="0"/>
              <a:buChar char="•"/>
            </a:pPr>
            <a:r>
              <a:rPr lang="en-GB" sz="1800" dirty="0">
                <a:solidFill>
                  <a:srgbClr val="E7E6E1"/>
                </a:solidFill>
                <a:latin typeface="Arial" panose="020B0604020202020204" pitchFamily="34" charset="0"/>
                <a:cs typeface="Arial" panose="020B0604020202020204" pitchFamily="34" charset="0"/>
              </a:rPr>
              <a:t>they have disabilities that require special care</a:t>
            </a:r>
          </a:p>
          <a:p>
            <a:pPr marL="285750" indent="-285750">
              <a:lnSpc>
                <a:spcPct val="100000"/>
              </a:lnSpc>
              <a:spcBef>
                <a:spcPts val="600"/>
              </a:spcBef>
              <a:buFont typeface="Arial" panose="020B0604020202020204" pitchFamily="34" charset="0"/>
              <a:buChar char="•"/>
            </a:pPr>
            <a:r>
              <a:rPr lang="en-GB" sz="1800" dirty="0">
                <a:solidFill>
                  <a:srgbClr val="E7E6E1"/>
                </a:solidFill>
                <a:latin typeface="Arial" panose="020B0604020202020204" pitchFamily="34" charset="0"/>
                <a:cs typeface="Arial" panose="020B0604020202020204" pitchFamily="34" charset="0"/>
              </a:rPr>
              <a:t>they are unaccompanied minors seeking asylum</a:t>
            </a:r>
          </a:p>
        </p:txBody>
      </p:sp>
      <p:sp>
        <p:nvSpPr>
          <p:cNvPr id="4" name="Footer Placeholder 3">
            <a:extLst>
              <a:ext uri="{FF2B5EF4-FFF2-40B4-BE49-F238E27FC236}">
                <a16:creationId xmlns:a16="http://schemas.microsoft.com/office/drawing/2014/main" id="{2FDE9A66-0159-0802-7DF6-467839D6BDC3}"/>
              </a:ext>
            </a:extLst>
          </p:cNvPr>
          <p:cNvSpPr>
            <a:spLocks noGrp="1"/>
          </p:cNvSpPr>
          <p:nvPr>
            <p:ph type="ftr" sz="quarter" idx="11"/>
          </p:nvPr>
        </p:nvSpPr>
        <p:spPr/>
        <p:txBody>
          <a:bodyPr/>
          <a:lstStyle/>
          <a:p>
            <a:endParaRPr lang="en-GB" dirty="0"/>
          </a:p>
        </p:txBody>
      </p:sp>
      <p:sp>
        <p:nvSpPr>
          <p:cNvPr id="2" name="TextBox 1">
            <a:extLst>
              <a:ext uri="{FF2B5EF4-FFF2-40B4-BE49-F238E27FC236}">
                <a16:creationId xmlns:a16="http://schemas.microsoft.com/office/drawing/2014/main" id="{CE8EA1C4-9ADB-120F-02DC-77F809DD1E50}"/>
              </a:ext>
            </a:extLst>
          </p:cNvPr>
          <p:cNvSpPr txBox="1"/>
          <p:nvPr/>
        </p:nvSpPr>
        <p:spPr>
          <a:xfrm>
            <a:off x="287383" y="296092"/>
            <a:ext cx="11721737" cy="808235"/>
          </a:xfrm>
          <a:prstGeom prst="rect">
            <a:avLst/>
          </a:prstGeom>
          <a:noFill/>
        </p:spPr>
        <p:txBody>
          <a:bodyPr wrap="square" rtlCol="0">
            <a:spAutoFit/>
          </a:bodyPr>
          <a:lstStyle/>
          <a:p>
            <a:pPr marL="0" indent="0" algn="ctr">
              <a:lnSpc>
                <a:spcPct val="110000"/>
              </a:lnSpc>
              <a:buNone/>
            </a:pPr>
            <a:r>
              <a:rPr lang="en-US" sz="2200" b="1" dirty="0">
                <a:solidFill>
                  <a:srgbClr val="E77A2B"/>
                </a:solidFill>
                <a:latin typeface="Arial" panose="020B0604020202020204" pitchFamily="34" charset="0"/>
                <a:cs typeface="Arial" panose="020B0604020202020204" pitchFamily="34" charset="0"/>
              </a:rPr>
              <a:t>These groups of children face significant barriers to education because of their experience of adversity and trauma. Most commonly abuse and neglect. </a:t>
            </a:r>
            <a:endParaRPr lang="en-GB" sz="2200" b="1" dirty="0">
              <a:solidFill>
                <a:srgbClr val="E77A2B"/>
              </a:solidFill>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29D36F7E-A6AA-24C0-D330-F052B3A3DA11}"/>
              </a:ext>
            </a:extLst>
          </p:cNvPr>
          <p:cNvSpPr/>
          <p:nvPr/>
        </p:nvSpPr>
        <p:spPr>
          <a:xfrm>
            <a:off x="6200502" y="1284889"/>
            <a:ext cx="5808617" cy="1362518"/>
          </a:xfrm>
          <a:prstGeom prst="roundRect">
            <a:avLst>
              <a:gd name="adj" fmla="val 14416"/>
            </a:avLst>
          </a:prstGeom>
          <a:solidFill>
            <a:srgbClr val="0044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nSpc>
                <a:spcPct val="110000"/>
              </a:lnSpc>
              <a:buNone/>
            </a:pPr>
            <a:r>
              <a:rPr lang="en-GB" sz="1800" b="1" dirty="0">
                <a:solidFill>
                  <a:schemeClr val="accent2"/>
                </a:solidFill>
                <a:latin typeface="Arial" panose="020B0604020202020204" pitchFamily="34" charset="0"/>
                <a:cs typeface="Arial" panose="020B0604020202020204" pitchFamily="34" charset="0"/>
              </a:rPr>
              <a:t>Previously Looked After children</a:t>
            </a:r>
            <a:r>
              <a:rPr lang="en-GB" sz="1800" dirty="0">
                <a:solidFill>
                  <a:schemeClr val="accent2"/>
                </a:solidFill>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are those who immediately after being in care became subject to an Adoption Order, Child Arrangement Order or Special Guardianship Order. </a:t>
            </a:r>
            <a:endParaRPr lang="en-US" sz="1800" dirty="0">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D27A278C-A1FE-5F83-F697-367740A2C184}"/>
              </a:ext>
            </a:extLst>
          </p:cNvPr>
          <p:cNvSpPr/>
          <p:nvPr/>
        </p:nvSpPr>
        <p:spPr>
          <a:xfrm>
            <a:off x="287382" y="4039438"/>
            <a:ext cx="5808617" cy="1847987"/>
          </a:xfrm>
          <a:prstGeom prst="roundRect">
            <a:avLst>
              <a:gd name="adj" fmla="val 14416"/>
            </a:avLst>
          </a:prstGeom>
          <a:solidFill>
            <a:srgbClr val="0044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nSpc>
                <a:spcPct val="100000"/>
              </a:lnSpc>
              <a:buNone/>
            </a:pPr>
            <a:r>
              <a:rPr lang="en-GB" sz="1800" b="1" dirty="0">
                <a:solidFill>
                  <a:schemeClr val="accent2"/>
                </a:solidFill>
                <a:latin typeface="Arial" panose="020B0604020202020204" pitchFamily="34" charset="0"/>
                <a:cs typeface="Arial" panose="020B0604020202020204" pitchFamily="34" charset="0"/>
              </a:rPr>
              <a:t>Children in Need </a:t>
            </a:r>
            <a:r>
              <a:rPr lang="en-GB" sz="1800" dirty="0">
                <a:latin typeface="Arial" panose="020B0604020202020204" pitchFamily="34" charset="0"/>
                <a:cs typeface="Arial" panose="020B0604020202020204" pitchFamily="34" charset="0"/>
              </a:rPr>
              <a:t>are</a:t>
            </a:r>
            <a:r>
              <a:rPr lang="en-GB"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children, from 0 to 18 years old, who were assessed as needing a social worker in the past 6 years due to safeguarding and/or welfare reasons. This includes all those subject to a Child in Need plan or a Child Protection plan in all education settings. </a:t>
            </a:r>
          </a:p>
        </p:txBody>
      </p:sp>
      <p:pic>
        <p:nvPicPr>
          <p:cNvPr id="5" name="Content Placeholder 4">
            <a:extLst>
              <a:ext uri="{FF2B5EF4-FFF2-40B4-BE49-F238E27FC236}">
                <a16:creationId xmlns:a16="http://schemas.microsoft.com/office/drawing/2014/main" id="{6A18691F-18AE-CC41-4B16-9692D67B77BD}"/>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bwMode="auto">
          <a:xfrm>
            <a:off x="6456766" y="2867199"/>
            <a:ext cx="5447852" cy="36619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18005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F60EF9-4C09-8363-E69F-1266CFAE6B1E}"/>
              </a:ext>
            </a:extLst>
          </p:cNvPr>
          <p:cNvSpPr>
            <a:spLocks noGrp="1"/>
          </p:cNvSpPr>
          <p:nvPr>
            <p:ph type="ftr" sz="quarter" idx="11"/>
          </p:nvPr>
        </p:nvSpPr>
        <p:spPr/>
        <p:txBody>
          <a:bodyPr/>
          <a:lstStyle/>
          <a:p>
            <a:endParaRPr lang="en-GB" dirty="0"/>
          </a:p>
        </p:txBody>
      </p:sp>
      <p:graphicFrame>
        <p:nvGraphicFramePr>
          <p:cNvPr id="5" name="Chart 4">
            <a:extLst>
              <a:ext uri="{FF2B5EF4-FFF2-40B4-BE49-F238E27FC236}">
                <a16:creationId xmlns:a16="http://schemas.microsoft.com/office/drawing/2014/main" id="{55B871E8-8C59-CAAD-7955-6B4FFBCB2F56}"/>
              </a:ext>
            </a:extLst>
          </p:cNvPr>
          <p:cNvGraphicFramePr>
            <a:graphicFrameLocks/>
          </p:cNvGraphicFramePr>
          <p:nvPr>
            <p:extLst>
              <p:ext uri="{D42A27DB-BD31-4B8C-83A1-F6EECF244321}">
                <p14:modId xmlns:p14="http://schemas.microsoft.com/office/powerpoint/2010/main" val="1885131635"/>
              </p:ext>
            </p:extLst>
          </p:nvPr>
        </p:nvGraphicFramePr>
        <p:xfrm>
          <a:off x="6198154" y="934949"/>
          <a:ext cx="5719869" cy="451035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E992C579-C99D-3E47-9DBC-B7CD68B2C1A4}"/>
              </a:ext>
            </a:extLst>
          </p:cNvPr>
          <p:cNvSpPr txBox="1"/>
          <p:nvPr/>
        </p:nvSpPr>
        <p:spPr>
          <a:xfrm>
            <a:off x="769501" y="651331"/>
            <a:ext cx="5019009" cy="1328023"/>
          </a:xfrm>
          <a:custGeom>
            <a:avLst/>
            <a:gdLst>
              <a:gd name="connsiteX0" fmla="*/ 0 w 5019009"/>
              <a:gd name="connsiteY0" fmla="*/ 221342 h 1328023"/>
              <a:gd name="connsiteX1" fmla="*/ 221342 w 5019009"/>
              <a:gd name="connsiteY1" fmla="*/ 0 h 1328023"/>
              <a:gd name="connsiteX2" fmla="*/ 884909 w 5019009"/>
              <a:gd name="connsiteY2" fmla="*/ 0 h 1328023"/>
              <a:gd name="connsiteX3" fmla="*/ 1319660 w 5019009"/>
              <a:gd name="connsiteY3" fmla="*/ 0 h 1328023"/>
              <a:gd name="connsiteX4" fmla="*/ 1937464 w 5019009"/>
              <a:gd name="connsiteY4" fmla="*/ 0 h 1328023"/>
              <a:gd name="connsiteX5" fmla="*/ 2555268 w 5019009"/>
              <a:gd name="connsiteY5" fmla="*/ 0 h 1328023"/>
              <a:gd name="connsiteX6" fmla="*/ 2990019 w 5019009"/>
              <a:gd name="connsiteY6" fmla="*/ 0 h 1328023"/>
              <a:gd name="connsiteX7" fmla="*/ 3607823 w 5019009"/>
              <a:gd name="connsiteY7" fmla="*/ 0 h 1328023"/>
              <a:gd name="connsiteX8" fmla="*/ 4225626 w 5019009"/>
              <a:gd name="connsiteY8" fmla="*/ 0 h 1328023"/>
              <a:gd name="connsiteX9" fmla="*/ 4797667 w 5019009"/>
              <a:gd name="connsiteY9" fmla="*/ 0 h 1328023"/>
              <a:gd name="connsiteX10" fmla="*/ 5019009 w 5019009"/>
              <a:gd name="connsiteY10" fmla="*/ 221342 h 1328023"/>
              <a:gd name="connsiteX11" fmla="*/ 5019009 w 5019009"/>
              <a:gd name="connsiteY11" fmla="*/ 637451 h 1328023"/>
              <a:gd name="connsiteX12" fmla="*/ 5019009 w 5019009"/>
              <a:gd name="connsiteY12" fmla="*/ 1106681 h 1328023"/>
              <a:gd name="connsiteX13" fmla="*/ 4797667 w 5019009"/>
              <a:gd name="connsiteY13" fmla="*/ 1328023 h 1328023"/>
              <a:gd name="connsiteX14" fmla="*/ 4225626 w 5019009"/>
              <a:gd name="connsiteY14" fmla="*/ 1328023 h 1328023"/>
              <a:gd name="connsiteX15" fmla="*/ 3745112 w 5019009"/>
              <a:gd name="connsiteY15" fmla="*/ 1328023 h 1328023"/>
              <a:gd name="connsiteX16" fmla="*/ 3127308 w 5019009"/>
              <a:gd name="connsiteY16" fmla="*/ 1328023 h 1328023"/>
              <a:gd name="connsiteX17" fmla="*/ 2601031 w 5019009"/>
              <a:gd name="connsiteY17" fmla="*/ 1328023 h 1328023"/>
              <a:gd name="connsiteX18" fmla="*/ 2120517 w 5019009"/>
              <a:gd name="connsiteY18" fmla="*/ 1328023 h 1328023"/>
              <a:gd name="connsiteX19" fmla="*/ 1594240 w 5019009"/>
              <a:gd name="connsiteY19" fmla="*/ 1328023 h 1328023"/>
              <a:gd name="connsiteX20" fmla="*/ 930672 w 5019009"/>
              <a:gd name="connsiteY20" fmla="*/ 1328023 h 1328023"/>
              <a:gd name="connsiteX21" fmla="*/ 221342 w 5019009"/>
              <a:gd name="connsiteY21" fmla="*/ 1328023 h 1328023"/>
              <a:gd name="connsiteX22" fmla="*/ 0 w 5019009"/>
              <a:gd name="connsiteY22" fmla="*/ 1106681 h 1328023"/>
              <a:gd name="connsiteX23" fmla="*/ 0 w 5019009"/>
              <a:gd name="connsiteY23" fmla="*/ 690572 h 1328023"/>
              <a:gd name="connsiteX24" fmla="*/ 0 w 5019009"/>
              <a:gd name="connsiteY24" fmla="*/ 221342 h 132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19009" h="1328023" fill="none" extrusionOk="0">
                <a:moveTo>
                  <a:pt x="0" y="221342"/>
                </a:moveTo>
                <a:cubicBezTo>
                  <a:pt x="-32970" y="87008"/>
                  <a:pt x="98360" y="-3118"/>
                  <a:pt x="221342" y="0"/>
                </a:cubicBezTo>
                <a:cubicBezTo>
                  <a:pt x="368594" y="-54386"/>
                  <a:pt x="569318" y="47349"/>
                  <a:pt x="884909" y="0"/>
                </a:cubicBezTo>
                <a:cubicBezTo>
                  <a:pt x="1200500" y="-47349"/>
                  <a:pt x="1109762" y="50220"/>
                  <a:pt x="1319660" y="0"/>
                </a:cubicBezTo>
                <a:cubicBezTo>
                  <a:pt x="1529558" y="-50220"/>
                  <a:pt x="1646727" y="64047"/>
                  <a:pt x="1937464" y="0"/>
                </a:cubicBezTo>
                <a:cubicBezTo>
                  <a:pt x="2228201" y="-64047"/>
                  <a:pt x="2426580" y="62906"/>
                  <a:pt x="2555268" y="0"/>
                </a:cubicBezTo>
                <a:cubicBezTo>
                  <a:pt x="2683956" y="-62906"/>
                  <a:pt x="2892795" y="44925"/>
                  <a:pt x="2990019" y="0"/>
                </a:cubicBezTo>
                <a:cubicBezTo>
                  <a:pt x="3087243" y="-44925"/>
                  <a:pt x="3423984" y="73721"/>
                  <a:pt x="3607823" y="0"/>
                </a:cubicBezTo>
                <a:cubicBezTo>
                  <a:pt x="3791662" y="-73721"/>
                  <a:pt x="4092477" y="8762"/>
                  <a:pt x="4225626" y="0"/>
                </a:cubicBezTo>
                <a:cubicBezTo>
                  <a:pt x="4358775" y="-8762"/>
                  <a:pt x="4585280" y="1007"/>
                  <a:pt x="4797667" y="0"/>
                </a:cubicBezTo>
                <a:cubicBezTo>
                  <a:pt x="4929625" y="9848"/>
                  <a:pt x="5055161" y="98593"/>
                  <a:pt x="5019009" y="221342"/>
                </a:cubicBezTo>
                <a:cubicBezTo>
                  <a:pt x="5057765" y="312164"/>
                  <a:pt x="5005859" y="453898"/>
                  <a:pt x="5019009" y="637451"/>
                </a:cubicBezTo>
                <a:cubicBezTo>
                  <a:pt x="5032159" y="821004"/>
                  <a:pt x="5011561" y="921791"/>
                  <a:pt x="5019009" y="1106681"/>
                </a:cubicBezTo>
                <a:cubicBezTo>
                  <a:pt x="4999557" y="1231244"/>
                  <a:pt x="4906835" y="1344852"/>
                  <a:pt x="4797667" y="1328023"/>
                </a:cubicBezTo>
                <a:cubicBezTo>
                  <a:pt x="4653282" y="1336912"/>
                  <a:pt x="4439313" y="1265083"/>
                  <a:pt x="4225626" y="1328023"/>
                </a:cubicBezTo>
                <a:cubicBezTo>
                  <a:pt x="4011939" y="1390963"/>
                  <a:pt x="3966308" y="1278536"/>
                  <a:pt x="3745112" y="1328023"/>
                </a:cubicBezTo>
                <a:cubicBezTo>
                  <a:pt x="3523916" y="1377510"/>
                  <a:pt x="3431442" y="1282229"/>
                  <a:pt x="3127308" y="1328023"/>
                </a:cubicBezTo>
                <a:cubicBezTo>
                  <a:pt x="2823174" y="1373817"/>
                  <a:pt x="2793381" y="1308226"/>
                  <a:pt x="2601031" y="1328023"/>
                </a:cubicBezTo>
                <a:cubicBezTo>
                  <a:pt x="2408681" y="1347820"/>
                  <a:pt x="2355534" y="1313512"/>
                  <a:pt x="2120517" y="1328023"/>
                </a:cubicBezTo>
                <a:cubicBezTo>
                  <a:pt x="1885500" y="1342534"/>
                  <a:pt x="1724633" y="1287870"/>
                  <a:pt x="1594240" y="1328023"/>
                </a:cubicBezTo>
                <a:cubicBezTo>
                  <a:pt x="1463847" y="1368176"/>
                  <a:pt x="1184531" y="1320103"/>
                  <a:pt x="930672" y="1328023"/>
                </a:cubicBezTo>
                <a:cubicBezTo>
                  <a:pt x="676813" y="1335943"/>
                  <a:pt x="538989" y="1287432"/>
                  <a:pt x="221342" y="1328023"/>
                </a:cubicBezTo>
                <a:cubicBezTo>
                  <a:pt x="104188" y="1328542"/>
                  <a:pt x="-659" y="1231617"/>
                  <a:pt x="0" y="1106681"/>
                </a:cubicBezTo>
                <a:cubicBezTo>
                  <a:pt x="-14469" y="965780"/>
                  <a:pt x="2177" y="803466"/>
                  <a:pt x="0" y="690572"/>
                </a:cubicBezTo>
                <a:cubicBezTo>
                  <a:pt x="-2177" y="577678"/>
                  <a:pt x="38915" y="421563"/>
                  <a:pt x="0" y="221342"/>
                </a:cubicBezTo>
                <a:close/>
              </a:path>
              <a:path w="5019009" h="1328023" stroke="0" extrusionOk="0">
                <a:moveTo>
                  <a:pt x="0" y="221342"/>
                </a:moveTo>
                <a:cubicBezTo>
                  <a:pt x="-31151" y="102751"/>
                  <a:pt x="122105" y="-905"/>
                  <a:pt x="221342" y="0"/>
                </a:cubicBezTo>
                <a:cubicBezTo>
                  <a:pt x="440390" y="-6161"/>
                  <a:pt x="626887" y="48690"/>
                  <a:pt x="884909" y="0"/>
                </a:cubicBezTo>
                <a:cubicBezTo>
                  <a:pt x="1142931" y="-48690"/>
                  <a:pt x="1259645" y="11814"/>
                  <a:pt x="1502713" y="0"/>
                </a:cubicBezTo>
                <a:cubicBezTo>
                  <a:pt x="1745781" y="-11814"/>
                  <a:pt x="1886519" y="20204"/>
                  <a:pt x="2074754" y="0"/>
                </a:cubicBezTo>
                <a:cubicBezTo>
                  <a:pt x="2262989" y="-20204"/>
                  <a:pt x="2336171" y="40105"/>
                  <a:pt x="2555268" y="0"/>
                </a:cubicBezTo>
                <a:cubicBezTo>
                  <a:pt x="2774365" y="-40105"/>
                  <a:pt x="2861522" y="54583"/>
                  <a:pt x="3081545" y="0"/>
                </a:cubicBezTo>
                <a:cubicBezTo>
                  <a:pt x="3301568" y="-54583"/>
                  <a:pt x="3450060" y="10401"/>
                  <a:pt x="3562059" y="0"/>
                </a:cubicBezTo>
                <a:cubicBezTo>
                  <a:pt x="3674058" y="-10401"/>
                  <a:pt x="3890905" y="1172"/>
                  <a:pt x="4088337" y="0"/>
                </a:cubicBezTo>
                <a:cubicBezTo>
                  <a:pt x="4285769" y="-1172"/>
                  <a:pt x="4597649" y="70864"/>
                  <a:pt x="4797667" y="0"/>
                </a:cubicBezTo>
                <a:cubicBezTo>
                  <a:pt x="4932810" y="-2541"/>
                  <a:pt x="5030316" y="121213"/>
                  <a:pt x="5019009" y="221342"/>
                </a:cubicBezTo>
                <a:cubicBezTo>
                  <a:pt x="5063012" y="343137"/>
                  <a:pt x="4966886" y="479240"/>
                  <a:pt x="5019009" y="664012"/>
                </a:cubicBezTo>
                <a:cubicBezTo>
                  <a:pt x="5071132" y="848784"/>
                  <a:pt x="4998036" y="992298"/>
                  <a:pt x="5019009" y="1106681"/>
                </a:cubicBezTo>
                <a:cubicBezTo>
                  <a:pt x="4993084" y="1205092"/>
                  <a:pt x="4895236" y="1316482"/>
                  <a:pt x="4797667" y="1328023"/>
                </a:cubicBezTo>
                <a:cubicBezTo>
                  <a:pt x="4621071" y="1394284"/>
                  <a:pt x="4409014" y="1253376"/>
                  <a:pt x="4134100" y="1328023"/>
                </a:cubicBezTo>
                <a:cubicBezTo>
                  <a:pt x="3859186" y="1402670"/>
                  <a:pt x="3748562" y="1309341"/>
                  <a:pt x="3562059" y="1328023"/>
                </a:cubicBezTo>
                <a:cubicBezTo>
                  <a:pt x="3375556" y="1346705"/>
                  <a:pt x="3265495" y="1305163"/>
                  <a:pt x="2990019" y="1328023"/>
                </a:cubicBezTo>
                <a:cubicBezTo>
                  <a:pt x="2714543" y="1350883"/>
                  <a:pt x="2569394" y="1262799"/>
                  <a:pt x="2417978" y="1328023"/>
                </a:cubicBezTo>
                <a:cubicBezTo>
                  <a:pt x="2266562" y="1393247"/>
                  <a:pt x="2166630" y="1315484"/>
                  <a:pt x="1983227" y="1328023"/>
                </a:cubicBezTo>
                <a:cubicBezTo>
                  <a:pt x="1799824" y="1340562"/>
                  <a:pt x="1596161" y="1275378"/>
                  <a:pt x="1319660" y="1328023"/>
                </a:cubicBezTo>
                <a:cubicBezTo>
                  <a:pt x="1043159" y="1380668"/>
                  <a:pt x="984603" y="1324189"/>
                  <a:pt x="839146" y="1328023"/>
                </a:cubicBezTo>
                <a:cubicBezTo>
                  <a:pt x="693689" y="1331857"/>
                  <a:pt x="432683" y="1319696"/>
                  <a:pt x="221342" y="1328023"/>
                </a:cubicBezTo>
                <a:cubicBezTo>
                  <a:pt x="101677" y="1348620"/>
                  <a:pt x="-28355" y="1228742"/>
                  <a:pt x="0" y="1106681"/>
                </a:cubicBezTo>
                <a:cubicBezTo>
                  <a:pt x="-37539" y="967345"/>
                  <a:pt x="22029" y="826175"/>
                  <a:pt x="0" y="672865"/>
                </a:cubicBezTo>
                <a:cubicBezTo>
                  <a:pt x="-22029" y="519555"/>
                  <a:pt x="42374" y="365257"/>
                  <a:pt x="0" y="221342"/>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pPr algn="ctr"/>
            <a:r>
              <a:rPr lang="en-GB" sz="3600" dirty="0">
                <a:latin typeface="Arial" panose="020B0604020202020204" pitchFamily="34" charset="0"/>
                <a:cs typeface="Arial" panose="020B0604020202020204" pitchFamily="34" charset="0"/>
              </a:rPr>
              <a:t>Looked After Children </a:t>
            </a:r>
            <a:r>
              <a:rPr lang="en-GB" sz="3600" b="1" dirty="0">
                <a:latin typeface="Arial" panose="020B0604020202020204" pitchFamily="34" charset="0"/>
                <a:cs typeface="Arial" panose="020B0604020202020204" pitchFamily="34" charset="0"/>
              </a:rPr>
              <a:t>378</a:t>
            </a:r>
          </a:p>
        </p:txBody>
      </p:sp>
      <p:sp>
        <p:nvSpPr>
          <p:cNvPr id="3" name="TextBox 2">
            <a:extLst>
              <a:ext uri="{FF2B5EF4-FFF2-40B4-BE49-F238E27FC236}">
                <a16:creationId xmlns:a16="http://schemas.microsoft.com/office/drawing/2014/main" id="{5A26953B-2B5F-8832-06D2-1B014B9DEC5A}"/>
              </a:ext>
            </a:extLst>
          </p:cNvPr>
          <p:cNvSpPr txBox="1"/>
          <p:nvPr/>
        </p:nvSpPr>
        <p:spPr>
          <a:xfrm>
            <a:off x="769501" y="2197950"/>
            <a:ext cx="5019009" cy="1940957"/>
          </a:xfrm>
          <a:custGeom>
            <a:avLst/>
            <a:gdLst>
              <a:gd name="connsiteX0" fmla="*/ 0 w 5019009"/>
              <a:gd name="connsiteY0" fmla="*/ 323499 h 1940957"/>
              <a:gd name="connsiteX1" fmla="*/ 323499 w 5019009"/>
              <a:gd name="connsiteY1" fmla="*/ 0 h 1940957"/>
              <a:gd name="connsiteX2" fmla="*/ 870000 w 5019009"/>
              <a:gd name="connsiteY2" fmla="*/ 0 h 1940957"/>
              <a:gd name="connsiteX3" fmla="*/ 1460222 w 5019009"/>
              <a:gd name="connsiteY3" fmla="*/ 0 h 1940957"/>
              <a:gd name="connsiteX4" fmla="*/ 1875563 w 5019009"/>
              <a:gd name="connsiteY4" fmla="*/ 0 h 1940957"/>
              <a:gd name="connsiteX5" fmla="*/ 2465784 w 5019009"/>
              <a:gd name="connsiteY5" fmla="*/ 0 h 1940957"/>
              <a:gd name="connsiteX6" fmla="*/ 3056006 w 5019009"/>
              <a:gd name="connsiteY6" fmla="*/ 0 h 1940957"/>
              <a:gd name="connsiteX7" fmla="*/ 3646227 w 5019009"/>
              <a:gd name="connsiteY7" fmla="*/ 0 h 1940957"/>
              <a:gd name="connsiteX8" fmla="*/ 4695510 w 5019009"/>
              <a:gd name="connsiteY8" fmla="*/ 0 h 1940957"/>
              <a:gd name="connsiteX9" fmla="*/ 5019009 w 5019009"/>
              <a:gd name="connsiteY9" fmla="*/ 323499 h 1940957"/>
              <a:gd name="connsiteX10" fmla="*/ 5019009 w 5019009"/>
              <a:gd name="connsiteY10" fmla="*/ 716000 h 1940957"/>
              <a:gd name="connsiteX11" fmla="*/ 5019009 w 5019009"/>
              <a:gd name="connsiteY11" fmla="*/ 1173199 h 1940957"/>
              <a:gd name="connsiteX12" fmla="*/ 5019009 w 5019009"/>
              <a:gd name="connsiteY12" fmla="*/ 1617458 h 1940957"/>
              <a:gd name="connsiteX13" fmla="*/ 4695510 w 5019009"/>
              <a:gd name="connsiteY13" fmla="*/ 1940957 h 1940957"/>
              <a:gd name="connsiteX14" fmla="*/ 4105289 w 5019009"/>
              <a:gd name="connsiteY14" fmla="*/ 1940957 h 1940957"/>
              <a:gd name="connsiteX15" fmla="*/ 3602507 w 5019009"/>
              <a:gd name="connsiteY15" fmla="*/ 1940957 h 1940957"/>
              <a:gd name="connsiteX16" fmla="*/ 3143446 w 5019009"/>
              <a:gd name="connsiteY16" fmla="*/ 1940957 h 1940957"/>
              <a:gd name="connsiteX17" fmla="*/ 2640665 w 5019009"/>
              <a:gd name="connsiteY17" fmla="*/ 1940957 h 1940957"/>
              <a:gd name="connsiteX18" fmla="*/ 2006723 w 5019009"/>
              <a:gd name="connsiteY18" fmla="*/ 1940957 h 1940957"/>
              <a:gd name="connsiteX19" fmla="*/ 1591382 w 5019009"/>
              <a:gd name="connsiteY19" fmla="*/ 1940957 h 1940957"/>
              <a:gd name="connsiteX20" fmla="*/ 1044881 w 5019009"/>
              <a:gd name="connsiteY20" fmla="*/ 1940957 h 1940957"/>
              <a:gd name="connsiteX21" fmla="*/ 323499 w 5019009"/>
              <a:gd name="connsiteY21" fmla="*/ 1940957 h 1940957"/>
              <a:gd name="connsiteX22" fmla="*/ 0 w 5019009"/>
              <a:gd name="connsiteY22" fmla="*/ 1617458 h 1940957"/>
              <a:gd name="connsiteX23" fmla="*/ 0 w 5019009"/>
              <a:gd name="connsiteY23" fmla="*/ 1173199 h 1940957"/>
              <a:gd name="connsiteX24" fmla="*/ 0 w 5019009"/>
              <a:gd name="connsiteY24" fmla="*/ 767758 h 1940957"/>
              <a:gd name="connsiteX25" fmla="*/ 0 w 5019009"/>
              <a:gd name="connsiteY25" fmla="*/ 323499 h 1940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019009" h="1940957" fill="none" extrusionOk="0">
                <a:moveTo>
                  <a:pt x="0" y="323499"/>
                </a:moveTo>
                <a:cubicBezTo>
                  <a:pt x="48438" y="139943"/>
                  <a:pt x="164029" y="-966"/>
                  <a:pt x="323499" y="0"/>
                </a:cubicBezTo>
                <a:cubicBezTo>
                  <a:pt x="482083" y="-52329"/>
                  <a:pt x="646453" y="33801"/>
                  <a:pt x="870000" y="0"/>
                </a:cubicBezTo>
                <a:cubicBezTo>
                  <a:pt x="1093547" y="-33801"/>
                  <a:pt x="1173518" y="67687"/>
                  <a:pt x="1460222" y="0"/>
                </a:cubicBezTo>
                <a:cubicBezTo>
                  <a:pt x="1746926" y="-67687"/>
                  <a:pt x="1672049" y="40181"/>
                  <a:pt x="1875563" y="0"/>
                </a:cubicBezTo>
                <a:cubicBezTo>
                  <a:pt x="2079077" y="-40181"/>
                  <a:pt x="2241807" y="66491"/>
                  <a:pt x="2465784" y="0"/>
                </a:cubicBezTo>
                <a:cubicBezTo>
                  <a:pt x="2689761" y="-66491"/>
                  <a:pt x="2806983" y="6007"/>
                  <a:pt x="3056006" y="0"/>
                </a:cubicBezTo>
                <a:cubicBezTo>
                  <a:pt x="3305029" y="-6007"/>
                  <a:pt x="3509868" y="12869"/>
                  <a:pt x="3646227" y="0"/>
                </a:cubicBezTo>
                <a:cubicBezTo>
                  <a:pt x="3782586" y="-12869"/>
                  <a:pt x="4288027" y="65264"/>
                  <a:pt x="4695510" y="0"/>
                </a:cubicBezTo>
                <a:cubicBezTo>
                  <a:pt x="4901489" y="-8786"/>
                  <a:pt x="5038183" y="165527"/>
                  <a:pt x="5019009" y="323499"/>
                </a:cubicBezTo>
                <a:cubicBezTo>
                  <a:pt x="5031983" y="457804"/>
                  <a:pt x="4980675" y="621384"/>
                  <a:pt x="5019009" y="716000"/>
                </a:cubicBezTo>
                <a:cubicBezTo>
                  <a:pt x="5057343" y="810616"/>
                  <a:pt x="4993789" y="1039396"/>
                  <a:pt x="5019009" y="1173199"/>
                </a:cubicBezTo>
                <a:cubicBezTo>
                  <a:pt x="5044229" y="1307002"/>
                  <a:pt x="4976672" y="1396727"/>
                  <a:pt x="5019009" y="1617458"/>
                </a:cubicBezTo>
                <a:cubicBezTo>
                  <a:pt x="5063356" y="1804163"/>
                  <a:pt x="4839237" y="1925354"/>
                  <a:pt x="4695510" y="1940957"/>
                </a:cubicBezTo>
                <a:cubicBezTo>
                  <a:pt x="4423915" y="1991384"/>
                  <a:pt x="4286890" y="1873978"/>
                  <a:pt x="4105289" y="1940957"/>
                </a:cubicBezTo>
                <a:cubicBezTo>
                  <a:pt x="3923688" y="2007936"/>
                  <a:pt x="3740370" y="1906457"/>
                  <a:pt x="3602507" y="1940957"/>
                </a:cubicBezTo>
                <a:cubicBezTo>
                  <a:pt x="3464644" y="1975457"/>
                  <a:pt x="3341786" y="1913922"/>
                  <a:pt x="3143446" y="1940957"/>
                </a:cubicBezTo>
                <a:cubicBezTo>
                  <a:pt x="2945106" y="1967992"/>
                  <a:pt x="2771812" y="1929651"/>
                  <a:pt x="2640665" y="1940957"/>
                </a:cubicBezTo>
                <a:cubicBezTo>
                  <a:pt x="2509518" y="1952263"/>
                  <a:pt x="2291542" y="1878133"/>
                  <a:pt x="2006723" y="1940957"/>
                </a:cubicBezTo>
                <a:cubicBezTo>
                  <a:pt x="1721904" y="2003781"/>
                  <a:pt x="1792859" y="1896558"/>
                  <a:pt x="1591382" y="1940957"/>
                </a:cubicBezTo>
                <a:cubicBezTo>
                  <a:pt x="1389905" y="1985356"/>
                  <a:pt x="1290189" y="1891396"/>
                  <a:pt x="1044881" y="1940957"/>
                </a:cubicBezTo>
                <a:cubicBezTo>
                  <a:pt x="799573" y="1990518"/>
                  <a:pt x="529983" y="1896557"/>
                  <a:pt x="323499" y="1940957"/>
                </a:cubicBezTo>
                <a:cubicBezTo>
                  <a:pt x="115941" y="1926534"/>
                  <a:pt x="30809" y="1811080"/>
                  <a:pt x="0" y="1617458"/>
                </a:cubicBezTo>
                <a:cubicBezTo>
                  <a:pt x="-11407" y="1524461"/>
                  <a:pt x="20732" y="1310570"/>
                  <a:pt x="0" y="1173199"/>
                </a:cubicBezTo>
                <a:cubicBezTo>
                  <a:pt x="-20732" y="1035828"/>
                  <a:pt x="48396" y="966546"/>
                  <a:pt x="0" y="767758"/>
                </a:cubicBezTo>
                <a:cubicBezTo>
                  <a:pt x="-48396" y="568970"/>
                  <a:pt x="25222" y="511886"/>
                  <a:pt x="0" y="323499"/>
                </a:cubicBezTo>
                <a:close/>
              </a:path>
              <a:path w="5019009" h="1940957" stroke="0" extrusionOk="0">
                <a:moveTo>
                  <a:pt x="0" y="323499"/>
                </a:moveTo>
                <a:cubicBezTo>
                  <a:pt x="-29462" y="148290"/>
                  <a:pt x="170016" y="-991"/>
                  <a:pt x="323499" y="0"/>
                </a:cubicBezTo>
                <a:cubicBezTo>
                  <a:pt x="489008" y="-52322"/>
                  <a:pt x="784783" y="4536"/>
                  <a:pt x="957441" y="0"/>
                </a:cubicBezTo>
                <a:cubicBezTo>
                  <a:pt x="1130099" y="-4536"/>
                  <a:pt x="1429354" y="24611"/>
                  <a:pt x="1547662" y="0"/>
                </a:cubicBezTo>
                <a:cubicBezTo>
                  <a:pt x="1665970" y="-24611"/>
                  <a:pt x="1878036" y="31599"/>
                  <a:pt x="2094163" y="0"/>
                </a:cubicBezTo>
                <a:cubicBezTo>
                  <a:pt x="2310290" y="-31599"/>
                  <a:pt x="2400310" y="46847"/>
                  <a:pt x="2553225" y="0"/>
                </a:cubicBezTo>
                <a:cubicBezTo>
                  <a:pt x="2706140" y="-46847"/>
                  <a:pt x="2904064" y="8728"/>
                  <a:pt x="3056006" y="0"/>
                </a:cubicBezTo>
                <a:cubicBezTo>
                  <a:pt x="3207948" y="-8728"/>
                  <a:pt x="3354235" y="32978"/>
                  <a:pt x="3515067" y="0"/>
                </a:cubicBezTo>
                <a:cubicBezTo>
                  <a:pt x="3675899" y="-32978"/>
                  <a:pt x="3808316" y="34778"/>
                  <a:pt x="4017848" y="0"/>
                </a:cubicBezTo>
                <a:cubicBezTo>
                  <a:pt x="4227380" y="-34778"/>
                  <a:pt x="4536977" y="5550"/>
                  <a:pt x="4695510" y="0"/>
                </a:cubicBezTo>
                <a:cubicBezTo>
                  <a:pt x="4893586" y="-3823"/>
                  <a:pt x="5040738" y="187333"/>
                  <a:pt x="5019009" y="323499"/>
                </a:cubicBezTo>
                <a:cubicBezTo>
                  <a:pt x="5040113" y="431349"/>
                  <a:pt x="4981268" y="595364"/>
                  <a:pt x="5019009" y="754819"/>
                </a:cubicBezTo>
                <a:cubicBezTo>
                  <a:pt x="5056750" y="914274"/>
                  <a:pt x="4972814" y="1020654"/>
                  <a:pt x="5019009" y="1186138"/>
                </a:cubicBezTo>
                <a:cubicBezTo>
                  <a:pt x="5065204" y="1351622"/>
                  <a:pt x="4968461" y="1487901"/>
                  <a:pt x="5019009" y="1617458"/>
                </a:cubicBezTo>
                <a:cubicBezTo>
                  <a:pt x="5006213" y="1822112"/>
                  <a:pt x="4833764" y="1914846"/>
                  <a:pt x="4695510" y="1940957"/>
                </a:cubicBezTo>
                <a:cubicBezTo>
                  <a:pt x="4473074" y="1946806"/>
                  <a:pt x="4352335" y="1899387"/>
                  <a:pt x="4192729" y="1940957"/>
                </a:cubicBezTo>
                <a:cubicBezTo>
                  <a:pt x="4033123" y="1982527"/>
                  <a:pt x="3867246" y="1882007"/>
                  <a:pt x="3646227" y="1940957"/>
                </a:cubicBezTo>
                <a:cubicBezTo>
                  <a:pt x="3425208" y="1999907"/>
                  <a:pt x="3333395" y="1907451"/>
                  <a:pt x="3099726" y="1940957"/>
                </a:cubicBezTo>
                <a:cubicBezTo>
                  <a:pt x="2866057" y="1974463"/>
                  <a:pt x="2864243" y="1904318"/>
                  <a:pt x="2684385" y="1940957"/>
                </a:cubicBezTo>
                <a:cubicBezTo>
                  <a:pt x="2504527" y="1977596"/>
                  <a:pt x="2192914" y="1895440"/>
                  <a:pt x="2050443" y="1940957"/>
                </a:cubicBezTo>
                <a:cubicBezTo>
                  <a:pt x="1907972" y="1986474"/>
                  <a:pt x="1726214" y="1895792"/>
                  <a:pt x="1591382" y="1940957"/>
                </a:cubicBezTo>
                <a:cubicBezTo>
                  <a:pt x="1456550" y="1986122"/>
                  <a:pt x="1299268" y="1891154"/>
                  <a:pt x="1176041" y="1940957"/>
                </a:cubicBezTo>
                <a:cubicBezTo>
                  <a:pt x="1052814" y="1990760"/>
                  <a:pt x="740938" y="1879525"/>
                  <a:pt x="323499" y="1940957"/>
                </a:cubicBezTo>
                <a:cubicBezTo>
                  <a:pt x="166369" y="1918213"/>
                  <a:pt x="-49233" y="1798416"/>
                  <a:pt x="0" y="1617458"/>
                </a:cubicBezTo>
                <a:cubicBezTo>
                  <a:pt x="-8452" y="1501920"/>
                  <a:pt x="27334" y="1325409"/>
                  <a:pt x="0" y="1224957"/>
                </a:cubicBezTo>
                <a:cubicBezTo>
                  <a:pt x="-27334" y="1124505"/>
                  <a:pt x="1348" y="995963"/>
                  <a:pt x="0" y="832456"/>
                </a:cubicBezTo>
                <a:cubicBezTo>
                  <a:pt x="-1348" y="668949"/>
                  <a:pt x="23606" y="500438"/>
                  <a:pt x="0" y="323499"/>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pPr algn="ctr"/>
            <a:r>
              <a:rPr lang="en-GB" sz="3600" dirty="0">
                <a:latin typeface="Arial" panose="020B0604020202020204" pitchFamily="34" charset="0"/>
                <a:cs typeface="Arial" panose="020B0604020202020204" pitchFamily="34" charset="0"/>
              </a:rPr>
              <a:t>Previously Looked After Children </a:t>
            </a:r>
          </a:p>
          <a:p>
            <a:pPr algn="ctr"/>
            <a:r>
              <a:rPr lang="en-GB" sz="3600" b="1" dirty="0">
                <a:latin typeface="Arial" panose="020B0604020202020204" pitchFamily="34" charset="0"/>
                <a:cs typeface="Arial" panose="020B0604020202020204" pitchFamily="34" charset="0"/>
              </a:rPr>
              <a:t>71</a:t>
            </a:r>
          </a:p>
        </p:txBody>
      </p:sp>
      <p:sp>
        <p:nvSpPr>
          <p:cNvPr id="9" name="TextBox 8">
            <a:extLst>
              <a:ext uri="{FF2B5EF4-FFF2-40B4-BE49-F238E27FC236}">
                <a16:creationId xmlns:a16="http://schemas.microsoft.com/office/drawing/2014/main" id="{D7FBE9EF-B85B-062C-FE3E-09C5A33B4983}"/>
              </a:ext>
            </a:extLst>
          </p:cNvPr>
          <p:cNvSpPr txBox="1"/>
          <p:nvPr/>
        </p:nvSpPr>
        <p:spPr>
          <a:xfrm>
            <a:off x="747762" y="4398682"/>
            <a:ext cx="5019009" cy="1328023"/>
          </a:xfrm>
          <a:custGeom>
            <a:avLst/>
            <a:gdLst>
              <a:gd name="connsiteX0" fmla="*/ 0 w 5019009"/>
              <a:gd name="connsiteY0" fmla="*/ 221342 h 1328023"/>
              <a:gd name="connsiteX1" fmla="*/ 221342 w 5019009"/>
              <a:gd name="connsiteY1" fmla="*/ 0 h 1328023"/>
              <a:gd name="connsiteX2" fmla="*/ 884909 w 5019009"/>
              <a:gd name="connsiteY2" fmla="*/ 0 h 1328023"/>
              <a:gd name="connsiteX3" fmla="*/ 1319660 w 5019009"/>
              <a:gd name="connsiteY3" fmla="*/ 0 h 1328023"/>
              <a:gd name="connsiteX4" fmla="*/ 1937464 w 5019009"/>
              <a:gd name="connsiteY4" fmla="*/ 0 h 1328023"/>
              <a:gd name="connsiteX5" fmla="*/ 2555268 w 5019009"/>
              <a:gd name="connsiteY5" fmla="*/ 0 h 1328023"/>
              <a:gd name="connsiteX6" fmla="*/ 2990019 w 5019009"/>
              <a:gd name="connsiteY6" fmla="*/ 0 h 1328023"/>
              <a:gd name="connsiteX7" fmla="*/ 3607823 w 5019009"/>
              <a:gd name="connsiteY7" fmla="*/ 0 h 1328023"/>
              <a:gd name="connsiteX8" fmla="*/ 4225626 w 5019009"/>
              <a:gd name="connsiteY8" fmla="*/ 0 h 1328023"/>
              <a:gd name="connsiteX9" fmla="*/ 4797667 w 5019009"/>
              <a:gd name="connsiteY9" fmla="*/ 0 h 1328023"/>
              <a:gd name="connsiteX10" fmla="*/ 5019009 w 5019009"/>
              <a:gd name="connsiteY10" fmla="*/ 221342 h 1328023"/>
              <a:gd name="connsiteX11" fmla="*/ 5019009 w 5019009"/>
              <a:gd name="connsiteY11" fmla="*/ 637451 h 1328023"/>
              <a:gd name="connsiteX12" fmla="*/ 5019009 w 5019009"/>
              <a:gd name="connsiteY12" fmla="*/ 1106681 h 1328023"/>
              <a:gd name="connsiteX13" fmla="*/ 4797667 w 5019009"/>
              <a:gd name="connsiteY13" fmla="*/ 1328023 h 1328023"/>
              <a:gd name="connsiteX14" fmla="*/ 4225626 w 5019009"/>
              <a:gd name="connsiteY14" fmla="*/ 1328023 h 1328023"/>
              <a:gd name="connsiteX15" fmla="*/ 3745112 w 5019009"/>
              <a:gd name="connsiteY15" fmla="*/ 1328023 h 1328023"/>
              <a:gd name="connsiteX16" fmla="*/ 3127308 w 5019009"/>
              <a:gd name="connsiteY16" fmla="*/ 1328023 h 1328023"/>
              <a:gd name="connsiteX17" fmla="*/ 2601031 w 5019009"/>
              <a:gd name="connsiteY17" fmla="*/ 1328023 h 1328023"/>
              <a:gd name="connsiteX18" fmla="*/ 2120517 w 5019009"/>
              <a:gd name="connsiteY18" fmla="*/ 1328023 h 1328023"/>
              <a:gd name="connsiteX19" fmla="*/ 1594240 w 5019009"/>
              <a:gd name="connsiteY19" fmla="*/ 1328023 h 1328023"/>
              <a:gd name="connsiteX20" fmla="*/ 930672 w 5019009"/>
              <a:gd name="connsiteY20" fmla="*/ 1328023 h 1328023"/>
              <a:gd name="connsiteX21" fmla="*/ 221342 w 5019009"/>
              <a:gd name="connsiteY21" fmla="*/ 1328023 h 1328023"/>
              <a:gd name="connsiteX22" fmla="*/ 0 w 5019009"/>
              <a:gd name="connsiteY22" fmla="*/ 1106681 h 1328023"/>
              <a:gd name="connsiteX23" fmla="*/ 0 w 5019009"/>
              <a:gd name="connsiteY23" fmla="*/ 690572 h 1328023"/>
              <a:gd name="connsiteX24" fmla="*/ 0 w 5019009"/>
              <a:gd name="connsiteY24" fmla="*/ 221342 h 132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19009" h="1328023" fill="none" extrusionOk="0">
                <a:moveTo>
                  <a:pt x="0" y="221342"/>
                </a:moveTo>
                <a:cubicBezTo>
                  <a:pt x="-32970" y="87008"/>
                  <a:pt x="98360" y="-3118"/>
                  <a:pt x="221342" y="0"/>
                </a:cubicBezTo>
                <a:cubicBezTo>
                  <a:pt x="368594" y="-54386"/>
                  <a:pt x="569318" y="47349"/>
                  <a:pt x="884909" y="0"/>
                </a:cubicBezTo>
                <a:cubicBezTo>
                  <a:pt x="1200500" y="-47349"/>
                  <a:pt x="1109762" y="50220"/>
                  <a:pt x="1319660" y="0"/>
                </a:cubicBezTo>
                <a:cubicBezTo>
                  <a:pt x="1529558" y="-50220"/>
                  <a:pt x="1646727" y="64047"/>
                  <a:pt x="1937464" y="0"/>
                </a:cubicBezTo>
                <a:cubicBezTo>
                  <a:pt x="2228201" y="-64047"/>
                  <a:pt x="2426580" y="62906"/>
                  <a:pt x="2555268" y="0"/>
                </a:cubicBezTo>
                <a:cubicBezTo>
                  <a:pt x="2683956" y="-62906"/>
                  <a:pt x="2892795" y="44925"/>
                  <a:pt x="2990019" y="0"/>
                </a:cubicBezTo>
                <a:cubicBezTo>
                  <a:pt x="3087243" y="-44925"/>
                  <a:pt x="3423984" y="73721"/>
                  <a:pt x="3607823" y="0"/>
                </a:cubicBezTo>
                <a:cubicBezTo>
                  <a:pt x="3791662" y="-73721"/>
                  <a:pt x="4092477" y="8762"/>
                  <a:pt x="4225626" y="0"/>
                </a:cubicBezTo>
                <a:cubicBezTo>
                  <a:pt x="4358775" y="-8762"/>
                  <a:pt x="4585280" y="1007"/>
                  <a:pt x="4797667" y="0"/>
                </a:cubicBezTo>
                <a:cubicBezTo>
                  <a:pt x="4929625" y="9848"/>
                  <a:pt x="5055161" y="98593"/>
                  <a:pt x="5019009" y="221342"/>
                </a:cubicBezTo>
                <a:cubicBezTo>
                  <a:pt x="5057765" y="312164"/>
                  <a:pt x="5005859" y="453898"/>
                  <a:pt x="5019009" y="637451"/>
                </a:cubicBezTo>
                <a:cubicBezTo>
                  <a:pt x="5032159" y="821004"/>
                  <a:pt x="5011561" y="921791"/>
                  <a:pt x="5019009" y="1106681"/>
                </a:cubicBezTo>
                <a:cubicBezTo>
                  <a:pt x="4999557" y="1231244"/>
                  <a:pt x="4906835" y="1344852"/>
                  <a:pt x="4797667" y="1328023"/>
                </a:cubicBezTo>
                <a:cubicBezTo>
                  <a:pt x="4653282" y="1336912"/>
                  <a:pt x="4439313" y="1265083"/>
                  <a:pt x="4225626" y="1328023"/>
                </a:cubicBezTo>
                <a:cubicBezTo>
                  <a:pt x="4011939" y="1390963"/>
                  <a:pt x="3966308" y="1278536"/>
                  <a:pt x="3745112" y="1328023"/>
                </a:cubicBezTo>
                <a:cubicBezTo>
                  <a:pt x="3523916" y="1377510"/>
                  <a:pt x="3431442" y="1282229"/>
                  <a:pt x="3127308" y="1328023"/>
                </a:cubicBezTo>
                <a:cubicBezTo>
                  <a:pt x="2823174" y="1373817"/>
                  <a:pt x="2793381" y="1308226"/>
                  <a:pt x="2601031" y="1328023"/>
                </a:cubicBezTo>
                <a:cubicBezTo>
                  <a:pt x="2408681" y="1347820"/>
                  <a:pt x="2355534" y="1313512"/>
                  <a:pt x="2120517" y="1328023"/>
                </a:cubicBezTo>
                <a:cubicBezTo>
                  <a:pt x="1885500" y="1342534"/>
                  <a:pt x="1724633" y="1287870"/>
                  <a:pt x="1594240" y="1328023"/>
                </a:cubicBezTo>
                <a:cubicBezTo>
                  <a:pt x="1463847" y="1368176"/>
                  <a:pt x="1184531" y="1320103"/>
                  <a:pt x="930672" y="1328023"/>
                </a:cubicBezTo>
                <a:cubicBezTo>
                  <a:pt x="676813" y="1335943"/>
                  <a:pt x="538989" y="1287432"/>
                  <a:pt x="221342" y="1328023"/>
                </a:cubicBezTo>
                <a:cubicBezTo>
                  <a:pt x="104188" y="1328542"/>
                  <a:pt x="-659" y="1231617"/>
                  <a:pt x="0" y="1106681"/>
                </a:cubicBezTo>
                <a:cubicBezTo>
                  <a:pt x="-14469" y="965780"/>
                  <a:pt x="2177" y="803466"/>
                  <a:pt x="0" y="690572"/>
                </a:cubicBezTo>
                <a:cubicBezTo>
                  <a:pt x="-2177" y="577678"/>
                  <a:pt x="38915" y="421563"/>
                  <a:pt x="0" y="221342"/>
                </a:cubicBezTo>
                <a:close/>
              </a:path>
              <a:path w="5019009" h="1328023" stroke="0" extrusionOk="0">
                <a:moveTo>
                  <a:pt x="0" y="221342"/>
                </a:moveTo>
                <a:cubicBezTo>
                  <a:pt x="-31151" y="102751"/>
                  <a:pt x="122105" y="-905"/>
                  <a:pt x="221342" y="0"/>
                </a:cubicBezTo>
                <a:cubicBezTo>
                  <a:pt x="440390" y="-6161"/>
                  <a:pt x="626887" y="48690"/>
                  <a:pt x="884909" y="0"/>
                </a:cubicBezTo>
                <a:cubicBezTo>
                  <a:pt x="1142931" y="-48690"/>
                  <a:pt x="1259645" y="11814"/>
                  <a:pt x="1502713" y="0"/>
                </a:cubicBezTo>
                <a:cubicBezTo>
                  <a:pt x="1745781" y="-11814"/>
                  <a:pt x="1886519" y="20204"/>
                  <a:pt x="2074754" y="0"/>
                </a:cubicBezTo>
                <a:cubicBezTo>
                  <a:pt x="2262989" y="-20204"/>
                  <a:pt x="2336171" y="40105"/>
                  <a:pt x="2555268" y="0"/>
                </a:cubicBezTo>
                <a:cubicBezTo>
                  <a:pt x="2774365" y="-40105"/>
                  <a:pt x="2861522" y="54583"/>
                  <a:pt x="3081545" y="0"/>
                </a:cubicBezTo>
                <a:cubicBezTo>
                  <a:pt x="3301568" y="-54583"/>
                  <a:pt x="3450060" y="10401"/>
                  <a:pt x="3562059" y="0"/>
                </a:cubicBezTo>
                <a:cubicBezTo>
                  <a:pt x="3674058" y="-10401"/>
                  <a:pt x="3890905" y="1172"/>
                  <a:pt x="4088337" y="0"/>
                </a:cubicBezTo>
                <a:cubicBezTo>
                  <a:pt x="4285769" y="-1172"/>
                  <a:pt x="4597649" y="70864"/>
                  <a:pt x="4797667" y="0"/>
                </a:cubicBezTo>
                <a:cubicBezTo>
                  <a:pt x="4932810" y="-2541"/>
                  <a:pt x="5030316" y="121213"/>
                  <a:pt x="5019009" y="221342"/>
                </a:cubicBezTo>
                <a:cubicBezTo>
                  <a:pt x="5063012" y="343137"/>
                  <a:pt x="4966886" y="479240"/>
                  <a:pt x="5019009" y="664012"/>
                </a:cubicBezTo>
                <a:cubicBezTo>
                  <a:pt x="5071132" y="848784"/>
                  <a:pt x="4998036" y="992298"/>
                  <a:pt x="5019009" y="1106681"/>
                </a:cubicBezTo>
                <a:cubicBezTo>
                  <a:pt x="4993084" y="1205092"/>
                  <a:pt x="4895236" y="1316482"/>
                  <a:pt x="4797667" y="1328023"/>
                </a:cubicBezTo>
                <a:cubicBezTo>
                  <a:pt x="4621071" y="1394284"/>
                  <a:pt x="4409014" y="1253376"/>
                  <a:pt x="4134100" y="1328023"/>
                </a:cubicBezTo>
                <a:cubicBezTo>
                  <a:pt x="3859186" y="1402670"/>
                  <a:pt x="3748562" y="1309341"/>
                  <a:pt x="3562059" y="1328023"/>
                </a:cubicBezTo>
                <a:cubicBezTo>
                  <a:pt x="3375556" y="1346705"/>
                  <a:pt x="3265495" y="1305163"/>
                  <a:pt x="2990019" y="1328023"/>
                </a:cubicBezTo>
                <a:cubicBezTo>
                  <a:pt x="2714543" y="1350883"/>
                  <a:pt x="2569394" y="1262799"/>
                  <a:pt x="2417978" y="1328023"/>
                </a:cubicBezTo>
                <a:cubicBezTo>
                  <a:pt x="2266562" y="1393247"/>
                  <a:pt x="2166630" y="1315484"/>
                  <a:pt x="1983227" y="1328023"/>
                </a:cubicBezTo>
                <a:cubicBezTo>
                  <a:pt x="1799824" y="1340562"/>
                  <a:pt x="1596161" y="1275378"/>
                  <a:pt x="1319660" y="1328023"/>
                </a:cubicBezTo>
                <a:cubicBezTo>
                  <a:pt x="1043159" y="1380668"/>
                  <a:pt x="984603" y="1324189"/>
                  <a:pt x="839146" y="1328023"/>
                </a:cubicBezTo>
                <a:cubicBezTo>
                  <a:pt x="693689" y="1331857"/>
                  <a:pt x="432683" y="1319696"/>
                  <a:pt x="221342" y="1328023"/>
                </a:cubicBezTo>
                <a:cubicBezTo>
                  <a:pt x="101677" y="1348620"/>
                  <a:pt x="-28355" y="1228742"/>
                  <a:pt x="0" y="1106681"/>
                </a:cubicBezTo>
                <a:cubicBezTo>
                  <a:pt x="-37539" y="967345"/>
                  <a:pt x="22029" y="826175"/>
                  <a:pt x="0" y="672865"/>
                </a:cubicBezTo>
                <a:cubicBezTo>
                  <a:pt x="-22029" y="519555"/>
                  <a:pt x="42374" y="365257"/>
                  <a:pt x="0" y="221342"/>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pPr algn="ctr"/>
            <a:r>
              <a:rPr lang="en-GB" sz="3600" dirty="0">
                <a:latin typeface="Arial" panose="020B0604020202020204" pitchFamily="34" charset="0"/>
                <a:cs typeface="Arial" panose="020B0604020202020204" pitchFamily="34" charset="0"/>
              </a:rPr>
              <a:t>Children in Need</a:t>
            </a:r>
          </a:p>
          <a:p>
            <a:pPr algn="ctr"/>
            <a:r>
              <a:rPr lang="en-GB" sz="3600" b="1" dirty="0">
                <a:latin typeface="Arial" panose="020B0604020202020204" pitchFamily="34" charset="0"/>
                <a:cs typeface="Arial" panose="020B0604020202020204" pitchFamily="34" charset="0"/>
              </a:rPr>
              <a:t>6000+</a:t>
            </a:r>
          </a:p>
        </p:txBody>
      </p:sp>
    </p:spTree>
    <p:extLst>
      <p:ext uri="{BB962C8B-B14F-4D97-AF65-F5344CB8AC3E}">
        <p14:creationId xmlns:p14="http://schemas.microsoft.com/office/powerpoint/2010/main" val="1641573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3950D0CA-76BC-320C-CE3D-52BC7F2ABE69}"/>
              </a:ext>
            </a:extLst>
          </p:cNvPr>
          <p:cNvSpPr/>
          <p:nvPr/>
        </p:nvSpPr>
        <p:spPr>
          <a:xfrm>
            <a:off x="0" y="3778707"/>
            <a:ext cx="11049000" cy="3077857"/>
          </a:xfrm>
          <a:prstGeom prst="rect">
            <a:avLst/>
          </a:prstGeom>
          <a:solidFill>
            <a:srgbClr val="E7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7361F467-85EC-E083-27E0-52698D3B7B74}"/>
              </a:ext>
            </a:extLst>
          </p:cNvPr>
          <p:cNvSpPr/>
          <p:nvPr/>
        </p:nvSpPr>
        <p:spPr>
          <a:xfrm>
            <a:off x="0" y="954682"/>
            <a:ext cx="12192000" cy="3077857"/>
          </a:xfrm>
          <a:prstGeom prst="rect">
            <a:avLst/>
          </a:prstGeom>
          <a:solidFill>
            <a:srgbClr val="004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DCD4F5E4-D85F-ED5A-9924-82915B9A1A93}"/>
              </a:ext>
            </a:extLst>
          </p:cNvPr>
          <p:cNvGrpSpPr/>
          <p:nvPr/>
        </p:nvGrpSpPr>
        <p:grpSpPr>
          <a:xfrm rot="10800000">
            <a:off x="4520434" y="3217704"/>
            <a:ext cx="3104819" cy="1516220"/>
            <a:chOff x="205028" y="3806402"/>
            <a:chExt cx="2219025" cy="2690722"/>
          </a:xfrm>
          <a:solidFill>
            <a:srgbClr val="E77A2B"/>
          </a:solidFill>
        </p:grpSpPr>
        <p:grpSp>
          <p:nvGrpSpPr>
            <p:cNvPr id="5" name="Group 4">
              <a:extLst>
                <a:ext uri="{FF2B5EF4-FFF2-40B4-BE49-F238E27FC236}">
                  <a16:creationId xmlns:a16="http://schemas.microsoft.com/office/drawing/2014/main" id="{6BD943B3-962A-C5FE-6675-964BDD272F63}"/>
                </a:ext>
              </a:extLst>
            </p:cNvPr>
            <p:cNvGrpSpPr/>
            <p:nvPr/>
          </p:nvGrpSpPr>
          <p:grpSpPr>
            <a:xfrm>
              <a:off x="205028" y="4069487"/>
              <a:ext cx="2219025" cy="2427637"/>
              <a:chOff x="851091" y="6586170"/>
              <a:chExt cx="1639676" cy="2427637"/>
            </a:xfrm>
            <a:grpFill/>
          </p:grpSpPr>
          <p:sp>
            <p:nvSpPr>
              <p:cNvPr id="7" name="Flowchart: Off-page Connector 6">
                <a:extLst>
                  <a:ext uri="{FF2B5EF4-FFF2-40B4-BE49-F238E27FC236}">
                    <a16:creationId xmlns:a16="http://schemas.microsoft.com/office/drawing/2014/main" id="{AA8683AE-3DC7-BD9C-4D95-04AED95B6192}"/>
                  </a:ext>
                </a:extLst>
              </p:cNvPr>
              <p:cNvSpPr/>
              <p:nvPr/>
            </p:nvSpPr>
            <p:spPr>
              <a:xfrm>
                <a:off x="851091" y="6586170"/>
                <a:ext cx="1639230" cy="2427637"/>
              </a:xfrm>
              <a:custGeom>
                <a:avLst/>
                <a:gdLst>
                  <a:gd name="connsiteX0" fmla="*/ 0 w 1639230"/>
                  <a:gd name="connsiteY0" fmla="*/ 273210 h 2427637"/>
                  <a:gd name="connsiteX1" fmla="*/ 273210 w 1639230"/>
                  <a:gd name="connsiteY1" fmla="*/ 0 h 2427637"/>
                  <a:gd name="connsiteX2" fmla="*/ 808687 w 1639230"/>
                  <a:gd name="connsiteY2" fmla="*/ 0 h 2427637"/>
                  <a:gd name="connsiteX3" fmla="*/ 1366020 w 1639230"/>
                  <a:gd name="connsiteY3" fmla="*/ 0 h 2427637"/>
                  <a:gd name="connsiteX4" fmla="*/ 1639230 w 1639230"/>
                  <a:gd name="connsiteY4" fmla="*/ 273210 h 2427637"/>
                  <a:gd name="connsiteX5" fmla="*/ 1639230 w 1639230"/>
                  <a:gd name="connsiteY5" fmla="*/ 781139 h 2427637"/>
                  <a:gd name="connsiteX6" fmla="*/ 1639230 w 1639230"/>
                  <a:gd name="connsiteY6" fmla="*/ 1232631 h 2427637"/>
                  <a:gd name="connsiteX7" fmla="*/ 1639230 w 1639230"/>
                  <a:gd name="connsiteY7" fmla="*/ 1684123 h 2427637"/>
                  <a:gd name="connsiteX8" fmla="*/ 1639230 w 1639230"/>
                  <a:gd name="connsiteY8" fmla="*/ 2154427 h 2427637"/>
                  <a:gd name="connsiteX9" fmla="*/ 1366020 w 1639230"/>
                  <a:gd name="connsiteY9" fmla="*/ 2427637 h 2427637"/>
                  <a:gd name="connsiteX10" fmla="*/ 852399 w 1639230"/>
                  <a:gd name="connsiteY10" fmla="*/ 2427637 h 2427637"/>
                  <a:gd name="connsiteX11" fmla="*/ 273210 w 1639230"/>
                  <a:gd name="connsiteY11" fmla="*/ 2427637 h 2427637"/>
                  <a:gd name="connsiteX12" fmla="*/ 0 w 1639230"/>
                  <a:gd name="connsiteY12" fmla="*/ 2154427 h 2427637"/>
                  <a:gd name="connsiteX13" fmla="*/ 0 w 1639230"/>
                  <a:gd name="connsiteY13" fmla="*/ 1721747 h 2427637"/>
                  <a:gd name="connsiteX14" fmla="*/ 0 w 1639230"/>
                  <a:gd name="connsiteY14" fmla="*/ 1213819 h 2427637"/>
                  <a:gd name="connsiteX15" fmla="*/ 0 w 1639230"/>
                  <a:gd name="connsiteY15" fmla="*/ 705890 h 2427637"/>
                  <a:gd name="connsiteX16" fmla="*/ 0 w 1639230"/>
                  <a:gd name="connsiteY16" fmla="*/ 273210 h 242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39230" h="2427637" fill="none" extrusionOk="0">
                    <a:moveTo>
                      <a:pt x="0" y="273210"/>
                    </a:moveTo>
                    <a:cubicBezTo>
                      <a:pt x="39802" y="116352"/>
                      <a:pt x="124550" y="33775"/>
                      <a:pt x="273210" y="0"/>
                    </a:cubicBezTo>
                    <a:cubicBezTo>
                      <a:pt x="527998" y="-28574"/>
                      <a:pt x="689345" y="21374"/>
                      <a:pt x="808687" y="0"/>
                    </a:cubicBezTo>
                    <a:cubicBezTo>
                      <a:pt x="928029" y="-21374"/>
                      <a:pt x="1104387" y="44425"/>
                      <a:pt x="1366020" y="0"/>
                    </a:cubicBezTo>
                    <a:cubicBezTo>
                      <a:pt x="1485897" y="-32458"/>
                      <a:pt x="1646653" y="127690"/>
                      <a:pt x="1639230" y="273210"/>
                    </a:cubicBezTo>
                    <a:cubicBezTo>
                      <a:pt x="1699898" y="438897"/>
                      <a:pt x="1618754" y="614402"/>
                      <a:pt x="1639230" y="781139"/>
                    </a:cubicBezTo>
                    <a:cubicBezTo>
                      <a:pt x="1659706" y="947876"/>
                      <a:pt x="1596759" y="1130926"/>
                      <a:pt x="1639230" y="1232631"/>
                    </a:cubicBezTo>
                    <a:cubicBezTo>
                      <a:pt x="1681701" y="1334336"/>
                      <a:pt x="1592118" y="1526203"/>
                      <a:pt x="1639230" y="1684123"/>
                    </a:cubicBezTo>
                    <a:cubicBezTo>
                      <a:pt x="1686342" y="1842043"/>
                      <a:pt x="1599678" y="2016589"/>
                      <a:pt x="1639230" y="2154427"/>
                    </a:cubicBezTo>
                    <a:cubicBezTo>
                      <a:pt x="1644610" y="2310771"/>
                      <a:pt x="1502436" y="2442616"/>
                      <a:pt x="1366020" y="2427637"/>
                    </a:cubicBezTo>
                    <a:cubicBezTo>
                      <a:pt x="1260283" y="2478188"/>
                      <a:pt x="1103777" y="2376538"/>
                      <a:pt x="852399" y="2427637"/>
                    </a:cubicBezTo>
                    <a:cubicBezTo>
                      <a:pt x="601021" y="2478736"/>
                      <a:pt x="457394" y="2362696"/>
                      <a:pt x="273210" y="2427637"/>
                    </a:cubicBezTo>
                    <a:cubicBezTo>
                      <a:pt x="125236" y="2430698"/>
                      <a:pt x="21206" y="2271072"/>
                      <a:pt x="0" y="2154427"/>
                    </a:cubicBezTo>
                    <a:cubicBezTo>
                      <a:pt x="-43231" y="2055245"/>
                      <a:pt x="28151" y="1820713"/>
                      <a:pt x="0" y="1721747"/>
                    </a:cubicBezTo>
                    <a:cubicBezTo>
                      <a:pt x="-28151" y="1622781"/>
                      <a:pt x="12503" y="1322113"/>
                      <a:pt x="0" y="1213819"/>
                    </a:cubicBezTo>
                    <a:cubicBezTo>
                      <a:pt x="-12503" y="1105525"/>
                      <a:pt x="34729" y="815999"/>
                      <a:pt x="0" y="705890"/>
                    </a:cubicBezTo>
                    <a:cubicBezTo>
                      <a:pt x="-34729" y="595781"/>
                      <a:pt x="30897" y="405157"/>
                      <a:pt x="0" y="273210"/>
                    </a:cubicBezTo>
                    <a:close/>
                  </a:path>
                  <a:path w="1639230" h="2427637" stroke="0" extrusionOk="0">
                    <a:moveTo>
                      <a:pt x="0" y="273210"/>
                    </a:moveTo>
                    <a:cubicBezTo>
                      <a:pt x="40092" y="126349"/>
                      <a:pt x="125376" y="-4969"/>
                      <a:pt x="273210" y="0"/>
                    </a:cubicBezTo>
                    <a:cubicBezTo>
                      <a:pt x="490532" y="-23193"/>
                      <a:pt x="652387" y="25360"/>
                      <a:pt x="808687" y="0"/>
                    </a:cubicBezTo>
                    <a:cubicBezTo>
                      <a:pt x="964987" y="-25360"/>
                      <a:pt x="1130945" y="47519"/>
                      <a:pt x="1366020" y="0"/>
                    </a:cubicBezTo>
                    <a:cubicBezTo>
                      <a:pt x="1531665" y="3771"/>
                      <a:pt x="1622910" y="150478"/>
                      <a:pt x="1639230" y="273210"/>
                    </a:cubicBezTo>
                    <a:cubicBezTo>
                      <a:pt x="1643439" y="448317"/>
                      <a:pt x="1616840" y="659596"/>
                      <a:pt x="1639230" y="762326"/>
                    </a:cubicBezTo>
                    <a:cubicBezTo>
                      <a:pt x="1661620" y="865056"/>
                      <a:pt x="1604072" y="1059008"/>
                      <a:pt x="1639230" y="1195006"/>
                    </a:cubicBezTo>
                    <a:cubicBezTo>
                      <a:pt x="1674388" y="1331004"/>
                      <a:pt x="1587651" y="1520897"/>
                      <a:pt x="1639230" y="1702935"/>
                    </a:cubicBezTo>
                    <a:cubicBezTo>
                      <a:pt x="1690809" y="1884973"/>
                      <a:pt x="1617713" y="1971656"/>
                      <a:pt x="1639230" y="2154427"/>
                    </a:cubicBezTo>
                    <a:cubicBezTo>
                      <a:pt x="1623270" y="2282765"/>
                      <a:pt x="1481643" y="2403867"/>
                      <a:pt x="1366020" y="2427637"/>
                    </a:cubicBezTo>
                    <a:cubicBezTo>
                      <a:pt x="1224452" y="2488240"/>
                      <a:pt x="1015818" y="2405759"/>
                      <a:pt x="841471" y="2427637"/>
                    </a:cubicBezTo>
                    <a:cubicBezTo>
                      <a:pt x="667124" y="2449515"/>
                      <a:pt x="476815" y="2368383"/>
                      <a:pt x="273210" y="2427637"/>
                    </a:cubicBezTo>
                    <a:cubicBezTo>
                      <a:pt x="124635" y="2411833"/>
                      <a:pt x="23646" y="2266909"/>
                      <a:pt x="0" y="2154427"/>
                    </a:cubicBezTo>
                    <a:cubicBezTo>
                      <a:pt x="-36237" y="2002891"/>
                      <a:pt x="11814" y="1834486"/>
                      <a:pt x="0" y="1665311"/>
                    </a:cubicBezTo>
                    <a:cubicBezTo>
                      <a:pt x="-11814" y="1496136"/>
                      <a:pt x="35311" y="1364960"/>
                      <a:pt x="0" y="1251443"/>
                    </a:cubicBezTo>
                    <a:cubicBezTo>
                      <a:pt x="-35311" y="1137926"/>
                      <a:pt x="55461" y="897688"/>
                      <a:pt x="0" y="781139"/>
                    </a:cubicBezTo>
                    <a:cubicBezTo>
                      <a:pt x="-55461" y="664590"/>
                      <a:pt x="56734" y="432318"/>
                      <a:pt x="0" y="273210"/>
                    </a:cubicBezTo>
                    <a:close/>
                  </a:path>
                </a:pathLst>
              </a:custGeom>
              <a:grpFill/>
              <a:ln w="28575">
                <a:solidFill>
                  <a:schemeClr val="accent2"/>
                </a:solidFill>
                <a:extLst>
                  <a:ext uri="{C807C97D-BFC1-408E-A445-0C87EB9F89A2}">
                    <ask:lineSketchStyleProps xmlns:ask="http://schemas.microsoft.com/office/drawing/2018/sketchyshapes" sd="1186872456">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6B855C58-2341-863B-C96D-B1038ED57EAB}"/>
                  </a:ext>
                </a:extLst>
              </p:cNvPr>
              <p:cNvSpPr txBox="1"/>
              <p:nvPr/>
            </p:nvSpPr>
            <p:spPr>
              <a:xfrm rot="10800000">
                <a:off x="874145" y="8203084"/>
                <a:ext cx="1616622" cy="604293"/>
              </a:xfrm>
              <a:custGeom>
                <a:avLst/>
                <a:gdLst>
                  <a:gd name="connsiteX0" fmla="*/ 0 w 1616622"/>
                  <a:gd name="connsiteY0" fmla="*/ 100718 h 604293"/>
                  <a:gd name="connsiteX1" fmla="*/ 100718 w 1616622"/>
                  <a:gd name="connsiteY1" fmla="*/ 0 h 604293"/>
                  <a:gd name="connsiteX2" fmla="*/ 586599 w 1616622"/>
                  <a:gd name="connsiteY2" fmla="*/ 0 h 604293"/>
                  <a:gd name="connsiteX3" fmla="*/ 1030023 w 1616622"/>
                  <a:gd name="connsiteY3" fmla="*/ 0 h 604293"/>
                  <a:gd name="connsiteX4" fmla="*/ 1515904 w 1616622"/>
                  <a:gd name="connsiteY4" fmla="*/ 0 h 604293"/>
                  <a:gd name="connsiteX5" fmla="*/ 1616622 w 1616622"/>
                  <a:gd name="connsiteY5" fmla="*/ 100718 h 604293"/>
                  <a:gd name="connsiteX6" fmla="*/ 1616622 w 1616622"/>
                  <a:gd name="connsiteY6" fmla="*/ 503575 h 604293"/>
                  <a:gd name="connsiteX7" fmla="*/ 1515904 w 1616622"/>
                  <a:gd name="connsiteY7" fmla="*/ 604293 h 604293"/>
                  <a:gd name="connsiteX8" fmla="*/ 1072479 w 1616622"/>
                  <a:gd name="connsiteY8" fmla="*/ 604293 h 604293"/>
                  <a:gd name="connsiteX9" fmla="*/ 600750 w 1616622"/>
                  <a:gd name="connsiteY9" fmla="*/ 604293 h 604293"/>
                  <a:gd name="connsiteX10" fmla="*/ 100718 w 1616622"/>
                  <a:gd name="connsiteY10" fmla="*/ 604293 h 604293"/>
                  <a:gd name="connsiteX11" fmla="*/ 0 w 1616622"/>
                  <a:gd name="connsiteY11" fmla="*/ 503575 h 604293"/>
                  <a:gd name="connsiteX12" fmla="*/ 0 w 1616622"/>
                  <a:gd name="connsiteY12" fmla="*/ 100718 h 60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16622" h="604293" fill="none" extrusionOk="0">
                    <a:moveTo>
                      <a:pt x="0" y="100718"/>
                    </a:moveTo>
                    <a:cubicBezTo>
                      <a:pt x="-14748" y="48583"/>
                      <a:pt x="45917" y="3561"/>
                      <a:pt x="100718" y="0"/>
                    </a:cubicBezTo>
                    <a:cubicBezTo>
                      <a:pt x="336347" y="-19062"/>
                      <a:pt x="380276" y="16824"/>
                      <a:pt x="586599" y="0"/>
                    </a:cubicBezTo>
                    <a:cubicBezTo>
                      <a:pt x="792922" y="-16824"/>
                      <a:pt x="889108" y="4582"/>
                      <a:pt x="1030023" y="0"/>
                    </a:cubicBezTo>
                    <a:cubicBezTo>
                      <a:pt x="1170938" y="-4582"/>
                      <a:pt x="1398680" y="28151"/>
                      <a:pt x="1515904" y="0"/>
                    </a:cubicBezTo>
                    <a:cubicBezTo>
                      <a:pt x="1573722" y="-8896"/>
                      <a:pt x="1613409" y="44273"/>
                      <a:pt x="1616622" y="100718"/>
                    </a:cubicBezTo>
                    <a:cubicBezTo>
                      <a:pt x="1643077" y="297611"/>
                      <a:pt x="1585915" y="405622"/>
                      <a:pt x="1616622" y="503575"/>
                    </a:cubicBezTo>
                    <a:cubicBezTo>
                      <a:pt x="1615789" y="557821"/>
                      <a:pt x="1582048" y="615685"/>
                      <a:pt x="1515904" y="604293"/>
                    </a:cubicBezTo>
                    <a:cubicBezTo>
                      <a:pt x="1347083" y="615550"/>
                      <a:pt x="1266869" y="566662"/>
                      <a:pt x="1072479" y="604293"/>
                    </a:cubicBezTo>
                    <a:cubicBezTo>
                      <a:pt x="878090" y="641924"/>
                      <a:pt x="785453" y="573520"/>
                      <a:pt x="600750" y="604293"/>
                    </a:cubicBezTo>
                    <a:cubicBezTo>
                      <a:pt x="416047" y="635066"/>
                      <a:pt x="262989" y="602737"/>
                      <a:pt x="100718" y="604293"/>
                    </a:cubicBezTo>
                    <a:cubicBezTo>
                      <a:pt x="47333" y="609847"/>
                      <a:pt x="-7738" y="556733"/>
                      <a:pt x="0" y="503575"/>
                    </a:cubicBezTo>
                    <a:cubicBezTo>
                      <a:pt x="-15440" y="336299"/>
                      <a:pt x="21142" y="214309"/>
                      <a:pt x="0" y="100718"/>
                    </a:cubicBezTo>
                    <a:close/>
                  </a:path>
                  <a:path w="1616622" h="604293" stroke="0" extrusionOk="0">
                    <a:moveTo>
                      <a:pt x="0" y="100718"/>
                    </a:moveTo>
                    <a:cubicBezTo>
                      <a:pt x="12888" y="38624"/>
                      <a:pt x="52939" y="-723"/>
                      <a:pt x="100718" y="0"/>
                    </a:cubicBezTo>
                    <a:cubicBezTo>
                      <a:pt x="319049" y="-24530"/>
                      <a:pt x="450920" y="44895"/>
                      <a:pt x="586599" y="0"/>
                    </a:cubicBezTo>
                    <a:cubicBezTo>
                      <a:pt x="722278" y="-44895"/>
                      <a:pt x="947720" y="48621"/>
                      <a:pt x="1044175" y="0"/>
                    </a:cubicBezTo>
                    <a:cubicBezTo>
                      <a:pt x="1140630" y="-48621"/>
                      <a:pt x="1419869" y="32477"/>
                      <a:pt x="1515904" y="0"/>
                    </a:cubicBezTo>
                    <a:cubicBezTo>
                      <a:pt x="1567321" y="-2998"/>
                      <a:pt x="1621267" y="37123"/>
                      <a:pt x="1616622" y="100718"/>
                    </a:cubicBezTo>
                    <a:cubicBezTo>
                      <a:pt x="1619824" y="282524"/>
                      <a:pt x="1598831" y="304800"/>
                      <a:pt x="1616622" y="503575"/>
                    </a:cubicBezTo>
                    <a:cubicBezTo>
                      <a:pt x="1622279" y="560977"/>
                      <a:pt x="1572290" y="613605"/>
                      <a:pt x="1515904" y="604293"/>
                    </a:cubicBezTo>
                    <a:cubicBezTo>
                      <a:pt x="1347966" y="621402"/>
                      <a:pt x="1271238" y="589779"/>
                      <a:pt x="1030023" y="604293"/>
                    </a:cubicBezTo>
                    <a:cubicBezTo>
                      <a:pt x="788808" y="618807"/>
                      <a:pt x="710453" y="565925"/>
                      <a:pt x="586599" y="604293"/>
                    </a:cubicBezTo>
                    <a:cubicBezTo>
                      <a:pt x="462745" y="642661"/>
                      <a:pt x="284670" y="572370"/>
                      <a:pt x="100718" y="604293"/>
                    </a:cubicBezTo>
                    <a:cubicBezTo>
                      <a:pt x="47887" y="618657"/>
                      <a:pt x="-1921" y="559149"/>
                      <a:pt x="0" y="503575"/>
                    </a:cubicBezTo>
                    <a:cubicBezTo>
                      <a:pt x="-25996" y="372343"/>
                      <a:pt x="14253" y="259837"/>
                      <a:pt x="0" y="100718"/>
                    </a:cubicBezTo>
                    <a:close/>
                  </a:path>
                </a:pathLst>
              </a:custGeom>
              <a:grpFill/>
              <a:ln w="28575">
                <a:noFill/>
                <a:extLst>
                  <a:ext uri="{C807C97D-BFC1-408E-A445-0C87EB9F89A2}">
                    <ask:lineSketchStyleProps xmlns:ask="http://schemas.microsoft.com/office/drawing/2018/sketchyshapes" sd="2239661229">
                      <a:prstGeom prst="roundRect">
                        <a:avLst/>
                      </a:prstGeom>
                      <ask:type>
                        <ask:lineSketchScribble/>
                      </ask:type>
                    </ask:lineSketchStyleProps>
                  </a:ext>
                </a:extLst>
              </a:ln>
            </p:spPr>
            <p:txBody>
              <a:bodyPr wrap="square" rtlCol="0">
                <a:spAutoFit/>
              </a:bodyPr>
              <a:lstStyle/>
              <a:p>
                <a:pPr algn="ctr"/>
                <a:r>
                  <a:rPr lang="en-GB" sz="1400" b="1" dirty="0">
                    <a:solidFill>
                      <a:srgbClr val="E7E6E1"/>
                    </a:solidFill>
                    <a:latin typeface="Myriad Pro" panose="020B0503030403020204" pitchFamily="34" charset="0"/>
                  </a:rPr>
                  <a:t>LOOKED AFTER CHILDREN</a:t>
                </a:r>
              </a:p>
            </p:txBody>
          </p:sp>
        </p:grpSp>
        <p:sp>
          <p:nvSpPr>
            <p:cNvPr id="6" name="TextBox 5">
              <a:extLst>
                <a:ext uri="{FF2B5EF4-FFF2-40B4-BE49-F238E27FC236}">
                  <a16:creationId xmlns:a16="http://schemas.microsoft.com/office/drawing/2014/main" id="{105AEFCC-6389-B482-F616-51A161D1E16B}"/>
                </a:ext>
              </a:extLst>
            </p:cNvPr>
            <p:cNvSpPr txBox="1"/>
            <p:nvPr/>
          </p:nvSpPr>
          <p:spPr>
            <a:xfrm rot="10800000">
              <a:off x="244480" y="3806402"/>
              <a:ext cx="2171321" cy="1692021"/>
            </a:xfrm>
            <a:custGeom>
              <a:avLst/>
              <a:gdLst>
                <a:gd name="connsiteX0" fmla="*/ 0 w 2171321"/>
                <a:gd name="connsiteY0" fmla="*/ 282009 h 1692021"/>
                <a:gd name="connsiteX1" fmla="*/ 282009 w 2171321"/>
                <a:gd name="connsiteY1" fmla="*/ 0 h 1692021"/>
                <a:gd name="connsiteX2" fmla="*/ 849923 w 2171321"/>
                <a:gd name="connsiteY2" fmla="*/ 0 h 1692021"/>
                <a:gd name="connsiteX3" fmla="*/ 1385690 w 2171321"/>
                <a:gd name="connsiteY3" fmla="*/ 0 h 1692021"/>
                <a:gd name="connsiteX4" fmla="*/ 1889312 w 2171321"/>
                <a:gd name="connsiteY4" fmla="*/ 0 h 1692021"/>
                <a:gd name="connsiteX5" fmla="*/ 2171321 w 2171321"/>
                <a:gd name="connsiteY5" fmla="*/ 282009 h 1692021"/>
                <a:gd name="connsiteX6" fmla="*/ 2171321 w 2171321"/>
                <a:gd name="connsiteY6" fmla="*/ 823450 h 1692021"/>
                <a:gd name="connsiteX7" fmla="*/ 2171321 w 2171321"/>
                <a:gd name="connsiteY7" fmla="*/ 1410012 h 1692021"/>
                <a:gd name="connsiteX8" fmla="*/ 1889312 w 2171321"/>
                <a:gd name="connsiteY8" fmla="*/ 1692021 h 1692021"/>
                <a:gd name="connsiteX9" fmla="*/ 1401763 w 2171321"/>
                <a:gd name="connsiteY9" fmla="*/ 1692021 h 1692021"/>
                <a:gd name="connsiteX10" fmla="*/ 914215 w 2171321"/>
                <a:gd name="connsiteY10" fmla="*/ 1692021 h 1692021"/>
                <a:gd name="connsiteX11" fmla="*/ 282009 w 2171321"/>
                <a:gd name="connsiteY11" fmla="*/ 1692021 h 1692021"/>
                <a:gd name="connsiteX12" fmla="*/ 0 w 2171321"/>
                <a:gd name="connsiteY12" fmla="*/ 1410012 h 1692021"/>
                <a:gd name="connsiteX13" fmla="*/ 0 w 2171321"/>
                <a:gd name="connsiteY13" fmla="*/ 879851 h 1692021"/>
                <a:gd name="connsiteX14" fmla="*/ 0 w 2171321"/>
                <a:gd name="connsiteY14" fmla="*/ 282009 h 1692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71321" h="1692021" fill="none" extrusionOk="0">
                  <a:moveTo>
                    <a:pt x="0" y="282009"/>
                  </a:moveTo>
                  <a:cubicBezTo>
                    <a:pt x="-42632" y="140156"/>
                    <a:pt x="104815" y="12313"/>
                    <a:pt x="282009" y="0"/>
                  </a:cubicBezTo>
                  <a:cubicBezTo>
                    <a:pt x="525409" y="-64116"/>
                    <a:pt x="577093" y="42694"/>
                    <a:pt x="849923" y="0"/>
                  </a:cubicBezTo>
                  <a:cubicBezTo>
                    <a:pt x="1122753" y="-42694"/>
                    <a:pt x="1134081" y="29945"/>
                    <a:pt x="1385690" y="0"/>
                  </a:cubicBezTo>
                  <a:cubicBezTo>
                    <a:pt x="1637299" y="-29945"/>
                    <a:pt x="1720926" y="36292"/>
                    <a:pt x="1889312" y="0"/>
                  </a:cubicBezTo>
                  <a:cubicBezTo>
                    <a:pt x="2027253" y="-626"/>
                    <a:pt x="2135467" y="138475"/>
                    <a:pt x="2171321" y="282009"/>
                  </a:cubicBezTo>
                  <a:cubicBezTo>
                    <a:pt x="2219313" y="392654"/>
                    <a:pt x="2164665" y="600545"/>
                    <a:pt x="2171321" y="823450"/>
                  </a:cubicBezTo>
                  <a:cubicBezTo>
                    <a:pt x="2177977" y="1046355"/>
                    <a:pt x="2158370" y="1262758"/>
                    <a:pt x="2171321" y="1410012"/>
                  </a:cubicBezTo>
                  <a:cubicBezTo>
                    <a:pt x="2174224" y="1563846"/>
                    <a:pt x="2055065" y="1678605"/>
                    <a:pt x="1889312" y="1692021"/>
                  </a:cubicBezTo>
                  <a:cubicBezTo>
                    <a:pt x="1736762" y="1692355"/>
                    <a:pt x="1644678" y="1654605"/>
                    <a:pt x="1401763" y="1692021"/>
                  </a:cubicBezTo>
                  <a:cubicBezTo>
                    <a:pt x="1158848" y="1729437"/>
                    <a:pt x="1067992" y="1690657"/>
                    <a:pt x="914215" y="1692021"/>
                  </a:cubicBezTo>
                  <a:cubicBezTo>
                    <a:pt x="760438" y="1693385"/>
                    <a:pt x="594057" y="1683520"/>
                    <a:pt x="282009" y="1692021"/>
                  </a:cubicBezTo>
                  <a:cubicBezTo>
                    <a:pt x="130646" y="1703044"/>
                    <a:pt x="-10573" y="1609704"/>
                    <a:pt x="0" y="1410012"/>
                  </a:cubicBezTo>
                  <a:cubicBezTo>
                    <a:pt x="-3416" y="1253794"/>
                    <a:pt x="38946" y="1021169"/>
                    <a:pt x="0" y="879851"/>
                  </a:cubicBezTo>
                  <a:cubicBezTo>
                    <a:pt x="-38946" y="738533"/>
                    <a:pt x="60007" y="475606"/>
                    <a:pt x="0" y="282009"/>
                  </a:cubicBezTo>
                  <a:close/>
                </a:path>
                <a:path w="2171321" h="1692021" stroke="0" extrusionOk="0">
                  <a:moveTo>
                    <a:pt x="0" y="282009"/>
                  </a:moveTo>
                  <a:cubicBezTo>
                    <a:pt x="-7823" y="136037"/>
                    <a:pt x="153036" y="-21913"/>
                    <a:pt x="282009" y="0"/>
                  </a:cubicBezTo>
                  <a:cubicBezTo>
                    <a:pt x="530569" y="-42469"/>
                    <a:pt x="612279" y="49390"/>
                    <a:pt x="785631" y="0"/>
                  </a:cubicBezTo>
                  <a:cubicBezTo>
                    <a:pt x="958983" y="-49390"/>
                    <a:pt x="1170903" y="42996"/>
                    <a:pt x="1321398" y="0"/>
                  </a:cubicBezTo>
                  <a:cubicBezTo>
                    <a:pt x="1471893" y="-42996"/>
                    <a:pt x="1640196" y="50574"/>
                    <a:pt x="1889312" y="0"/>
                  </a:cubicBezTo>
                  <a:cubicBezTo>
                    <a:pt x="2055611" y="19557"/>
                    <a:pt x="2185027" y="90891"/>
                    <a:pt x="2171321" y="282009"/>
                  </a:cubicBezTo>
                  <a:cubicBezTo>
                    <a:pt x="2222266" y="456001"/>
                    <a:pt x="2114973" y="626518"/>
                    <a:pt x="2171321" y="812170"/>
                  </a:cubicBezTo>
                  <a:cubicBezTo>
                    <a:pt x="2227669" y="997822"/>
                    <a:pt x="2123151" y="1276117"/>
                    <a:pt x="2171321" y="1410012"/>
                  </a:cubicBezTo>
                  <a:cubicBezTo>
                    <a:pt x="2161952" y="1560705"/>
                    <a:pt x="2023407" y="1695409"/>
                    <a:pt x="1889312" y="1692021"/>
                  </a:cubicBezTo>
                  <a:cubicBezTo>
                    <a:pt x="1634937" y="1697264"/>
                    <a:pt x="1561854" y="1643430"/>
                    <a:pt x="1321398" y="1692021"/>
                  </a:cubicBezTo>
                  <a:cubicBezTo>
                    <a:pt x="1080942" y="1740612"/>
                    <a:pt x="980596" y="1686576"/>
                    <a:pt x="785631" y="1692021"/>
                  </a:cubicBezTo>
                  <a:cubicBezTo>
                    <a:pt x="590666" y="1697466"/>
                    <a:pt x="506170" y="1663878"/>
                    <a:pt x="282009" y="1692021"/>
                  </a:cubicBezTo>
                  <a:cubicBezTo>
                    <a:pt x="115349" y="1691458"/>
                    <a:pt x="-8359" y="1552902"/>
                    <a:pt x="0" y="1410012"/>
                  </a:cubicBezTo>
                  <a:cubicBezTo>
                    <a:pt x="-4124" y="1207670"/>
                    <a:pt x="58036" y="966132"/>
                    <a:pt x="0" y="834730"/>
                  </a:cubicBezTo>
                  <a:cubicBezTo>
                    <a:pt x="-58036" y="703328"/>
                    <a:pt x="24379" y="548956"/>
                    <a:pt x="0" y="282009"/>
                  </a:cubicBezTo>
                  <a:close/>
                </a:path>
              </a:pathLst>
            </a:custGeom>
            <a:grpFill/>
            <a:ln w="28575">
              <a:noFill/>
              <a:extLst>
                <a:ext uri="{C807C97D-BFC1-408E-A445-0C87EB9F89A2}">
                  <ask:lineSketchStyleProps xmlns:ask="http://schemas.microsoft.com/office/drawing/2018/sketchyshapes" sd="277578035">
                    <a:prstGeom prst="roundRect">
                      <a:avLst/>
                    </a:prstGeom>
                    <ask:type>
                      <ask:lineSketchScribble/>
                    </ask:type>
                  </ask:lineSketchStyleProps>
                </a:ext>
              </a:extLst>
            </a:ln>
          </p:spPr>
          <p:txBody>
            <a:bodyPr wrap="square" rtlCol="0">
              <a:spAutoFit/>
            </a:bodyPr>
            <a:lstStyle/>
            <a:p>
              <a:pPr algn="ctr"/>
              <a:r>
                <a:rPr lang="en-GB" sz="1200" dirty="0">
                  <a:solidFill>
                    <a:srgbClr val="00445E"/>
                  </a:solidFill>
                  <a:latin typeface="Myriad Pro" panose="020B0503030403020204" pitchFamily="34" charset="0"/>
                </a:rPr>
                <a:t>Children and young people in the care of the Local Authority which acts as their Corporate Parent</a:t>
              </a:r>
            </a:p>
            <a:p>
              <a:pPr algn="ctr"/>
              <a:endParaRPr lang="en-GB" sz="1400" dirty="0">
                <a:solidFill>
                  <a:srgbClr val="00445E"/>
                </a:solidFill>
                <a:latin typeface="Myriad Pro" panose="020B0503030403020204" pitchFamily="34" charset="0"/>
              </a:endParaRPr>
            </a:p>
          </p:txBody>
        </p:sp>
      </p:grpSp>
      <p:grpSp>
        <p:nvGrpSpPr>
          <p:cNvPr id="10" name="Group 9">
            <a:extLst>
              <a:ext uri="{FF2B5EF4-FFF2-40B4-BE49-F238E27FC236}">
                <a16:creationId xmlns:a16="http://schemas.microsoft.com/office/drawing/2014/main" id="{001E8D2F-A7A6-1AA2-5D9F-BBDCDFD1C024}"/>
              </a:ext>
            </a:extLst>
          </p:cNvPr>
          <p:cNvGrpSpPr/>
          <p:nvPr/>
        </p:nvGrpSpPr>
        <p:grpSpPr>
          <a:xfrm>
            <a:off x="1281597" y="3223436"/>
            <a:ext cx="3094304" cy="1589460"/>
            <a:chOff x="850582" y="6351293"/>
            <a:chExt cx="1639739" cy="2820697"/>
          </a:xfrm>
          <a:solidFill>
            <a:srgbClr val="E77A2B"/>
          </a:solidFill>
        </p:grpSpPr>
        <p:sp>
          <p:nvSpPr>
            <p:cNvPr id="12" name="Flowchart: Off-page Connector 11">
              <a:extLst>
                <a:ext uri="{FF2B5EF4-FFF2-40B4-BE49-F238E27FC236}">
                  <a16:creationId xmlns:a16="http://schemas.microsoft.com/office/drawing/2014/main" id="{1955E3BD-2475-0292-F408-712E26DD72DB}"/>
                </a:ext>
              </a:extLst>
            </p:cNvPr>
            <p:cNvSpPr/>
            <p:nvPr/>
          </p:nvSpPr>
          <p:spPr>
            <a:xfrm>
              <a:off x="851091" y="6351293"/>
              <a:ext cx="1639230" cy="2820697"/>
            </a:xfrm>
            <a:custGeom>
              <a:avLst/>
              <a:gdLst>
                <a:gd name="connsiteX0" fmla="*/ 0 w 1639230"/>
                <a:gd name="connsiteY0" fmla="*/ 1410349 h 2820697"/>
                <a:gd name="connsiteX1" fmla="*/ 819615 w 1639230"/>
                <a:gd name="connsiteY1" fmla="*/ 0 h 2820697"/>
                <a:gd name="connsiteX2" fmla="*/ 1221226 w 1639230"/>
                <a:gd name="connsiteY2" fmla="*/ 0 h 2820697"/>
                <a:gd name="connsiteX3" fmla="*/ 1639230 w 1639230"/>
                <a:gd name="connsiteY3" fmla="*/ 0 h 2820697"/>
                <a:gd name="connsiteX4" fmla="*/ 1639230 w 1639230"/>
                <a:gd name="connsiteY4" fmla="*/ 484220 h 2820697"/>
                <a:gd name="connsiteX5" fmla="*/ 1639230 w 1639230"/>
                <a:gd name="connsiteY5" fmla="*/ 912026 h 2820697"/>
                <a:gd name="connsiteX6" fmla="*/ 1639230 w 1639230"/>
                <a:gd name="connsiteY6" fmla="*/ 1410349 h 2820697"/>
                <a:gd name="connsiteX7" fmla="*/ 819615 w 1639230"/>
                <a:gd name="connsiteY7" fmla="*/ 2820698 h 2820697"/>
                <a:gd name="connsiteX8" fmla="*/ 0 w 1639230"/>
                <a:gd name="connsiteY8" fmla="*/ 1410349 h 282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230" h="2820697" fill="none" extrusionOk="0">
                  <a:moveTo>
                    <a:pt x="0" y="1410349"/>
                  </a:moveTo>
                  <a:cubicBezTo>
                    <a:pt x="9936" y="671382"/>
                    <a:pt x="313687" y="-94196"/>
                    <a:pt x="819615" y="0"/>
                  </a:cubicBezTo>
                  <a:cubicBezTo>
                    <a:pt x="961968" y="-40125"/>
                    <a:pt x="1109338" y="6644"/>
                    <a:pt x="1221226" y="0"/>
                  </a:cubicBezTo>
                  <a:cubicBezTo>
                    <a:pt x="1333114" y="-6644"/>
                    <a:pt x="1514066" y="18144"/>
                    <a:pt x="1639230" y="0"/>
                  </a:cubicBezTo>
                  <a:cubicBezTo>
                    <a:pt x="1696444" y="192896"/>
                    <a:pt x="1605316" y="369750"/>
                    <a:pt x="1639230" y="484220"/>
                  </a:cubicBezTo>
                  <a:cubicBezTo>
                    <a:pt x="1673144" y="598690"/>
                    <a:pt x="1636477" y="804939"/>
                    <a:pt x="1639230" y="912026"/>
                  </a:cubicBezTo>
                  <a:cubicBezTo>
                    <a:pt x="1641983" y="1019113"/>
                    <a:pt x="1602500" y="1185553"/>
                    <a:pt x="1639230" y="1410349"/>
                  </a:cubicBezTo>
                  <a:cubicBezTo>
                    <a:pt x="1719173" y="2206976"/>
                    <a:pt x="1240113" y="2802671"/>
                    <a:pt x="819615" y="2820698"/>
                  </a:cubicBezTo>
                  <a:cubicBezTo>
                    <a:pt x="437973" y="2627911"/>
                    <a:pt x="-14518" y="2178207"/>
                    <a:pt x="0" y="1410349"/>
                  </a:cubicBezTo>
                  <a:close/>
                </a:path>
                <a:path w="1639230" h="2820697" stroke="0" extrusionOk="0">
                  <a:moveTo>
                    <a:pt x="0" y="1410349"/>
                  </a:moveTo>
                  <a:cubicBezTo>
                    <a:pt x="92782" y="635423"/>
                    <a:pt x="351299" y="-10245"/>
                    <a:pt x="819615" y="0"/>
                  </a:cubicBezTo>
                  <a:cubicBezTo>
                    <a:pt x="940614" y="-36291"/>
                    <a:pt x="1091906" y="39614"/>
                    <a:pt x="1213030" y="0"/>
                  </a:cubicBezTo>
                  <a:cubicBezTo>
                    <a:pt x="1334154" y="-39614"/>
                    <a:pt x="1448586" y="39546"/>
                    <a:pt x="1639230" y="0"/>
                  </a:cubicBezTo>
                  <a:cubicBezTo>
                    <a:pt x="1685766" y="175726"/>
                    <a:pt x="1626540" y="324343"/>
                    <a:pt x="1639230" y="441909"/>
                  </a:cubicBezTo>
                  <a:cubicBezTo>
                    <a:pt x="1651920" y="559475"/>
                    <a:pt x="1608802" y="749652"/>
                    <a:pt x="1639230" y="883819"/>
                  </a:cubicBezTo>
                  <a:cubicBezTo>
                    <a:pt x="1669658" y="1017986"/>
                    <a:pt x="1617133" y="1175066"/>
                    <a:pt x="1639230" y="1410349"/>
                  </a:cubicBezTo>
                  <a:cubicBezTo>
                    <a:pt x="1714177" y="2212927"/>
                    <a:pt x="1379541" y="2836449"/>
                    <a:pt x="819615" y="2820698"/>
                  </a:cubicBezTo>
                  <a:cubicBezTo>
                    <a:pt x="256365" y="2807359"/>
                    <a:pt x="-76876" y="2387776"/>
                    <a:pt x="0" y="1410349"/>
                  </a:cubicBezTo>
                  <a:close/>
                </a:path>
              </a:pathLst>
            </a:custGeom>
            <a:solidFill>
              <a:srgbClr val="E77A2B"/>
            </a:solidFill>
            <a:ln w="28575">
              <a:solidFill>
                <a:schemeClr val="accent2"/>
              </a:solidFill>
              <a:extLst>
                <a:ext uri="{C807C97D-BFC1-408E-A445-0C87EB9F89A2}">
                  <ask:lineSketchStyleProps xmlns:ask="http://schemas.microsoft.com/office/drawing/2018/sketchyshapes" sd="2562041564">
                    <a:prstGeom prst="teardrop">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B5F3F519-9CE3-4555-9611-F7D5D48EFDE7}"/>
                </a:ext>
              </a:extLst>
            </p:cNvPr>
            <p:cNvSpPr txBox="1"/>
            <p:nvPr/>
          </p:nvSpPr>
          <p:spPr>
            <a:xfrm>
              <a:off x="850582" y="6477793"/>
              <a:ext cx="1616622" cy="1027299"/>
            </a:xfrm>
            <a:custGeom>
              <a:avLst/>
              <a:gdLst>
                <a:gd name="connsiteX0" fmla="*/ 0 w 1616622"/>
                <a:gd name="connsiteY0" fmla="*/ 171220 h 1027299"/>
                <a:gd name="connsiteX1" fmla="*/ 171220 w 1616622"/>
                <a:gd name="connsiteY1" fmla="*/ 0 h 1027299"/>
                <a:gd name="connsiteX2" fmla="*/ 595947 w 1616622"/>
                <a:gd name="connsiteY2" fmla="*/ 0 h 1027299"/>
                <a:gd name="connsiteX3" fmla="*/ 1033416 w 1616622"/>
                <a:gd name="connsiteY3" fmla="*/ 0 h 1027299"/>
                <a:gd name="connsiteX4" fmla="*/ 1445402 w 1616622"/>
                <a:gd name="connsiteY4" fmla="*/ 0 h 1027299"/>
                <a:gd name="connsiteX5" fmla="*/ 1616622 w 1616622"/>
                <a:gd name="connsiteY5" fmla="*/ 171220 h 1027299"/>
                <a:gd name="connsiteX6" fmla="*/ 1616622 w 1616622"/>
                <a:gd name="connsiteY6" fmla="*/ 520498 h 1027299"/>
                <a:gd name="connsiteX7" fmla="*/ 1616622 w 1616622"/>
                <a:gd name="connsiteY7" fmla="*/ 856079 h 1027299"/>
                <a:gd name="connsiteX8" fmla="*/ 1445402 w 1616622"/>
                <a:gd name="connsiteY8" fmla="*/ 1027299 h 1027299"/>
                <a:gd name="connsiteX9" fmla="*/ 995191 w 1616622"/>
                <a:gd name="connsiteY9" fmla="*/ 1027299 h 1027299"/>
                <a:gd name="connsiteX10" fmla="*/ 583206 w 1616622"/>
                <a:gd name="connsiteY10" fmla="*/ 1027299 h 1027299"/>
                <a:gd name="connsiteX11" fmla="*/ 171220 w 1616622"/>
                <a:gd name="connsiteY11" fmla="*/ 1027299 h 1027299"/>
                <a:gd name="connsiteX12" fmla="*/ 0 w 1616622"/>
                <a:gd name="connsiteY12" fmla="*/ 856079 h 1027299"/>
                <a:gd name="connsiteX13" fmla="*/ 0 w 1616622"/>
                <a:gd name="connsiteY13" fmla="*/ 534195 h 1027299"/>
                <a:gd name="connsiteX14" fmla="*/ 0 w 1616622"/>
                <a:gd name="connsiteY14" fmla="*/ 171220 h 102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6622" h="1027299" extrusionOk="0">
                  <a:moveTo>
                    <a:pt x="0" y="171220"/>
                  </a:moveTo>
                  <a:cubicBezTo>
                    <a:pt x="-27070" y="80434"/>
                    <a:pt x="86528" y="-22015"/>
                    <a:pt x="171220" y="0"/>
                  </a:cubicBezTo>
                  <a:cubicBezTo>
                    <a:pt x="311685" y="-16191"/>
                    <a:pt x="490587" y="44505"/>
                    <a:pt x="595947" y="0"/>
                  </a:cubicBezTo>
                  <a:cubicBezTo>
                    <a:pt x="701307" y="-44505"/>
                    <a:pt x="876964" y="36412"/>
                    <a:pt x="1033416" y="0"/>
                  </a:cubicBezTo>
                  <a:cubicBezTo>
                    <a:pt x="1189868" y="-36412"/>
                    <a:pt x="1301660" y="22594"/>
                    <a:pt x="1445402" y="0"/>
                  </a:cubicBezTo>
                  <a:cubicBezTo>
                    <a:pt x="1562856" y="-4563"/>
                    <a:pt x="1615822" y="80313"/>
                    <a:pt x="1616622" y="171220"/>
                  </a:cubicBezTo>
                  <a:cubicBezTo>
                    <a:pt x="1621346" y="288918"/>
                    <a:pt x="1590315" y="403652"/>
                    <a:pt x="1616622" y="520498"/>
                  </a:cubicBezTo>
                  <a:cubicBezTo>
                    <a:pt x="1642929" y="637344"/>
                    <a:pt x="1581391" y="768309"/>
                    <a:pt x="1616622" y="856079"/>
                  </a:cubicBezTo>
                  <a:cubicBezTo>
                    <a:pt x="1618890" y="949386"/>
                    <a:pt x="1539426" y="1022621"/>
                    <a:pt x="1445402" y="1027299"/>
                  </a:cubicBezTo>
                  <a:cubicBezTo>
                    <a:pt x="1337776" y="1065060"/>
                    <a:pt x="1109069" y="1017020"/>
                    <a:pt x="995191" y="1027299"/>
                  </a:cubicBezTo>
                  <a:cubicBezTo>
                    <a:pt x="881313" y="1037578"/>
                    <a:pt x="673356" y="1017574"/>
                    <a:pt x="583206" y="1027299"/>
                  </a:cubicBezTo>
                  <a:cubicBezTo>
                    <a:pt x="493056" y="1037024"/>
                    <a:pt x="302946" y="1011174"/>
                    <a:pt x="171220" y="1027299"/>
                  </a:cubicBezTo>
                  <a:cubicBezTo>
                    <a:pt x="77624" y="1024933"/>
                    <a:pt x="-10924" y="928631"/>
                    <a:pt x="0" y="856079"/>
                  </a:cubicBezTo>
                  <a:cubicBezTo>
                    <a:pt x="-21074" y="769657"/>
                    <a:pt x="27291" y="616471"/>
                    <a:pt x="0" y="534195"/>
                  </a:cubicBezTo>
                  <a:cubicBezTo>
                    <a:pt x="-27291" y="451919"/>
                    <a:pt x="6056" y="273380"/>
                    <a:pt x="0" y="171220"/>
                  </a:cubicBezTo>
                  <a:close/>
                </a:path>
              </a:pathLst>
            </a:custGeom>
            <a:noFill/>
            <a:ln w="28575">
              <a:noFill/>
              <a:extLst>
                <a:ext uri="{C807C97D-BFC1-408E-A445-0C87EB9F89A2}">
                  <ask:lineSketchStyleProps xmlns:ask="http://schemas.microsoft.com/office/drawing/2018/sketchyshapes" sd="3541806839">
                    <a:prstGeom prst="roundRect">
                      <a:avLst/>
                    </a:prstGeom>
                    <ask:type>
                      <ask:lineSketchScribble/>
                    </ask:type>
                  </ask:lineSketchStyleProps>
                </a:ext>
              </a:extLst>
            </a:ln>
          </p:spPr>
          <p:txBody>
            <a:bodyPr wrap="square" rtlCol="0">
              <a:spAutoFit/>
            </a:bodyPr>
            <a:lstStyle/>
            <a:p>
              <a:pPr algn="r"/>
              <a:r>
                <a:rPr lang="en-GB" sz="1400" b="1" dirty="0">
                  <a:solidFill>
                    <a:srgbClr val="E7E6E1"/>
                  </a:solidFill>
                  <a:latin typeface="Myriad Pro" panose="020B0503030403020204" pitchFamily="34" charset="0"/>
                </a:rPr>
                <a:t>PREVIOUSLY LOOKED AFTER CHILDREN</a:t>
              </a:r>
            </a:p>
          </p:txBody>
        </p:sp>
      </p:grpSp>
      <p:sp>
        <p:nvSpPr>
          <p:cNvPr id="15" name="TextBox 14">
            <a:extLst>
              <a:ext uri="{FF2B5EF4-FFF2-40B4-BE49-F238E27FC236}">
                <a16:creationId xmlns:a16="http://schemas.microsoft.com/office/drawing/2014/main" id="{E0F7D226-2021-7024-EEAB-A874366C5B23}"/>
              </a:ext>
            </a:extLst>
          </p:cNvPr>
          <p:cNvSpPr txBox="1"/>
          <p:nvPr/>
        </p:nvSpPr>
        <p:spPr>
          <a:xfrm>
            <a:off x="278674" y="1638329"/>
            <a:ext cx="5827152" cy="1267078"/>
          </a:xfrm>
          <a:prstGeom prst="rect">
            <a:avLst/>
          </a:prstGeom>
          <a:noFill/>
        </p:spPr>
        <p:txBody>
          <a:bodyPr wrap="square" rtlCol="0">
            <a:spAutoFit/>
          </a:bodyPr>
          <a:lstStyle/>
          <a:p>
            <a:pPr marL="285750" indent="-285750">
              <a:lnSpc>
                <a:spcPct val="107000"/>
              </a:lnSpc>
              <a:buFont typeface="Arial" panose="020B0604020202020204" pitchFamily="34" charset="0"/>
              <a:buChar char="•"/>
            </a:pPr>
            <a:r>
              <a:rPr lang="en-GB" sz="1200" dirty="0">
                <a:solidFill>
                  <a:srgbClr val="E7E6E1"/>
                </a:solidFill>
                <a:latin typeface="Myriad Pro" panose="020B0503030403020204" pitchFamily="34" charset="0"/>
                <a:ea typeface="Calibri" panose="020F0502020204030204" pitchFamily="34" charset="0"/>
                <a:cs typeface="Times New Roman" panose="02020603050405020304" pitchFamily="18" charset="0"/>
              </a:rPr>
              <a:t>Information, advice and guidance for schools, social workers and families</a:t>
            </a:r>
          </a:p>
          <a:p>
            <a:pPr marL="285750" indent="-285750">
              <a:lnSpc>
                <a:spcPct val="107000"/>
              </a:lnSpc>
              <a:buFont typeface="Arial" panose="020B0604020202020204" pitchFamily="34" charset="0"/>
              <a:buChar char="•"/>
            </a:pPr>
            <a:r>
              <a:rPr lang="en-GB" sz="1200" dirty="0">
                <a:solidFill>
                  <a:srgbClr val="E7E6E1"/>
                </a:solidFill>
                <a:latin typeface="Myriad Pro" panose="020B0503030403020204" pitchFamily="34" charset="0"/>
                <a:ea typeface="Calibri" panose="020F0502020204030204" pitchFamily="34" charset="0"/>
                <a:cs typeface="Times New Roman" panose="02020603050405020304" pitchFamily="18" charset="0"/>
              </a:rPr>
              <a:t>Support with Personal Education Plans (PEPs) and attendance at meetings as appropriate</a:t>
            </a:r>
          </a:p>
          <a:p>
            <a:pPr marL="285750" indent="-285750">
              <a:lnSpc>
                <a:spcPct val="107000"/>
              </a:lnSpc>
              <a:buFont typeface="Arial" panose="020B0604020202020204" pitchFamily="34" charset="0"/>
              <a:buChar char="•"/>
            </a:pPr>
            <a:r>
              <a:rPr lang="en-GB" sz="1200" dirty="0">
                <a:solidFill>
                  <a:srgbClr val="E7E6E1"/>
                </a:solidFill>
                <a:latin typeface="Myriad Pro" panose="020B0503030403020204" pitchFamily="34" charset="0"/>
                <a:ea typeface="Calibri" panose="020F0502020204030204" pitchFamily="34" charset="0"/>
                <a:cs typeface="Times New Roman" panose="02020603050405020304" pitchFamily="18" charset="0"/>
              </a:rPr>
              <a:t>Daily attendance monitoring and follow-up</a:t>
            </a:r>
          </a:p>
          <a:p>
            <a:pPr marL="285750" indent="-285750">
              <a:lnSpc>
                <a:spcPct val="107000"/>
              </a:lnSpc>
              <a:buFont typeface="Arial" panose="020B0604020202020204" pitchFamily="34" charset="0"/>
              <a:buChar char="•"/>
            </a:pPr>
            <a:r>
              <a:rPr lang="en-GB" sz="1200" dirty="0">
                <a:solidFill>
                  <a:srgbClr val="E7E6E1"/>
                </a:solidFill>
                <a:latin typeface="Myriad Pro" panose="020B0503030403020204" pitchFamily="34" charset="0"/>
                <a:ea typeface="Calibri" panose="020F0502020204030204" pitchFamily="34" charset="0"/>
                <a:cs typeface="Times New Roman" panose="02020603050405020304" pitchFamily="18" charset="0"/>
              </a:rPr>
              <a:t>Oversight and allocation of Pupil Premium Grant funding</a:t>
            </a:r>
          </a:p>
          <a:p>
            <a:pPr marL="285750" indent="-285750">
              <a:lnSpc>
                <a:spcPct val="107000"/>
              </a:lnSpc>
              <a:buFont typeface="Arial" panose="020B0604020202020204" pitchFamily="34" charset="0"/>
              <a:buChar char="•"/>
            </a:pPr>
            <a:r>
              <a:rPr lang="en-GB" sz="1200" dirty="0">
                <a:solidFill>
                  <a:srgbClr val="E7E6E1"/>
                </a:solidFill>
                <a:latin typeface="Myriad Pro" panose="020B0503030403020204" pitchFamily="34" charset="0"/>
                <a:ea typeface="Calibri" panose="020F0502020204030204" pitchFamily="34" charset="0"/>
                <a:cs typeface="Times New Roman" panose="02020603050405020304" pitchFamily="18" charset="0"/>
              </a:rPr>
              <a:t>Educational Psychology consultation and priority access to assessment</a:t>
            </a:r>
          </a:p>
        </p:txBody>
      </p:sp>
      <p:sp>
        <p:nvSpPr>
          <p:cNvPr id="16" name="TextBox 15">
            <a:extLst>
              <a:ext uri="{FF2B5EF4-FFF2-40B4-BE49-F238E27FC236}">
                <a16:creationId xmlns:a16="http://schemas.microsoft.com/office/drawing/2014/main" id="{22A74F4B-EDB4-488B-8B69-5556CCEE3041}"/>
              </a:ext>
            </a:extLst>
          </p:cNvPr>
          <p:cNvSpPr txBox="1"/>
          <p:nvPr/>
        </p:nvSpPr>
        <p:spPr>
          <a:xfrm>
            <a:off x="278674" y="5509717"/>
            <a:ext cx="5836978" cy="1069460"/>
          </a:xfrm>
          <a:prstGeom prst="rect">
            <a:avLst/>
          </a:prstGeom>
          <a:noFill/>
        </p:spPr>
        <p:txBody>
          <a:bodyPr wrap="square">
            <a:spAutoFit/>
          </a:bodyPr>
          <a:lstStyle/>
          <a:p>
            <a:pPr marL="285750" indent="-285750">
              <a:lnSpc>
                <a:spcPct val="107000"/>
              </a:lnSpc>
              <a:buFont typeface="Arial" panose="020B0604020202020204" pitchFamily="34" charset="0"/>
              <a:buChar char="•"/>
              <a:tabLst>
                <a:tab pos="2598738" algn="l"/>
                <a:tab pos="2687638" algn="l"/>
              </a:tabLst>
            </a:pPr>
            <a:r>
              <a:rPr lang="en-GB" sz="1200" dirty="0">
                <a:solidFill>
                  <a:srgbClr val="00445E"/>
                </a:solidFill>
                <a:latin typeface="Myriad Pro" panose="020B0503030403020204" pitchFamily="34" charset="0"/>
                <a:ea typeface="Calibri" panose="020F0502020204030204" pitchFamily="34" charset="0"/>
                <a:cs typeface="Calibri" panose="020F0502020204030204" pitchFamily="34" charset="0"/>
              </a:rPr>
              <a:t>Information, advice and guidance for schools, social workers and families</a:t>
            </a:r>
            <a:endParaRPr lang="en-GB" sz="1200" dirty="0">
              <a:solidFill>
                <a:srgbClr val="00445E"/>
              </a:solidFill>
              <a:latin typeface="Myriad Pro" panose="020B0503030403020204" pitchFamily="34" charset="0"/>
              <a:ea typeface="Calibri" panose="020F0502020204030204" pitchFamily="34" charset="0"/>
              <a:cs typeface="Times New Roman" panose="02020603050405020304" pitchFamily="18" charset="0"/>
            </a:endParaRPr>
          </a:p>
          <a:p>
            <a:pPr marL="285750" indent="-285750">
              <a:lnSpc>
                <a:spcPct val="107000"/>
              </a:lnSpc>
              <a:buFont typeface="Arial" panose="020B0604020202020204" pitchFamily="34" charset="0"/>
              <a:buChar char="•"/>
              <a:tabLst>
                <a:tab pos="2598738" algn="l"/>
                <a:tab pos="2687638" algn="l"/>
              </a:tabLst>
            </a:pPr>
            <a:r>
              <a:rPr lang="en-GB" sz="1200" dirty="0">
                <a:solidFill>
                  <a:srgbClr val="00445E"/>
                </a:solidFill>
                <a:latin typeface="Myriad Pro" panose="020B0503030403020204" pitchFamily="34" charset="0"/>
                <a:ea typeface="Calibri" panose="020F0502020204030204" pitchFamily="34" charset="0"/>
                <a:cs typeface="Calibri" panose="020F0502020204030204" pitchFamily="34" charset="0"/>
              </a:rPr>
              <a:t>Support to access available funding such as Pupil Premium Plus and Adoption Support Fund (Previously Looked After Children)</a:t>
            </a:r>
          </a:p>
          <a:p>
            <a:pPr marL="285750" indent="-285750">
              <a:lnSpc>
                <a:spcPct val="107000"/>
              </a:lnSpc>
              <a:buFont typeface="Arial" panose="020B0604020202020204" pitchFamily="34" charset="0"/>
              <a:buChar char="•"/>
              <a:tabLst>
                <a:tab pos="2598738" algn="l"/>
                <a:tab pos="2687638" algn="l"/>
              </a:tabLst>
            </a:pPr>
            <a:r>
              <a:rPr lang="en-GB" sz="1200" dirty="0">
                <a:solidFill>
                  <a:srgbClr val="00445E"/>
                </a:solidFill>
                <a:latin typeface="Myriad Pro" panose="020B0503030403020204" pitchFamily="34" charset="0"/>
                <a:ea typeface="Calibri" panose="020F0502020204030204" pitchFamily="34" charset="0"/>
                <a:cs typeface="Calibri" panose="020F0502020204030204" pitchFamily="34" charset="0"/>
              </a:rPr>
              <a:t>Training opportunities to develop an understanding of trauma informed and attachment aware practice</a:t>
            </a:r>
          </a:p>
        </p:txBody>
      </p:sp>
      <p:sp>
        <p:nvSpPr>
          <p:cNvPr id="35" name="TextBox 34">
            <a:extLst>
              <a:ext uri="{FF2B5EF4-FFF2-40B4-BE49-F238E27FC236}">
                <a16:creationId xmlns:a16="http://schemas.microsoft.com/office/drawing/2014/main" id="{EA150895-B5E0-5F80-00CC-D82060E39666}"/>
              </a:ext>
            </a:extLst>
          </p:cNvPr>
          <p:cNvSpPr txBox="1"/>
          <p:nvPr/>
        </p:nvSpPr>
        <p:spPr>
          <a:xfrm>
            <a:off x="6074521" y="1623220"/>
            <a:ext cx="5827152" cy="1464696"/>
          </a:xfrm>
          <a:prstGeom prst="rect">
            <a:avLst/>
          </a:prstGeom>
          <a:noFill/>
        </p:spPr>
        <p:txBody>
          <a:bodyPr wrap="square" rtlCol="0">
            <a:spAutoFit/>
          </a:bodyPr>
          <a:lstStyle/>
          <a:p>
            <a:pPr marL="171450" indent="-171450">
              <a:lnSpc>
                <a:spcPct val="107000"/>
              </a:lnSpc>
              <a:buFont typeface="Arial" panose="020B0604020202020204" pitchFamily="34" charset="0"/>
              <a:buChar char="•"/>
            </a:pPr>
            <a:r>
              <a:rPr lang="en-GB" sz="1200" dirty="0">
                <a:solidFill>
                  <a:srgbClr val="E7E6E1"/>
                </a:solidFill>
                <a:latin typeface="Myriad Pro" panose="020B0503030403020204" pitchFamily="34" charset="0"/>
                <a:cs typeface="Times New Roman" panose="02020603050405020304" pitchFamily="18" charset="0"/>
              </a:rPr>
              <a:t>Speech and Language Therapy consultation and priority access to assessment and intervention</a:t>
            </a:r>
          </a:p>
          <a:p>
            <a:pPr marL="171450" indent="-171450">
              <a:lnSpc>
                <a:spcPct val="107000"/>
              </a:lnSpc>
              <a:buFont typeface="Arial" panose="020B0604020202020204" pitchFamily="34" charset="0"/>
              <a:buChar char="•"/>
            </a:pPr>
            <a:r>
              <a:rPr lang="en-GB" sz="1200" dirty="0">
                <a:solidFill>
                  <a:srgbClr val="E7E6E1"/>
                </a:solidFill>
                <a:latin typeface="Myriad Pro" panose="020B0503030403020204" pitchFamily="34" charset="0"/>
                <a:cs typeface="Times New Roman" panose="02020603050405020304" pitchFamily="18" charset="0"/>
              </a:rPr>
              <a:t>Enhanced careers advice offer</a:t>
            </a:r>
          </a:p>
          <a:p>
            <a:pPr marL="171450" indent="-171450">
              <a:lnSpc>
                <a:spcPct val="107000"/>
              </a:lnSpc>
              <a:buFont typeface="Arial" panose="020B0604020202020204" pitchFamily="34" charset="0"/>
              <a:buChar char="•"/>
            </a:pPr>
            <a:r>
              <a:rPr lang="en-GB" sz="1200" dirty="0">
                <a:solidFill>
                  <a:srgbClr val="E7E6E1"/>
                </a:solidFill>
                <a:latin typeface="Myriad Pro" panose="020B0503030403020204" pitchFamily="34" charset="0"/>
                <a:cs typeface="Times New Roman" panose="02020603050405020304" pitchFamily="18" charset="0"/>
              </a:rPr>
              <a:t>Access to educational opportunities such as university visits and work experience</a:t>
            </a:r>
          </a:p>
          <a:p>
            <a:pPr marL="171450" indent="-171450">
              <a:lnSpc>
                <a:spcPct val="107000"/>
              </a:lnSpc>
              <a:buFont typeface="Arial" panose="020B0604020202020204" pitchFamily="34" charset="0"/>
              <a:buChar char="•"/>
            </a:pPr>
            <a:r>
              <a:rPr lang="en-GB" sz="1200" dirty="0">
                <a:solidFill>
                  <a:srgbClr val="E7E6E1"/>
                </a:solidFill>
                <a:latin typeface="Myriad Pro" panose="020B0503030403020204" pitchFamily="34" charset="0"/>
                <a:cs typeface="Times New Roman" panose="02020603050405020304" pitchFamily="18" charset="0"/>
              </a:rPr>
              <a:t>Access to mentors, tutors, TA support and counsellors through the Alternative Provision Framework</a:t>
            </a:r>
          </a:p>
          <a:p>
            <a:pPr marL="171450" indent="-171450">
              <a:lnSpc>
                <a:spcPct val="107000"/>
              </a:lnSpc>
              <a:buFont typeface="Arial" panose="020B0604020202020204" pitchFamily="34" charset="0"/>
              <a:buChar char="•"/>
            </a:pPr>
            <a:r>
              <a:rPr lang="en-GB" sz="1200" dirty="0">
                <a:solidFill>
                  <a:srgbClr val="E7E6E1"/>
                </a:solidFill>
                <a:latin typeface="Myriad Pro" panose="020B0503030403020204" pitchFamily="34" charset="0"/>
                <a:cs typeface="Times New Roman" panose="02020603050405020304" pitchFamily="18" charset="0"/>
              </a:rPr>
              <a:t>Access to a Play Therapist and wellbeing support</a:t>
            </a:r>
          </a:p>
        </p:txBody>
      </p:sp>
      <p:sp>
        <p:nvSpPr>
          <p:cNvPr id="37" name="TextBox 36">
            <a:extLst>
              <a:ext uri="{FF2B5EF4-FFF2-40B4-BE49-F238E27FC236}">
                <a16:creationId xmlns:a16="http://schemas.microsoft.com/office/drawing/2014/main" id="{4B980094-1240-8C1F-ADD7-116B26819C9A}"/>
              </a:ext>
            </a:extLst>
          </p:cNvPr>
          <p:cNvSpPr txBox="1"/>
          <p:nvPr/>
        </p:nvSpPr>
        <p:spPr>
          <a:xfrm>
            <a:off x="278674" y="1198186"/>
            <a:ext cx="7002426" cy="375552"/>
          </a:xfrm>
          <a:prstGeom prst="rect">
            <a:avLst/>
          </a:prstGeom>
          <a:noFill/>
        </p:spPr>
        <p:txBody>
          <a:bodyPr wrap="square">
            <a:spAutoFit/>
          </a:bodyPr>
          <a:lstStyle/>
          <a:p>
            <a:pPr>
              <a:lnSpc>
                <a:spcPct val="107000"/>
              </a:lnSpc>
            </a:pPr>
            <a:r>
              <a:rPr lang="en-GB" b="1" dirty="0">
                <a:solidFill>
                  <a:srgbClr val="E7E6E1"/>
                </a:solidFill>
                <a:latin typeface="Myriad Pro" panose="020B0503030403020204" pitchFamily="34" charset="0"/>
                <a:ea typeface="Calibri" panose="020F0502020204030204" pitchFamily="34" charset="0"/>
                <a:cs typeface="Times New Roman" panose="02020603050405020304" pitchFamily="18" charset="0"/>
              </a:rPr>
              <a:t>THE LOOKED AFTER CHILDREN OFFER</a:t>
            </a:r>
          </a:p>
        </p:txBody>
      </p:sp>
      <p:sp>
        <p:nvSpPr>
          <p:cNvPr id="39" name="TextBox 38">
            <a:extLst>
              <a:ext uri="{FF2B5EF4-FFF2-40B4-BE49-F238E27FC236}">
                <a16:creationId xmlns:a16="http://schemas.microsoft.com/office/drawing/2014/main" id="{44F6988B-E747-C05A-E90C-7B7D843CF822}"/>
              </a:ext>
            </a:extLst>
          </p:cNvPr>
          <p:cNvSpPr txBox="1"/>
          <p:nvPr/>
        </p:nvSpPr>
        <p:spPr>
          <a:xfrm>
            <a:off x="278674" y="5116955"/>
            <a:ext cx="10818478" cy="375552"/>
          </a:xfrm>
          <a:prstGeom prst="rect">
            <a:avLst/>
          </a:prstGeom>
          <a:noFill/>
        </p:spPr>
        <p:txBody>
          <a:bodyPr wrap="square">
            <a:spAutoFit/>
          </a:bodyPr>
          <a:lstStyle/>
          <a:p>
            <a:pPr>
              <a:lnSpc>
                <a:spcPct val="107000"/>
              </a:lnSpc>
              <a:tabLst>
                <a:tab pos="2598738" algn="l"/>
                <a:tab pos="2687638" algn="l"/>
              </a:tabLst>
            </a:pPr>
            <a:r>
              <a:rPr lang="en-GB" b="1" dirty="0">
                <a:solidFill>
                  <a:srgbClr val="00445E"/>
                </a:solidFill>
                <a:latin typeface="Myriad Pro" panose="020B0503030403020204" pitchFamily="34" charset="0"/>
                <a:ea typeface="Calibri" panose="020F0502020204030204" pitchFamily="34" charset="0"/>
                <a:cs typeface="Times New Roman" panose="02020603050405020304" pitchFamily="18" charset="0"/>
              </a:rPr>
              <a:t>THE PREVIOUSLY LOOKED AFTER CHILDREN AND THE CHILDREN IN NEED OFFER</a:t>
            </a:r>
          </a:p>
        </p:txBody>
      </p:sp>
      <p:sp>
        <p:nvSpPr>
          <p:cNvPr id="40" name="TextBox 39">
            <a:extLst>
              <a:ext uri="{FF2B5EF4-FFF2-40B4-BE49-F238E27FC236}">
                <a16:creationId xmlns:a16="http://schemas.microsoft.com/office/drawing/2014/main" id="{0DF014FB-723A-FE86-BBDE-868AAAA78BB7}"/>
              </a:ext>
            </a:extLst>
          </p:cNvPr>
          <p:cNvSpPr txBox="1"/>
          <p:nvPr/>
        </p:nvSpPr>
        <p:spPr>
          <a:xfrm>
            <a:off x="6105826" y="5526737"/>
            <a:ext cx="5668163" cy="1069460"/>
          </a:xfrm>
          <a:prstGeom prst="rect">
            <a:avLst/>
          </a:prstGeom>
          <a:noFill/>
        </p:spPr>
        <p:txBody>
          <a:bodyPr wrap="square">
            <a:spAutoFit/>
          </a:bodyPr>
          <a:lstStyle/>
          <a:p>
            <a:pPr marL="171450" indent="-171450">
              <a:lnSpc>
                <a:spcPct val="107000"/>
              </a:lnSpc>
              <a:buFont typeface="Arial" panose="020B0604020202020204" pitchFamily="34" charset="0"/>
              <a:buChar char="•"/>
              <a:tabLst>
                <a:tab pos="2598738" algn="l"/>
                <a:tab pos="2687638" algn="l"/>
              </a:tabLst>
            </a:pPr>
            <a:r>
              <a:rPr lang="en-GB" sz="1200" dirty="0">
                <a:solidFill>
                  <a:srgbClr val="00445E"/>
                </a:solidFill>
                <a:latin typeface="Myriad Pro" panose="020B0503030403020204" pitchFamily="34" charset="0"/>
                <a:ea typeface="Calibri" panose="020F0502020204030204" pitchFamily="34" charset="0"/>
                <a:cs typeface="Calibri" panose="020F0502020204030204" pitchFamily="34" charset="0"/>
              </a:rPr>
              <a:t>Psychological consultation with a Clinical Psychologist to gain a shared, holistic understanding of a young person’s strengths and needs</a:t>
            </a:r>
          </a:p>
          <a:p>
            <a:pPr marL="171450" indent="-171450">
              <a:lnSpc>
                <a:spcPct val="107000"/>
              </a:lnSpc>
              <a:buFont typeface="Arial" panose="020B0604020202020204" pitchFamily="34" charset="0"/>
              <a:buChar char="•"/>
              <a:tabLst>
                <a:tab pos="2598738" algn="l"/>
                <a:tab pos="2687638" algn="l"/>
              </a:tabLst>
            </a:pPr>
            <a:r>
              <a:rPr lang="en-GB" sz="1200" dirty="0">
                <a:solidFill>
                  <a:srgbClr val="00445E"/>
                </a:solidFill>
                <a:latin typeface="Myriad Pro" panose="020B0503030403020204" pitchFamily="34" charset="0"/>
                <a:ea typeface="Calibri" panose="020F0502020204030204" pitchFamily="34" charset="0"/>
                <a:cs typeface="Calibri" panose="020F0502020204030204" pitchFamily="34" charset="0"/>
              </a:rPr>
              <a:t>Educational Psychology consultation</a:t>
            </a:r>
          </a:p>
          <a:p>
            <a:pPr marL="171450" indent="-171450">
              <a:lnSpc>
                <a:spcPct val="107000"/>
              </a:lnSpc>
              <a:buFont typeface="Arial" panose="020B0604020202020204" pitchFamily="34" charset="0"/>
              <a:buChar char="•"/>
              <a:tabLst>
                <a:tab pos="2598738" algn="l"/>
                <a:tab pos="2687638" algn="l"/>
              </a:tabLst>
            </a:pPr>
            <a:r>
              <a:rPr lang="en-GB" sz="1200" dirty="0">
                <a:solidFill>
                  <a:srgbClr val="00445E"/>
                </a:solidFill>
                <a:latin typeface="Myriad Pro" panose="020B0503030403020204" pitchFamily="34" charset="0"/>
                <a:ea typeface="Calibri" panose="020F0502020204030204" pitchFamily="34" charset="0"/>
                <a:cs typeface="Calibri" panose="020F0502020204030204" pitchFamily="34" charset="0"/>
              </a:rPr>
              <a:t>Support to analyse data and set strategy</a:t>
            </a:r>
          </a:p>
          <a:p>
            <a:pPr marL="171450" indent="-171450">
              <a:lnSpc>
                <a:spcPct val="107000"/>
              </a:lnSpc>
              <a:buFont typeface="Arial" panose="020B0604020202020204" pitchFamily="34" charset="0"/>
              <a:buChar char="•"/>
              <a:tabLst>
                <a:tab pos="2598738" algn="l"/>
                <a:tab pos="2687638" algn="l"/>
              </a:tabLst>
            </a:pPr>
            <a:r>
              <a:rPr lang="en-GB" sz="1200" dirty="0">
                <a:solidFill>
                  <a:srgbClr val="00445E"/>
                </a:solidFill>
                <a:latin typeface="Myriad Pro" panose="020B0503030403020204" pitchFamily="34" charset="0"/>
                <a:ea typeface="Calibri" panose="020F0502020204030204" pitchFamily="34" charset="0"/>
                <a:cs typeface="Calibri" panose="020F0502020204030204" pitchFamily="34" charset="0"/>
              </a:rPr>
              <a:t>Model education plan and support to implement this</a:t>
            </a:r>
          </a:p>
        </p:txBody>
      </p:sp>
      <p:grpSp>
        <p:nvGrpSpPr>
          <p:cNvPr id="56" name="Group 55">
            <a:extLst>
              <a:ext uri="{FF2B5EF4-FFF2-40B4-BE49-F238E27FC236}">
                <a16:creationId xmlns:a16="http://schemas.microsoft.com/office/drawing/2014/main" id="{EFF2426D-BD20-6BDD-E920-BCF8EFF6FDB9}"/>
              </a:ext>
            </a:extLst>
          </p:cNvPr>
          <p:cNvGrpSpPr/>
          <p:nvPr/>
        </p:nvGrpSpPr>
        <p:grpSpPr>
          <a:xfrm>
            <a:off x="7747781" y="3217704"/>
            <a:ext cx="3093343" cy="1605258"/>
            <a:chOff x="-2397103" y="1186811"/>
            <a:chExt cx="3093343" cy="1605258"/>
          </a:xfrm>
          <a:solidFill>
            <a:srgbClr val="E77A2B"/>
          </a:solidFill>
        </p:grpSpPr>
        <p:sp>
          <p:nvSpPr>
            <p:cNvPr id="54" name="Flowchart: Off-page Connector 11">
              <a:extLst>
                <a:ext uri="{FF2B5EF4-FFF2-40B4-BE49-F238E27FC236}">
                  <a16:creationId xmlns:a16="http://schemas.microsoft.com/office/drawing/2014/main" id="{A7DCE723-E78B-36E4-C942-7675646063C5}"/>
                </a:ext>
              </a:extLst>
            </p:cNvPr>
            <p:cNvSpPr/>
            <p:nvPr/>
          </p:nvSpPr>
          <p:spPr>
            <a:xfrm flipH="1">
              <a:off x="-2397103" y="1186811"/>
              <a:ext cx="3093343" cy="1605258"/>
            </a:xfrm>
            <a:custGeom>
              <a:avLst/>
              <a:gdLst>
                <a:gd name="connsiteX0" fmla="*/ 0 w 3093343"/>
                <a:gd name="connsiteY0" fmla="*/ 802629 h 1605258"/>
                <a:gd name="connsiteX1" fmla="*/ 1546672 w 3093343"/>
                <a:gd name="connsiteY1" fmla="*/ 0 h 1605258"/>
                <a:gd name="connsiteX2" fmla="*/ 2046762 w 3093343"/>
                <a:gd name="connsiteY2" fmla="*/ 0 h 1605258"/>
                <a:gd name="connsiteX3" fmla="*/ 2577786 w 3093343"/>
                <a:gd name="connsiteY3" fmla="*/ 0 h 1605258"/>
                <a:gd name="connsiteX4" fmla="*/ 3093343 w 3093343"/>
                <a:gd name="connsiteY4" fmla="*/ 0 h 1605258"/>
                <a:gd name="connsiteX5" fmla="*/ 3093343 w 3093343"/>
                <a:gd name="connsiteY5" fmla="*/ 401315 h 1605258"/>
                <a:gd name="connsiteX6" fmla="*/ 3093343 w 3093343"/>
                <a:gd name="connsiteY6" fmla="*/ 802629 h 1605258"/>
                <a:gd name="connsiteX7" fmla="*/ 1546671 w 3093343"/>
                <a:gd name="connsiteY7" fmla="*/ 1605258 h 1605258"/>
                <a:gd name="connsiteX8" fmla="*/ -1 w 3093343"/>
                <a:gd name="connsiteY8" fmla="*/ 802629 h 1605258"/>
                <a:gd name="connsiteX9" fmla="*/ 0 w 3093343"/>
                <a:gd name="connsiteY9" fmla="*/ 802629 h 160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3343" h="1605258" fill="none" extrusionOk="0">
                  <a:moveTo>
                    <a:pt x="0" y="802629"/>
                  </a:moveTo>
                  <a:cubicBezTo>
                    <a:pt x="47083" y="548634"/>
                    <a:pt x="622867" y="-123082"/>
                    <a:pt x="1546672" y="0"/>
                  </a:cubicBezTo>
                  <a:cubicBezTo>
                    <a:pt x="1769655" y="-45528"/>
                    <a:pt x="1877316" y="49287"/>
                    <a:pt x="2046762" y="0"/>
                  </a:cubicBezTo>
                  <a:cubicBezTo>
                    <a:pt x="2216208" y="-49287"/>
                    <a:pt x="2322454" y="24502"/>
                    <a:pt x="2577786" y="0"/>
                  </a:cubicBezTo>
                  <a:cubicBezTo>
                    <a:pt x="2833118" y="-24502"/>
                    <a:pt x="2930517" y="21540"/>
                    <a:pt x="3093343" y="0"/>
                  </a:cubicBezTo>
                  <a:cubicBezTo>
                    <a:pt x="3101900" y="183329"/>
                    <a:pt x="3054158" y="259034"/>
                    <a:pt x="3093343" y="401315"/>
                  </a:cubicBezTo>
                  <a:cubicBezTo>
                    <a:pt x="3132528" y="543596"/>
                    <a:pt x="3048416" y="707279"/>
                    <a:pt x="3093343" y="802629"/>
                  </a:cubicBezTo>
                  <a:cubicBezTo>
                    <a:pt x="3321462" y="1296452"/>
                    <a:pt x="2315823" y="1557587"/>
                    <a:pt x="1546671" y="1605258"/>
                  </a:cubicBezTo>
                  <a:cubicBezTo>
                    <a:pt x="723775" y="1520273"/>
                    <a:pt x="-91360" y="1176337"/>
                    <a:pt x="-1" y="802629"/>
                  </a:cubicBezTo>
                  <a:lnTo>
                    <a:pt x="0" y="802629"/>
                  </a:lnTo>
                  <a:close/>
                </a:path>
                <a:path w="3093343" h="1605258" stroke="0" extrusionOk="0">
                  <a:moveTo>
                    <a:pt x="0" y="802629"/>
                  </a:moveTo>
                  <a:cubicBezTo>
                    <a:pt x="156513" y="366077"/>
                    <a:pt x="541985" y="-98482"/>
                    <a:pt x="1546672" y="0"/>
                  </a:cubicBezTo>
                  <a:cubicBezTo>
                    <a:pt x="1674312" y="-15126"/>
                    <a:pt x="1809214" y="31822"/>
                    <a:pt x="2031296" y="0"/>
                  </a:cubicBezTo>
                  <a:cubicBezTo>
                    <a:pt x="2253378" y="-31822"/>
                    <a:pt x="2407660" y="33186"/>
                    <a:pt x="2546853" y="0"/>
                  </a:cubicBezTo>
                  <a:cubicBezTo>
                    <a:pt x="2686046" y="-33186"/>
                    <a:pt x="2937110" y="27679"/>
                    <a:pt x="3093343" y="0"/>
                  </a:cubicBezTo>
                  <a:cubicBezTo>
                    <a:pt x="3121251" y="123743"/>
                    <a:pt x="3072879" y="293979"/>
                    <a:pt x="3093343" y="393288"/>
                  </a:cubicBezTo>
                  <a:cubicBezTo>
                    <a:pt x="3113807" y="492597"/>
                    <a:pt x="3058843" y="672698"/>
                    <a:pt x="3093343" y="802629"/>
                  </a:cubicBezTo>
                  <a:cubicBezTo>
                    <a:pt x="3130172" y="1257537"/>
                    <a:pt x="2628514" y="1638684"/>
                    <a:pt x="1546671" y="1605258"/>
                  </a:cubicBezTo>
                  <a:cubicBezTo>
                    <a:pt x="628817" y="1597580"/>
                    <a:pt x="-13260" y="1280148"/>
                    <a:pt x="-1" y="802629"/>
                  </a:cubicBezTo>
                  <a:lnTo>
                    <a:pt x="0" y="802629"/>
                  </a:lnTo>
                  <a:close/>
                </a:path>
              </a:pathLst>
            </a:custGeom>
            <a:grpFill/>
            <a:ln w="28575">
              <a:solidFill>
                <a:schemeClr val="accent2"/>
              </a:solidFill>
              <a:extLst>
                <a:ext uri="{C807C97D-BFC1-408E-A445-0C87EB9F89A2}">
                  <ask:lineSketchStyleProps xmlns:ask="http://schemas.microsoft.com/office/drawing/2018/sketchyshapes" sd="2562041564">
                    <a:prstGeom prst="teardrop">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EF65D150-5D9E-CF29-FE6E-3E04605A1232}"/>
                </a:ext>
              </a:extLst>
            </p:cNvPr>
            <p:cNvGrpSpPr/>
            <p:nvPr/>
          </p:nvGrpSpPr>
          <p:grpSpPr>
            <a:xfrm>
              <a:off x="-2349588" y="1301251"/>
              <a:ext cx="3024204" cy="1177170"/>
              <a:chOff x="284659" y="3972773"/>
              <a:chExt cx="2153983" cy="2089037"/>
            </a:xfrm>
            <a:grpFill/>
          </p:grpSpPr>
          <p:sp>
            <p:nvSpPr>
              <p:cNvPr id="21" name="TextBox 20">
                <a:extLst>
                  <a:ext uri="{FF2B5EF4-FFF2-40B4-BE49-F238E27FC236}">
                    <a16:creationId xmlns:a16="http://schemas.microsoft.com/office/drawing/2014/main" id="{47F0D5FA-1612-B754-5EAC-8CCCC66299C8}"/>
                  </a:ext>
                </a:extLst>
              </p:cNvPr>
              <p:cNvSpPr txBox="1"/>
              <p:nvPr/>
            </p:nvSpPr>
            <p:spPr>
              <a:xfrm>
                <a:off x="312009" y="3972773"/>
                <a:ext cx="1654322" cy="604294"/>
              </a:xfrm>
              <a:custGeom>
                <a:avLst/>
                <a:gdLst>
                  <a:gd name="connsiteX0" fmla="*/ 0 w 1654322"/>
                  <a:gd name="connsiteY0" fmla="*/ 100718 h 604294"/>
                  <a:gd name="connsiteX1" fmla="*/ 100718 w 1654322"/>
                  <a:gd name="connsiteY1" fmla="*/ 0 h 604294"/>
                  <a:gd name="connsiteX2" fmla="*/ 555956 w 1654322"/>
                  <a:gd name="connsiteY2" fmla="*/ 0 h 604294"/>
                  <a:gd name="connsiteX3" fmla="*/ 1069309 w 1654322"/>
                  <a:gd name="connsiteY3" fmla="*/ 0 h 604294"/>
                  <a:gd name="connsiteX4" fmla="*/ 1553604 w 1654322"/>
                  <a:gd name="connsiteY4" fmla="*/ 0 h 604294"/>
                  <a:gd name="connsiteX5" fmla="*/ 1654322 w 1654322"/>
                  <a:gd name="connsiteY5" fmla="*/ 100718 h 604294"/>
                  <a:gd name="connsiteX6" fmla="*/ 1654322 w 1654322"/>
                  <a:gd name="connsiteY6" fmla="*/ 503576 h 604294"/>
                  <a:gd name="connsiteX7" fmla="*/ 1553604 w 1654322"/>
                  <a:gd name="connsiteY7" fmla="*/ 604294 h 604294"/>
                  <a:gd name="connsiteX8" fmla="*/ 1054780 w 1654322"/>
                  <a:gd name="connsiteY8" fmla="*/ 604294 h 604294"/>
                  <a:gd name="connsiteX9" fmla="*/ 585013 w 1654322"/>
                  <a:gd name="connsiteY9" fmla="*/ 604294 h 604294"/>
                  <a:gd name="connsiteX10" fmla="*/ 100718 w 1654322"/>
                  <a:gd name="connsiteY10" fmla="*/ 604294 h 604294"/>
                  <a:gd name="connsiteX11" fmla="*/ 0 w 1654322"/>
                  <a:gd name="connsiteY11" fmla="*/ 503576 h 604294"/>
                  <a:gd name="connsiteX12" fmla="*/ 0 w 1654322"/>
                  <a:gd name="connsiteY12" fmla="*/ 100718 h 604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4322" h="604294" fill="none" extrusionOk="0">
                    <a:moveTo>
                      <a:pt x="0" y="100718"/>
                    </a:moveTo>
                    <a:cubicBezTo>
                      <a:pt x="14915" y="43535"/>
                      <a:pt x="57125" y="7590"/>
                      <a:pt x="100718" y="0"/>
                    </a:cubicBezTo>
                    <a:cubicBezTo>
                      <a:pt x="250342" y="-19928"/>
                      <a:pt x="434379" y="50799"/>
                      <a:pt x="555956" y="0"/>
                    </a:cubicBezTo>
                    <a:cubicBezTo>
                      <a:pt x="677533" y="-50799"/>
                      <a:pt x="884691" y="13272"/>
                      <a:pt x="1069309" y="0"/>
                    </a:cubicBezTo>
                    <a:cubicBezTo>
                      <a:pt x="1253927" y="-13272"/>
                      <a:pt x="1360162" y="36647"/>
                      <a:pt x="1553604" y="0"/>
                    </a:cubicBezTo>
                    <a:cubicBezTo>
                      <a:pt x="1599812" y="-2418"/>
                      <a:pt x="1651484" y="46123"/>
                      <a:pt x="1654322" y="100718"/>
                    </a:cubicBezTo>
                    <a:cubicBezTo>
                      <a:pt x="1685426" y="270062"/>
                      <a:pt x="1627712" y="363069"/>
                      <a:pt x="1654322" y="503576"/>
                    </a:cubicBezTo>
                    <a:cubicBezTo>
                      <a:pt x="1653833" y="558053"/>
                      <a:pt x="1614575" y="612888"/>
                      <a:pt x="1553604" y="604294"/>
                    </a:cubicBezTo>
                    <a:cubicBezTo>
                      <a:pt x="1337438" y="611273"/>
                      <a:pt x="1296826" y="580535"/>
                      <a:pt x="1054780" y="604294"/>
                    </a:cubicBezTo>
                    <a:cubicBezTo>
                      <a:pt x="812734" y="628053"/>
                      <a:pt x="769029" y="561748"/>
                      <a:pt x="585013" y="604294"/>
                    </a:cubicBezTo>
                    <a:cubicBezTo>
                      <a:pt x="400997" y="646840"/>
                      <a:pt x="317461" y="546698"/>
                      <a:pt x="100718" y="604294"/>
                    </a:cubicBezTo>
                    <a:cubicBezTo>
                      <a:pt x="56307" y="595162"/>
                      <a:pt x="10350" y="565735"/>
                      <a:pt x="0" y="503576"/>
                    </a:cubicBezTo>
                    <a:cubicBezTo>
                      <a:pt x="-17152" y="335890"/>
                      <a:pt x="37386" y="199237"/>
                      <a:pt x="0" y="100718"/>
                    </a:cubicBezTo>
                    <a:close/>
                  </a:path>
                  <a:path w="1654322" h="604294" stroke="0" extrusionOk="0">
                    <a:moveTo>
                      <a:pt x="0" y="100718"/>
                    </a:moveTo>
                    <a:cubicBezTo>
                      <a:pt x="3085" y="54158"/>
                      <a:pt x="53979" y="4254"/>
                      <a:pt x="100718" y="0"/>
                    </a:cubicBezTo>
                    <a:cubicBezTo>
                      <a:pt x="326069" y="-3712"/>
                      <a:pt x="349527" y="52552"/>
                      <a:pt x="585013" y="0"/>
                    </a:cubicBezTo>
                    <a:cubicBezTo>
                      <a:pt x="820499" y="-52552"/>
                      <a:pt x="869115" y="44016"/>
                      <a:pt x="1083838" y="0"/>
                    </a:cubicBezTo>
                    <a:cubicBezTo>
                      <a:pt x="1298561" y="-44016"/>
                      <a:pt x="1379426" y="24483"/>
                      <a:pt x="1553604" y="0"/>
                    </a:cubicBezTo>
                    <a:cubicBezTo>
                      <a:pt x="1624924" y="33"/>
                      <a:pt x="1650047" y="42870"/>
                      <a:pt x="1654322" y="100718"/>
                    </a:cubicBezTo>
                    <a:cubicBezTo>
                      <a:pt x="1686820" y="281742"/>
                      <a:pt x="1647642" y="346707"/>
                      <a:pt x="1654322" y="503576"/>
                    </a:cubicBezTo>
                    <a:cubicBezTo>
                      <a:pt x="1664137" y="560700"/>
                      <a:pt x="1607822" y="601893"/>
                      <a:pt x="1553604" y="604294"/>
                    </a:cubicBezTo>
                    <a:cubicBezTo>
                      <a:pt x="1432454" y="657286"/>
                      <a:pt x="1238496" y="568185"/>
                      <a:pt x="1054780" y="604294"/>
                    </a:cubicBezTo>
                    <a:cubicBezTo>
                      <a:pt x="871064" y="640403"/>
                      <a:pt x="703370" y="569014"/>
                      <a:pt x="585013" y="604294"/>
                    </a:cubicBezTo>
                    <a:cubicBezTo>
                      <a:pt x="466656" y="639574"/>
                      <a:pt x="341462" y="568146"/>
                      <a:pt x="100718" y="604294"/>
                    </a:cubicBezTo>
                    <a:cubicBezTo>
                      <a:pt x="48083" y="612829"/>
                      <a:pt x="-976" y="562125"/>
                      <a:pt x="0" y="503576"/>
                    </a:cubicBezTo>
                    <a:cubicBezTo>
                      <a:pt x="-16746" y="353454"/>
                      <a:pt x="17698" y="299264"/>
                      <a:pt x="0" y="100718"/>
                    </a:cubicBezTo>
                    <a:close/>
                  </a:path>
                </a:pathLst>
              </a:custGeom>
              <a:grpFill/>
              <a:ln w="28575">
                <a:noFill/>
                <a:extLst>
                  <a:ext uri="{C807C97D-BFC1-408E-A445-0C87EB9F89A2}">
                    <ask:lineSketchStyleProps xmlns:ask="http://schemas.microsoft.com/office/drawing/2018/sketchyshapes" sd="598967767">
                      <a:prstGeom prst="roundRect">
                        <a:avLst/>
                      </a:prstGeom>
                      <ask:type>
                        <ask:lineSketchScribble/>
                      </ask:type>
                    </ask:lineSketchStyleProps>
                  </a:ext>
                </a:extLst>
              </a:ln>
            </p:spPr>
            <p:txBody>
              <a:bodyPr wrap="square" rtlCol="0">
                <a:spAutoFit/>
              </a:bodyPr>
              <a:lstStyle/>
              <a:p>
                <a:r>
                  <a:rPr lang="en-GB" sz="1400" b="1" dirty="0">
                    <a:solidFill>
                      <a:srgbClr val="E7E6E1"/>
                    </a:solidFill>
                    <a:latin typeface="Myriad Pro" panose="020B0503030403020204" pitchFamily="34" charset="0"/>
                  </a:rPr>
                  <a:t>CHILDREN IN NEED</a:t>
                </a:r>
              </a:p>
            </p:txBody>
          </p:sp>
          <p:sp>
            <p:nvSpPr>
              <p:cNvPr id="19" name="TextBox 18">
                <a:extLst>
                  <a:ext uri="{FF2B5EF4-FFF2-40B4-BE49-F238E27FC236}">
                    <a16:creationId xmlns:a16="http://schemas.microsoft.com/office/drawing/2014/main" id="{9031A8AF-CE89-C558-7B6F-E41524FB038D}"/>
                  </a:ext>
                </a:extLst>
              </p:cNvPr>
              <p:cNvSpPr txBox="1"/>
              <p:nvPr/>
            </p:nvSpPr>
            <p:spPr>
              <a:xfrm>
                <a:off x="284659" y="4792794"/>
                <a:ext cx="2153983" cy="1269016"/>
              </a:xfrm>
              <a:custGeom>
                <a:avLst/>
                <a:gdLst>
                  <a:gd name="connsiteX0" fmla="*/ 0 w 2153983"/>
                  <a:gd name="connsiteY0" fmla="*/ 211507 h 1269016"/>
                  <a:gd name="connsiteX1" fmla="*/ 211507 w 2153983"/>
                  <a:gd name="connsiteY1" fmla="*/ 0 h 1269016"/>
                  <a:gd name="connsiteX2" fmla="*/ 771187 w 2153983"/>
                  <a:gd name="connsiteY2" fmla="*/ 0 h 1269016"/>
                  <a:gd name="connsiteX3" fmla="*/ 1313557 w 2153983"/>
                  <a:gd name="connsiteY3" fmla="*/ 0 h 1269016"/>
                  <a:gd name="connsiteX4" fmla="*/ 1942476 w 2153983"/>
                  <a:gd name="connsiteY4" fmla="*/ 0 h 1269016"/>
                  <a:gd name="connsiteX5" fmla="*/ 2153983 w 2153983"/>
                  <a:gd name="connsiteY5" fmla="*/ 211507 h 1269016"/>
                  <a:gd name="connsiteX6" fmla="*/ 2153983 w 2153983"/>
                  <a:gd name="connsiteY6" fmla="*/ 642968 h 1269016"/>
                  <a:gd name="connsiteX7" fmla="*/ 2153983 w 2153983"/>
                  <a:gd name="connsiteY7" fmla="*/ 1057509 h 1269016"/>
                  <a:gd name="connsiteX8" fmla="*/ 1942476 w 2153983"/>
                  <a:gd name="connsiteY8" fmla="*/ 1269016 h 1269016"/>
                  <a:gd name="connsiteX9" fmla="*/ 1365486 w 2153983"/>
                  <a:gd name="connsiteY9" fmla="*/ 1269016 h 1269016"/>
                  <a:gd name="connsiteX10" fmla="*/ 788497 w 2153983"/>
                  <a:gd name="connsiteY10" fmla="*/ 1269016 h 1269016"/>
                  <a:gd name="connsiteX11" fmla="*/ 211507 w 2153983"/>
                  <a:gd name="connsiteY11" fmla="*/ 1269016 h 1269016"/>
                  <a:gd name="connsiteX12" fmla="*/ 0 w 2153983"/>
                  <a:gd name="connsiteY12" fmla="*/ 1057509 h 1269016"/>
                  <a:gd name="connsiteX13" fmla="*/ 0 w 2153983"/>
                  <a:gd name="connsiteY13" fmla="*/ 642968 h 1269016"/>
                  <a:gd name="connsiteX14" fmla="*/ 0 w 2153983"/>
                  <a:gd name="connsiteY14" fmla="*/ 211507 h 1269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53983" h="1269016" extrusionOk="0">
                    <a:moveTo>
                      <a:pt x="0" y="211507"/>
                    </a:moveTo>
                    <a:cubicBezTo>
                      <a:pt x="2167" y="96977"/>
                      <a:pt x="116535" y="-27253"/>
                      <a:pt x="211507" y="0"/>
                    </a:cubicBezTo>
                    <a:cubicBezTo>
                      <a:pt x="328335" y="-13996"/>
                      <a:pt x="658374" y="22389"/>
                      <a:pt x="771187" y="0"/>
                    </a:cubicBezTo>
                    <a:cubicBezTo>
                      <a:pt x="884000" y="-22389"/>
                      <a:pt x="1070486" y="38111"/>
                      <a:pt x="1313557" y="0"/>
                    </a:cubicBezTo>
                    <a:cubicBezTo>
                      <a:pt x="1556628" y="-38111"/>
                      <a:pt x="1791115" y="9617"/>
                      <a:pt x="1942476" y="0"/>
                    </a:cubicBezTo>
                    <a:cubicBezTo>
                      <a:pt x="2047516" y="-6888"/>
                      <a:pt x="2159758" y="66325"/>
                      <a:pt x="2153983" y="211507"/>
                    </a:cubicBezTo>
                    <a:cubicBezTo>
                      <a:pt x="2195785" y="314358"/>
                      <a:pt x="2150042" y="556571"/>
                      <a:pt x="2153983" y="642968"/>
                    </a:cubicBezTo>
                    <a:cubicBezTo>
                      <a:pt x="2157924" y="729365"/>
                      <a:pt x="2128315" y="927531"/>
                      <a:pt x="2153983" y="1057509"/>
                    </a:cubicBezTo>
                    <a:cubicBezTo>
                      <a:pt x="2149141" y="1159847"/>
                      <a:pt x="2074976" y="1265243"/>
                      <a:pt x="1942476" y="1269016"/>
                    </a:cubicBezTo>
                    <a:cubicBezTo>
                      <a:pt x="1739786" y="1320795"/>
                      <a:pt x="1613823" y="1235555"/>
                      <a:pt x="1365486" y="1269016"/>
                    </a:cubicBezTo>
                    <a:cubicBezTo>
                      <a:pt x="1117149" y="1302477"/>
                      <a:pt x="930380" y="1227860"/>
                      <a:pt x="788497" y="1269016"/>
                    </a:cubicBezTo>
                    <a:cubicBezTo>
                      <a:pt x="646614" y="1310172"/>
                      <a:pt x="331343" y="1253203"/>
                      <a:pt x="211507" y="1269016"/>
                    </a:cubicBezTo>
                    <a:cubicBezTo>
                      <a:pt x="120587" y="1245868"/>
                      <a:pt x="-22625" y="1169842"/>
                      <a:pt x="0" y="1057509"/>
                    </a:cubicBezTo>
                    <a:cubicBezTo>
                      <a:pt x="-24217" y="884455"/>
                      <a:pt x="12573" y="792062"/>
                      <a:pt x="0" y="642968"/>
                    </a:cubicBezTo>
                    <a:cubicBezTo>
                      <a:pt x="-12573" y="493874"/>
                      <a:pt x="10471" y="417689"/>
                      <a:pt x="0" y="211507"/>
                    </a:cubicBezTo>
                    <a:close/>
                  </a:path>
                </a:pathLst>
              </a:custGeom>
              <a:noFill/>
              <a:ln w="28575">
                <a:noFill/>
                <a:extLst>
                  <a:ext uri="{C807C97D-BFC1-408E-A445-0C87EB9F89A2}">
                    <ask:lineSketchStyleProps xmlns:ask="http://schemas.microsoft.com/office/drawing/2018/sketchyshapes" sd="3985967043">
                      <a:prstGeom prst="roundRect">
                        <a:avLst/>
                      </a:prstGeom>
                      <ask:type>
                        <ask:lineSketchScribble/>
                      </ask:type>
                    </ask:lineSketchStyleProps>
                  </a:ext>
                </a:extLst>
              </a:ln>
            </p:spPr>
            <p:txBody>
              <a:bodyPr wrap="square" rtlCol="0">
                <a:spAutoFit/>
              </a:bodyPr>
              <a:lstStyle/>
              <a:p>
                <a:r>
                  <a:rPr lang="en-GB" sz="1200" dirty="0">
                    <a:solidFill>
                      <a:srgbClr val="00445E"/>
                    </a:solidFill>
                    <a:latin typeface="Myriad Pro" panose="020B0503030403020204" pitchFamily="34" charset="0"/>
                  </a:rPr>
                  <a:t>Children and young people who have a Child in Need Plan or a Child Protection Plan, or had one in the last 6 years</a:t>
                </a:r>
              </a:p>
            </p:txBody>
          </p:sp>
        </p:grpSp>
      </p:grpSp>
      <p:sp>
        <p:nvSpPr>
          <p:cNvPr id="58" name="TextBox 57">
            <a:extLst>
              <a:ext uri="{FF2B5EF4-FFF2-40B4-BE49-F238E27FC236}">
                <a16:creationId xmlns:a16="http://schemas.microsoft.com/office/drawing/2014/main" id="{D780479F-8602-F15F-7E5E-16B4731C6E6D}"/>
              </a:ext>
            </a:extLst>
          </p:cNvPr>
          <p:cNvSpPr txBox="1"/>
          <p:nvPr/>
        </p:nvSpPr>
        <p:spPr>
          <a:xfrm>
            <a:off x="1445471" y="3792618"/>
            <a:ext cx="2769914" cy="646331"/>
          </a:xfrm>
          <a:prstGeom prst="rect">
            <a:avLst/>
          </a:prstGeom>
          <a:noFill/>
        </p:spPr>
        <p:txBody>
          <a:bodyPr wrap="square">
            <a:spAutoFit/>
          </a:bodyPr>
          <a:lstStyle/>
          <a:p>
            <a:pPr algn="r"/>
            <a:r>
              <a:rPr lang="en-GB" sz="1200" dirty="0">
                <a:solidFill>
                  <a:srgbClr val="00445E"/>
                </a:solidFill>
                <a:latin typeface="Myriad Pro" panose="020B0503030403020204" pitchFamily="34" charset="0"/>
              </a:rPr>
              <a:t>Children and young people who have an</a:t>
            </a:r>
          </a:p>
          <a:p>
            <a:pPr algn="r"/>
            <a:r>
              <a:rPr lang="en-GB" sz="1200" dirty="0">
                <a:solidFill>
                  <a:srgbClr val="00445E"/>
                </a:solidFill>
                <a:latin typeface="Myriad Pro" panose="020B0503030403020204" pitchFamily="34" charset="0"/>
              </a:rPr>
              <a:t> Adoption Order, Special Guardianship order or Child Arrangement Order</a:t>
            </a:r>
          </a:p>
        </p:txBody>
      </p:sp>
      <p:pic>
        <p:nvPicPr>
          <p:cNvPr id="61" name="Picture 60">
            <a:extLst>
              <a:ext uri="{FF2B5EF4-FFF2-40B4-BE49-F238E27FC236}">
                <a16:creationId xmlns:a16="http://schemas.microsoft.com/office/drawing/2014/main" id="{C4EDF65A-2202-11A5-0631-4CE88ECBF5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45085" y="214047"/>
            <a:ext cx="1256588" cy="1304047"/>
          </a:xfrm>
          <a:prstGeom prst="rect">
            <a:avLst/>
          </a:prstGeom>
          <a:noFill/>
          <a:ln>
            <a:noFill/>
          </a:ln>
        </p:spPr>
      </p:pic>
      <p:sp>
        <p:nvSpPr>
          <p:cNvPr id="62" name="TextBox 61">
            <a:extLst>
              <a:ext uri="{FF2B5EF4-FFF2-40B4-BE49-F238E27FC236}">
                <a16:creationId xmlns:a16="http://schemas.microsoft.com/office/drawing/2014/main" id="{509E6462-35B9-63A2-7032-7C31EE332D44}"/>
              </a:ext>
            </a:extLst>
          </p:cNvPr>
          <p:cNvSpPr txBox="1"/>
          <p:nvPr/>
        </p:nvSpPr>
        <p:spPr>
          <a:xfrm>
            <a:off x="278674" y="178187"/>
            <a:ext cx="9173578" cy="584775"/>
          </a:xfrm>
          <a:prstGeom prst="rect">
            <a:avLst/>
          </a:prstGeom>
          <a:noFill/>
        </p:spPr>
        <p:txBody>
          <a:bodyPr wrap="square" rtlCol="0">
            <a:spAutoFit/>
          </a:bodyPr>
          <a:lstStyle/>
          <a:p>
            <a:r>
              <a:rPr lang="en-GB" sz="3200" dirty="0">
                <a:solidFill>
                  <a:srgbClr val="00445E"/>
                </a:solidFill>
                <a:latin typeface="Myriad Pro" panose="020B0503030403020204" pitchFamily="34" charset="0"/>
              </a:rPr>
              <a:t>How can we help?</a:t>
            </a:r>
          </a:p>
        </p:txBody>
      </p:sp>
    </p:spTree>
    <p:extLst>
      <p:ext uri="{BB962C8B-B14F-4D97-AF65-F5344CB8AC3E}">
        <p14:creationId xmlns:p14="http://schemas.microsoft.com/office/powerpoint/2010/main" val="425290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DCE6A39-2F35-6C27-A8BE-7C16430E371E}"/>
              </a:ext>
            </a:extLst>
          </p:cNvPr>
          <p:cNvSpPr>
            <a:spLocks noGrp="1"/>
          </p:cNvSpPr>
          <p:nvPr>
            <p:ph type="ftr" sz="quarter" idx="11"/>
          </p:nvPr>
        </p:nvSpPr>
        <p:spPr/>
        <p:txBody>
          <a:bodyPr/>
          <a:lstStyle/>
          <a:p>
            <a:endParaRPr lang="en-GB" dirty="0"/>
          </a:p>
        </p:txBody>
      </p:sp>
      <p:pic>
        <p:nvPicPr>
          <p:cNvPr id="3" name="Picture 2" descr="A business card with a sailboat and sun&#10;&#10;Description automatically generated">
            <a:extLst>
              <a:ext uri="{FF2B5EF4-FFF2-40B4-BE49-F238E27FC236}">
                <a16:creationId xmlns:a16="http://schemas.microsoft.com/office/drawing/2014/main" id="{58F7D3C5-0D29-B622-6269-0281FCCE5E0E}"/>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5237" y="1903537"/>
            <a:ext cx="2185824" cy="1004886"/>
          </a:xfrm>
          <a:prstGeom prst="rect">
            <a:avLst/>
          </a:prstGeom>
          <a:noFill/>
          <a:ln>
            <a:noFill/>
          </a:ln>
        </p:spPr>
      </p:pic>
      <p:pic>
        <p:nvPicPr>
          <p:cNvPr id="6" name="Picture 5">
            <a:extLst>
              <a:ext uri="{FF2B5EF4-FFF2-40B4-BE49-F238E27FC236}">
                <a16:creationId xmlns:a16="http://schemas.microsoft.com/office/drawing/2014/main" id="{FE7155D1-2EDA-EDB6-75BC-470D59EB5451}"/>
              </a:ext>
            </a:extLst>
          </p:cNvPr>
          <p:cNvPicPr>
            <a:picLocks noChangeAspect="1"/>
          </p:cNvPicPr>
          <p:nvPr/>
        </p:nvPicPr>
        <p:blipFill>
          <a:blip r:embed="rId4"/>
          <a:stretch>
            <a:fillRect/>
          </a:stretch>
        </p:blipFill>
        <p:spPr>
          <a:xfrm>
            <a:off x="9891988" y="4200661"/>
            <a:ext cx="2222372" cy="888950"/>
          </a:xfrm>
          <a:prstGeom prst="rect">
            <a:avLst/>
          </a:prstGeom>
        </p:spPr>
      </p:pic>
      <p:sp>
        <p:nvSpPr>
          <p:cNvPr id="19" name="TextBox 18">
            <a:extLst>
              <a:ext uri="{FF2B5EF4-FFF2-40B4-BE49-F238E27FC236}">
                <a16:creationId xmlns:a16="http://schemas.microsoft.com/office/drawing/2014/main" id="{D95D37C4-B22D-7EE8-52A3-764CFED0F1B3}"/>
              </a:ext>
            </a:extLst>
          </p:cNvPr>
          <p:cNvSpPr txBox="1"/>
          <p:nvPr/>
        </p:nvSpPr>
        <p:spPr>
          <a:xfrm>
            <a:off x="6248632" y="1692249"/>
            <a:ext cx="3390527" cy="1804749"/>
          </a:xfrm>
          <a:custGeom>
            <a:avLst/>
            <a:gdLst>
              <a:gd name="connsiteX0" fmla="*/ 0 w 3390527"/>
              <a:gd name="connsiteY0" fmla="*/ 300798 h 1804749"/>
              <a:gd name="connsiteX1" fmla="*/ 300798 w 3390527"/>
              <a:gd name="connsiteY1" fmla="*/ 0 h 1804749"/>
              <a:gd name="connsiteX2" fmla="*/ 830695 w 3390527"/>
              <a:gd name="connsiteY2" fmla="*/ 0 h 1804749"/>
              <a:gd name="connsiteX3" fmla="*/ 1444260 w 3390527"/>
              <a:gd name="connsiteY3" fmla="*/ 0 h 1804749"/>
              <a:gd name="connsiteX4" fmla="*/ 1918378 w 3390527"/>
              <a:gd name="connsiteY4" fmla="*/ 0 h 1804749"/>
              <a:gd name="connsiteX5" fmla="*/ 2448275 w 3390527"/>
              <a:gd name="connsiteY5" fmla="*/ 0 h 1804749"/>
              <a:gd name="connsiteX6" fmla="*/ 3089729 w 3390527"/>
              <a:gd name="connsiteY6" fmla="*/ 0 h 1804749"/>
              <a:gd name="connsiteX7" fmla="*/ 3390527 w 3390527"/>
              <a:gd name="connsiteY7" fmla="*/ 300798 h 1804749"/>
              <a:gd name="connsiteX8" fmla="*/ 3390527 w 3390527"/>
              <a:gd name="connsiteY8" fmla="*/ 677786 h 1804749"/>
              <a:gd name="connsiteX9" fmla="*/ 3390527 w 3390527"/>
              <a:gd name="connsiteY9" fmla="*/ 1042742 h 1804749"/>
              <a:gd name="connsiteX10" fmla="*/ 3390527 w 3390527"/>
              <a:gd name="connsiteY10" fmla="*/ 1503951 h 1804749"/>
              <a:gd name="connsiteX11" fmla="*/ 3089729 w 3390527"/>
              <a:gd name="connsiteY11" fmla="*/ 1804749 h 1804749"/>
              <a:gd name="connsiteX12" fmla="*/ 2587721 w 3390527"/>
              <a:gd name="connsiteY12" fmla="*/ 1804749 h 1804749"/>
              <a:gd name="connsiteX13" fmla="*/ 2002046 w 3390527"/>
              <a:gd name="connsiteY13" fmla="*/ 1804749 h 1804749"/>
              <a:gd name="connsiteX14" fmla="*/ 1500038 w 3390527"/>
              <a:gd name="connsiteY14" fmla="*/ 1804749 h 1804749"/>
              <a:gd name="connsiteX15" fmla="*/ 970141 w 3390527"/>
              <a:gd name="connsiteY15" fmla="*/ 1804749 h 1804749"/>
              <a:gd name="connsiteX16" fmla="*/ 300798 w 3390527"/>
              <a:gd name="connsiteY16" fmla="*/ 1804749 h 1804749"/>
              <a:gd name="connsiteX17" fmla="*/ 0 w 3390527"/>
              <a:gd name="connsiteY17" fmla="*/ 1503951 h 1804749"/>
              <a:gd name="connsiteX18" fmla="*/ 0 w 3390527"/>
              <a:gd name="connsiteY18" fmla="*/ 1078837 h 1804749"/>
              <a:gd name="connsiteX19" fmla="*/ 0 w 3390527"/>
              <a:gd name="connsiteY19" fmla="*/ 665754 h 1804749"/>
              <a:gd name="connsiteX20" fmla="*/ 0 w 3390527"/>
              <a:gd name="connsiteY20" fmla="*/ 300798 h 180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0527" h="1804749" fill="none" extrusionOk="0">
                <a:moveTo>
                  <a:pt x="0" y="300798"/>
                </a:moveTo>
                <a:cubicBezTo>
                  <a:pt x="5785" y="180872"/>
                  <a:pt x="128545" y="-39"/>
                  <a:pt x="300798" y="0"/>
                </a:cubicBezTo>
                <a:cubicBezTo>
                  <a:pt x="486326" y="-51793"/>
                  <a:pt x="662914" y="29248"/>
                  <a:pt x="830695" y="0"/>
                </a:cubicBezTo>
                <a:cubicBezTo>
                  <a:pt x="998476" y="-29248"/>
                  <a:pt x="1256433" y="33909"/>
                  <a:pt x="1444260" y="0"/>
                </a:cubicBezTo>
                <a:cubicBezTo>
                  <a:pt x="1632087" y="-33909"/>
                  <a:pt x="1810619" y="18642"/>
                  <a:pt x="1918378" y="0"/>
                </a:cubicBezTo>
                <a:cubicBezTo>
                  <a:pt x="2026137" y="-18642"/>
                  <a:pt x="2248604" y="43084"/>
                  <a:pt x="2448275" y="0"/>
                </a:cubicBezTo>
                <a:cubicBezTo>
                  <a:pt x="2647946" y="-43084"/>
                  <a:pt x="2822949" y="24234"/>
                  <a:pt x="3089729" y="0"/>
                </a:cubicBezTo>
                <a:cubicBezTo>
                  <a:pt x="3246376" y="-36521"/>
                  <a:pt x="3389916" y="156986"/>
                  <a:pt x="3390527" y="300798"/>
                </a:cubicBezTo>
                <a:cubicBezTo>
                  <a:pt x="3435006" y="384281"/>
                  <a:pt x="3369946" y="515196"/>
                  <a:pt x="3390527" y="677786"/>
                </a:cubicBezTo>
                <a:cubicBezTo>
                  <a:pt x="3411108" y="840376"/>
                  <a:pt x="3379209" y="934177"/>
                  <a:pt x="3390527" y="1042742"/>
                </a:cubicBezTo>
                <a:cubicBezTo>
                  <a:pt x="3401845" y="1151307"/>
                  <a:pt x="3372185" y="1323650"/>
                  <a:pt x="3390527" y="1503951"/>
                </a:cubicBezTo>
                <a:cubicBezTo>
                  <a:pt x="3416677" y="1671729"/>
                  <a:pt x="3245822" y="1788107"/>
                  <a:pt x="3089729" y="1804749"/>
                </a:cubicBezTo>
                <a:cubicBezTo>
                  <a:pt x="2954807" y="1837301"/>
                  <a:pt x="2762910" y="1790527"/>
                  <a:pt x="2587721" y="1804749"/>
                </a:cubicBezTo>
                <a:cubicBezTo>
                  <a:pt x="2412532" y="1818971"/>
                  <a:pt x="2146834" y="1780722"/>
                  <a:pt x="2002046" y="1804749"/>
                </a:cubicBezTo>
                <a:cubicBezTo>
                  <a:pt x="1857258" y="1828776"/>
                  <a:pt x="1601425" y="1790425"/>
                  <a:pt x="1500038" y="1804749"/>
                </a:cubicBezTo>
                <a:cubicBezTo>
                  <a:pt x="1398651" y="1819073"/>
                  <a:pt x="1140813" y="1748916"/>
                  <a:pt x="970141" y="1804749"/>
                </a:cubicBezTo>
                <a:cubicBezTo>
                  <a:pt x="799469" y="1860582"/>
                  <a:pt x="609239" y="1751921"/>
                  <a:pt x="300798" y="1804749"/>
                </a:cubicBezTo>
                <a:cubicBezTo>
                  <a:pt x="136806" y="1812634"/>
                  <a:pt x="-22519" y="1693832"/>
                  <a:pt x="0" y="1503951"/>
                </a:cubicBezTo>
                <a:cubicBezTo>
                  <a:pt x="-33265" y="1322580"/>
                  <a:pt x="18197" y="1232110"/>
                  <a:pt x="0" y="1078837"/>
                </a:cubicBezTo>
                <a:cubicBezTo>
                  <a:pt x="-18197" y="925564"/>
                  <a:pt x="43794" y="760600"/>
                  <a:pt x="0" y="665754"/>
                </a:cubicBezTo>
                <a:cubicBezTo>
                  <a:pt x="-43794" y="570908"/>
                  <a:pt x="17341" y="388317"/>
                  <a:pt x="0" y="300798"/>
                </a:cubicBezTo>
                <a:close/>
              </a:path>
              <a:path w="3390527" h="1804749" stroke="0" extrusionOk="0">
                <a:moveTo>
                  <a:pt x="0" y="300798"/>
                </a:moveTo>
                <a:cubicBezTo>
                  <a:pt x="-21817" y="137231"/>
                  <a:pt x="143738" y="-357"/>
                  <a:pt x="300798" y="0"/>
                </a:cubicBezTo>
                <a:cubicBezTo>
                  <a:pt x="576233" y="-42113"/>
                  <a:pt x="737129" y="31207"/>
                  <a:pt x="914363" y="0"/>
                </a:cubicBezTo>
                <a:cubicBezTo>
                  <a:pt x="1091598" y="-31207"/>
                  <a:pt x="1295050" y="8246"/>
                  <a:pt x="1500038" y="0"/>
                </a:cubicBezTo>
                <a:cubicBezTo>
                  <a:pt x="1705026" y="-8246"/>
                  <a:pt x="1879689" y="59650"/>
                  <a:pt x="2057825" y="0"/>
                </a:cubicBezTo>
                <a:cubicBezTo>
                  <a:pt x="2235961" y="-59650"/>
                  <a:pt x="2318122" y="16523"/>
                  <a:pt x="2559832" y="0"/>
                </a:cubicBezTo>
                <a:cubicBezTo>
                  <a:pt x="2801542" y="-16523"/>
                  <a:pt x="2882446" y="59503"/>
                  <a:pt x="3089729" y="0"/>
                </a:cubicBezTo>
                <a:cubicBezTo>
                  <a:pt x="3279156" y="-9058"/>
                  <a:pt x="3373931" y="122552"/>
                  <a:pt x="3390527" y="300798"/>
                </a:cubicBezTo>
                <a:cubicBezTo>
                  <a:pt x="3415145" y="396337"/>
                  <a:pt x="3385469" y="534451"/>
                  <a:pt x="3390527" y="677786"/>
                </a:cubicBezTo>
                <a:cubicBezTo>
                  <a:pt x="3395585" y="821121"/>
                  <a:pt x="3360335" y="860882"/>
                  <a:pt x="3390527" y="1042742"/>
                </a:cubicBezTo>
                <a:cubicBezTo>
                  <a:pt x="3420719" y="1224602"/>
                  <a:pt x="3373734" y="1305260"/>
                  <a:pt x="3390527" y="1503951"/>
                </a:cubicBezTo>
                <a:cubicBezTo>
                  <a:pt x="3385660" y="1666464"/>
                  <a:pt x="3264137" y="1785960"/>
                  <a:pt x="3089729" y="1804749"/>
                </a:cubicBezTo>
                <a:cubicBezTo>
                  <a:pt x="2803405" y="1877389"/>
                  <a:pt x="2663826" y="1788100"/>
                  <a:pt x="2476164" y="1804749"/>
                </a:cubicBezTo>
                <a:cubicBezTo>
                  <a:pt x="2288503" y="1821398"/>
                  <a:pt x="2110416" y="1740481"/>
                  <a:pt x="1890489" y="1804749"/>
                </a:cubicBezTo>
                <a:cubicBezTo>
                  <a:pt x="1670562" y="1869017"/>
                  <a:pt x="1558398" y="1770566"/>
                  <a:pt x="1388481" y="1804749"/>
                </a:cubicBezTo>
                <a:cubicBezTo>
                  <a:pt x="1218564" y="1838932"/>
                  <a:pt x="1093112" y="1797010"/>
                  <a:pt x="830695" y="1804749"/>
                </a:cubicBezTo>
                <a:cubicBezTo>
                  <a:pt x="568278" y="1812488"/>
                  <a:pt x="477334" y="1789205"/>
                  <a:pt x="300798" y="1804749"/>
                </a:cubicBezTo>
                <a:cubicBezTo>
                  <a:pt x="101173" y="1796943"/>
                  <a:pt x="-35507" y="1684680"/>
                  <a:pt x="0" y="1503951"/>
                </a:cubicBezTo>
                <a:cubicBezTo>
                  <a:pt x="-33217" y="1333823"/>
                  <a:pt x="26830" y="1262732"/>
                  <a:pt x="0" y="1102900"/>
                </a:cubicBezTo>
                <a:cubicBezTo>
                  <a:pt x="-26830" y="943068"/>
                  <a:pt x="16349" y="836222"/>
                  <a:pt x="0" y="725912"/>
                </a:cubicBezTo>
                <a:cubicBezTo>
                  <a:pt x="-16349" y="615602"/>
                  <a:pt x="18086" y="439472"/>
                  <a:pt x="0" y="300798"/>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r>
              <a:rPr lang="en-GB" sz="2000" b="1" dirty="0">
                <a:solidFill>
                  <a:srgbClr val="E7E6E1"/>
                </a:solidFill>
                <a:latin typeface="Arial" panose="020B0604020202020204" pitchFamily="34" charset="0"/>
                <a:cs typeface="Arial" panose="020B0604020202020204" pitchFamily="34" charset="0"/>
              </a:rPr>
              <a:t>Post- Graduate Study and Action Research</a:t>
            </a:r>
          </a:p>
          <a:p>
            <a:r>
              <a:rPr lang="en-GB" sz="2000" dirty="0">
                <a:solidFill>
                  <a:srgbClr val="E7E6E1"/>
                </a:solidFill>
                <a:latin typeface="Arial" panose="020B0604020202020204" pitchFamily="34" charset="0"/>
                <a:cs typeface="Arial" panose="020B0604020202020204" pitchFamily="34" charset="0"/>
              </a:rPr>
              <a:t>To establish common purpose and catalyse change</a:t>
            </a:r>
          </a:p>
        </p:txBody>
      </p:sp>
      <p:pic>
        <p:nvPicPr>
          <p:cNvPr id="21" name="Picture 20" descr="A logo with a person in a hat&#10;&#10;Description automatically generated with medium confidence">
            <a:extLst>
              <a:ext uri="{FF2B5EF4-FFF2-40B4-BE49-F238E27FC236}">
                <a16:creationId xmlns:a16="http://schemas.microsoft.com/office/drawing/2014/main" id="{922A01DB-5F45-9386-C7B0-B88F21C711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433" y="3368097"/>
            <a:ext cx="3773292" cy="1886646"/>
          </a:xfrm>
          <a:prstGeom prst="rect">
            <a:avLst/>
          </a:prstGeom>
        </p:spPr>
      </p:pic>
      <p:pic>
        <p:nvPicPr>
          <p:cNvPr id="22" name="Picture 21" descr="university-of-chester-logo - Holocaust Matters">
            <a:extLst>
              <a:ext uri="{FF2B5EF4-FFF2-40B4-BE49-F238E27FC236}">
                <a16:creationId xmlns:a16="http://schemas.microsoft.com/office/drawing/2014/main" id="{C1B7227B-7F74-1A5E-4281-BCDF13DF438D}"/>
              </a:ext>
            </a:extLst>
          </p:cNvPr>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9891988" y="2125230"/>
            <a:ext cx="2107177" cy="78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5" name="TextBox 4">
            <a:extLst>
              <a:ext uri="{FF2B5EF4-FFF2-40B4-BE49-F238E27FC236}">
                <a16:creationId xmlns:a16="http://schemas.microsoft.com/office/drawing/2014/main" id="{C12BC3A1-F1C5-239E-B6DC-7F6D48DE9BAE}"/>
              </a:ext>
            </a:extLst>
          </p:cNvPr>
          <p:cNvSpPr txBox="1"/>
          <p:nvPr/>
        </p:nvSpPr>
        <p:spPr>
          <a:xfrm>
            <a:off x="2481514" y="2346567"/>
            <a:ext cx="3390527" cy="1123712"/>
          </a:xfrm>
          <a:custGeom>
            <a:avLst/>
            <a:gdLst>
              <a:gd name="connsiteX0" fmla="*/ 0 w 3390527"/>
              <a:gd name="connsiteY0" fmla="*/ 187289 h 1123712"/>
              <a:gd name="connsiteX1" fmla="*/ 187289 w 3390527"/>
              <a:gd name="connsiteY1" fmla="*/ 0 h 1123712"/>
              <a:gd name="connsiteX2" fmla="*/ 659788 w 3390527"/>
              <a:gd name="connsiteY2" fmla="*/ 0 h 1123712"/>
              <a:gd name="connsiteX3" fmla="*/ 1222765 w 3390527"/>
              <a:gd name="connsiteY3" fmla="*/ 0 h 1123712"/>
              <a:gd name="connsiteX4" fmla="*/ 1634945 w 3390527"/>
              <a:gd name="connsiteY4" fmla="*/ 0 h 1123712"/>
              <a:gd name="connsiteX5" fmla="*/ 2107443 w 3390527"/>
              <a:gd name="connsiteY5" fmla="*/ 0 h 1123712"/>
              <a:gd name="connsiteX6" fmla="*/ 2579942 w 3390527"/>
              <a:gd name="connsiteY6" fmla="*/ 0 h 1123712"/>
              <a:gd name="connsiteX7" fmla="*/ 3203238 w 3390527"/>
              <a:gd name="connsiteY7" fmla="*/ 0 h 1123712"/>
              <a:gd name="connsiteX8" fmla="*/ 3390527 w 3390527"/>
              <a:gd name="connsiteY8" fmla="*/ 187289 h 1123712"/>
              <a:gd name="connsiteX9" fmla="*/ 3390527 w 3390527"/>
              <a:gd name="connsiteY9" fmla="*/ 561856 h 1123712"/>
              <a:gd name="connsiteX10" fmla="*/ 3390527 w 3390527"/>
              <a:gd name="connsiteY10" fmla="*/ 936423 h 1123712"/>
              <a:gd name="connsiteX11" fmla="*/ 3203238 w 3390527"/>
              <a:gd name="connsiteY11" fmla="*/ 1123712 h 1123712"/>
              <a:gd name="connsiteX12" fmla="*/ 2760899 w 3390527"/>
              <a:gd name="connsiteY12" fmla="*/ 1123712 h 1123712"/>
              <a:gd name="connsiteX13" fmla="*/ 2228081 w 3390527"/>
              <a:gd name="connsiteY13" fmla="*/ 1123712 h 1123712"/>
              <a:gd name="connsiteX14" fmla="*/ 1785742 w 3390527"/>
              <a:gd name="connsiteY14" fmla="*/ 1123712 h 1123712"/>
              <a:gd name="connsiteX15" fmla="*/ 1313243 w 3390527"/>
              <a:gd name="connsiteY15" fmla="*/ 1123712 h 1123712"/>
              <a:gd name="connsiteX16" fmla="*/ 750266 w 3390527"/>
              <a:gd name="connsiteY16" fmla="*/ 1123712 h 1123712"/>
              <a:gd name="connsiteX17" fmla="*/ 187289 w 3390527"/>
              <a:gd name="connsiteY17" fmla="*/ 1123712 h 1123712"/>
              <a:gd name="connsiteX18" fmla="*/ 0 w 3390527"/>
              <a:gd name="connsiteY18" fmla="*/ 936423 h 1123712"/>
              <a:gd name="connsiteX19" fmla="*/ 0 w 3390527"/>
              <a:gd name="connsiteY19" fmla="*/ 554365 h 1123712"/>
              <a:gd name="connsiteX20" fmla="*/ 0 w 3390527"/>
              <a:gd name="connsiteY20" fmla="*/ 187289 h 1123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0527" h="1123712" fill="none" extrusionOk="0">
                <a:moveTo>
                  <a:pt x="0" y="187289"/>
                </a:moveTo>
                <a:cubicBezTo>
                  <a:pt x="529" y="88075"/>
                  <a:pt x="80834" y="-19"/>
                  <a:pt x="187289" y="0"/>
                </a:cubicBezTo>
                <a:cubicBezTo>
                  <a:pt x="331878" y="-37881"/>
                  <a:pt x="483759" y="12750"/>
                  <a:pt x="659788" y="0"/>
                </a:cubicBezTo>
                <a:cubicBezTo>
                  <a:pt x="835817" y="-12750"/>
                  <a:pt x="1057227" y="39980"/>
                  <a:pt x="1222765" y="0"/>
                </a:cubicBezTo>
                <a:cubicBezTo>
                  <a:pt x="1388303" y="-39980"/>
                  <a:pt x="1511521" y="14699"/>
                  <a:pt x="1634945" y="0"/>
                </a:cubicBezTo>
                <a:cubicBezTo>
                  <a:pt x="1758369" y="-14699"/>
                  <a:pt x="1987641" y="16521"/>
                  <a:pt x="2107443" y="0"/>
                </a:cubicBezTo>
                <a:cubicBezTo>
                  <a:pt x="2227245" y="-16521"/>
                  <a:pt x="2450395" y="48121"/>
                  <a:pt x="2579942" y="0"/>
                </a:cubicBezTo>
                <a:cubicBezTo>
                  <a:pt x="2709489" y="-48121"/>
                  <a:pt x="3067806" y="21496"/>
                  <a:pt x="3203238" y="0"/>
                </a:cubicBezTo>
                <a:cubicBezTo>
                  <a:pt x="3291541" y="-5227"/>
                  <a:pt x="3399242" y="89927"/>
                  <a:pt x="3390527" y="187289"/>
                </a:cubicBezTo>
                <a:cubicBezTo>
                  <a:pt x="3417287" y="286669"/>
                  <a:pt x="3354838" y="424485"/>
                  <a:pt x="3390527" y="561856"/>
                </a:cubicBezTo>
                <a:cubicBezTo>
                  <a:pt x="3426216" y="699227"/>
                  <a:pt x="3363436" y="780552"/>
                  <a:pt x="3390527" y="936423"/>
                </a:cubicBezTo>
                <a:cubicBezTo>
                  <a:pt x="3407776" y="1040949"/>
                  <a:pt x="3292507" y="1100210"/>
                  <a:pt x="3203238" y="1123712"/>
                </a:cubicBezTo>
                <a:cubicBezTo>
                  <a:pt x="3065502" y="1143023"/>
                  <a:pt x="2934853" y="1080677"/>
                  <a:pt x="2760899" y="1123712"/>
                </a:cubicBezTo>
                <a:cubicBezTo>
                  <a:pt x="2586945" y="1166747"/>
                  <a:pt x="2340057" y="1065679"/>
                  <a:pt x="2228081" y="1123712"/>
                </a:cubicBezTo>
                <a:cubicBezTo>
                  <a:pt x="2116105" y="1181745"/>
                  <a:pt x="1910436" y="1115727"/>
                  <a:pt x="1785742" y="1123712"/>
                </a:cubicBezTo>
                <a:cubicBezTo>
                  <a:pt x="1661048" y="1131697"/>
                  <a:pt x="1544729" y="1104652"/>
                  <a:pt x="1313243" y="1123712"/>
                </a:cubicBezTo>
                <a:cubicBezTo>
                  <a:pt x="1081757" y="1142772"/>
                  <a:pt x="933627" y="1097655"/>
                  <a:pt x="750266" y="1123712"/>
                </a:cubicBezTo>
                <a:cubicBezTo>
                  <a:pt x="566905" y="1149769"/>
                  <a:pt x="316751" y="1085603"/>
                  <a:pt x="187289" y="1123712"/>
                </a:cubicBezTo>
                <a:cubicBezTo>
                  <a:pt x="108914" y="1128256"/>
                  <a:pt x="-8826" y="1035918"/>
                  <a:pt x="0" y="936423"/>
                </a:cubicBezTo>
                <a:cubicBezTo>
                  <a:pt x="-1419" y="760186"/>
                  <a:pt x="31699" y="698680"/>
                  <a:pt x="0" y="554365"/>
                </a:cubicBezTo>
                <a:cubicBezTo>
                  <a:pt x="-31699" y="410050"/>
                  <a:pt x="38205" y="364195"/>
                  <a:pt x="0" y="187289"/>
                </a:cubicBezTo>
                <a:close/>
              </a:path>
              <a:path w="3390527" h="1123712" stroke="0" extrusionOk="0">
                <a:moveTo>
                  <a:pt x="0" y="187289"/>
                </a:moveTo>
                <a:cubicBezTo>
                  <a:pt x="-24783" y="86758"/>
                  <a:pt x="102889" y="-749"/>
                  <a:pt x="187289" y="0"/>
                </a:cubicBezTo>
                <a:cubicBezTo>
                  <a:pt x="387265" y="-32806"/>
                  <a:pt x="551658" y="36089"/>
                  <a:pt x="750266" y="0"/>
                </a:cubicBezTo>
                <a:cubicBezTo>
                  <a:pt x="948874" y="-36089"/>
                  <a:pt x="1069571" y="27609"/>
                  <a:pt x="1283084" y="0"/>
                </a:cubicBezTo>
                <a:cubicBezTo>
                  <a:pt x="1496597" y="-27609"/>
                  <a:pt x="1652201" y="229"/>
                  <a:pt x="1785742" y="0"/>
                </a:cubicBezTo>
                <a:cubicBezTo>
                  <a:pt x="1919283" y="-229"/>
                  <a:pt x="2050163" y="28967"/>
                  <a:pt x="2228081" y="0"/>
                </a:cubicBezTo>
                <a:cubicBezTo>
                  <a:pt x="2405999" y="-28967"/>
                  <a:pt x="2603000" y="52158"/>
                  <a:pt x="2700580" y="0"/>
                </a:cubicBezTo>
                <a:cubicBezTo>
                  <a:pt x="2798160" y="-52158"/>
                  <a:pt x="3061404" y="7085"/>
                  <a:pt x="3203238" y="0"/>
                </a:cubicBezTo>
                <a:cubicBezTo>
                  <a:pt x="3288096" y="209"/>
                  <a:pt x="3411240" y="84542"/>
                  <a:pt x="3390527" y="187289"/>
                </a:cubicBezTo>
                <a:cubicBezTo>
                  <a:pt x="3403386" y="275989"/>
                  <a:pt x="3346057" y="481128"/>
                  <a:pt x="3390527" y="561856"/>
                </a:cubicBezTo>
                <a:cubicBezTo>
                  <a:pt x="3434997" y="642584"/>
                  <a:pt x="3347923" y="825528"/>
                  <a:pt x="3390527" y="936423"/>
                </a:cubicBezTo>
                <a:cubicBezTo>
                  <a:pt x="3386770" y="1037071"/>
                  <a:pt x="3318221" y="1097520"/>
                  <a:pt x="3203238" y="1123712"/>
                </a:cubicBezTo>
                <a:cubicBezTo>
                  <a:pt x="3058896" y="1148913"/>
                  <a:pt x="2807115" y="1097094"/>
                  <a:pt x="2640261" y="1123712"/>
                </a:cubicBezTo>
                <a:cubicBezTo>
                  <a:pt x="2473407" y="1150330"/>
                  <a:pt x="2251855" y="1097463"/>
                  <a:pt x="2107443" y="1123712"/>
                </a:cubicBezTo>
                <a:cubicBezTo>
                  <a:pt x="1963031" y="1149961"/>
                  <a:pt x="1819520" y="1119284"/>
                  <a:pt x="1665104" y="1123712"/>
                </a:cubicBezTo>
                <a:cubicBezTo>
                  <a:pt x="1510688" y="1128140"/>
                  <a:pt x="1327059" y="1073529"/>
                  <a:pt x="1162446" y="1123712"/>
                </a:cubicBezTo>
                <a:cubicBezTo>
                  <a:pt x="997833" y="1173895"/>
                  <a:pt x="816394" y="1105191"/>
                  <a:pt x="659788" y="1123712"/>
                </a:cubicBezTo>
                <a:cubicBezTo>
                  <a:pt x="503182" y="1142233"/>
                  <a:pt x="340636" y="1103606"/>
                  <a:pt x="187289" y="1123712"/>
                </a:cubicBezTo>
                <a:cubicBezTo>
                  <a:pt x="72274" y="1101355"/>
                  <a:pt x="4325" y="1056394"/>
                  <a:pt x="0" y="936423"/>
                </a:cubicBezTo>
                <a:cubicBezTo>
                  <a:pt x="-32547" y="814933"/>
                  <a:pt x="10373" y="709553"/>
                  <a:pt x="0" y="561856"/>
                </a:cubicBezTo>
                <a:cubicBezTo>
                  <a:pt x="-10373" y="414159"/>
                  <a:pt x="44350" y="326380"/>
                  <a:pt x="0" y="187289"/>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r>
              <a:rPr lang="en-GB" sz="2000" b="1" dirty="0">
                <a:solidFill>
                  <a:srgbClr val="E7E6E1"/>
                </a:solidFill>
                <a:latin typeface="Arial" panose="020B0604020202020204" pitchFamily="34" charset="0"/>
                <a:cs typeface="Arial" panose="020B0604020202020204" pitchFamily="34" charset="0"/>
              </a:rPr>
              <a:t>A clear school Audit and Development Plan </a:t>
            </a:r>
          </a:p>
          <a:p>
            <a:r>
              <a:rPr lang="en-GB" sz="2000" dirty="0">
                <a:solidFill>
                  <a:srgbClr val="E7E6E1"/>
                </a:solidFill>
                <a:latin typeface="Arial" panose="020B0604020202020204" pitchFamily="34" charset="0"/>
                <a:cs typeface="Arial" panose="020B0604020202020204" pitchFamily="34" charset="0"/>
              </a:rPr>
              <a:t>To underpin the work</a:t>
            </a:r>
          </a:p>
        </p:txBody>
      </p:sp>
      <p:sp>
        <p:nvSpPr>
          <p:cNvPr id="7" name="TextBox 6">
            <a:extLst>
              <a:ext uri="{FF2B5EF4-FFF2-40B4-BE49-F238E27FC236}">
                <a16:creationId xmlns:a16="http://schemas.microsoft.com/office/drawing/2014/main" id="{7F38AA07-BA51-00EB-9B4B-06760A2A274E}"/>
              </a:ext>
            </a:extLst>
          </p:cNvPr>
          <p:cNvSpPr txBox="1"/>
          <p:nvPr/>
        </p:nvSpPr>
        <p:spPr>
          <a:xfrm>
            <a:off x="6248632" y="3698177"/>
            <a:ext cx="3390527" cy="783193"/>
          </a:xfrm>
          <a:custGeom>
            <a:avLst/>
            <a:gdLst>
              <a:gd name="connsiteX0" fmla="*/ 0 w 3390527"/>
              <a:gd name="connsiteY0" fmla="*/ 130535 h 783193"/>
              <a:gd name="connsiteX1" fmla="*/ 130535 w 3390527"/>
              <a:gd name="connsiteY1" fmla="*/ 0 h 783193"/>
              <a:gd name="connsiteX2" fmla="*/ 652111 w 3390527"/>
              <a:gd name="connsiteY2" fmla="*/ 0 h 783193"/>
              <a:gd name="connsiteX3" fmla="*/ 1079804 w 3390527"/>
              <a:gd name="connsiteY3" fmla="*/ 0 h 783193"/>
              <a:gd name="connsiteX4" fmla="*/ 1601380 w 3390527"/>
              <a:gd name="connsiteY4" fmla="*/ 0 h 783193"/>
              <a:gd name="connsiteX5" fmla="*/ 2185545 w 3390527"/>
              <a:gd name="connsiteY5" fmla="*/ 0 h 783193"/>
              <a:gd name="connsiteX6" fmla="*/ 2613238 w 3390527"/>
              <a:gd name="connsiteY6" fmla="*/ 0 h 783193"/>
              <a:gd name="connsiteX7" fmla="*/ 3259992 w 3390527"/>
              <a:gd name="connsiteY7" fmla="*/ 0 h 783193"/>
              <a:gd name="connsiteX8" fmla="*/ 3390527 w 3390527"/>
              <a:gd name="connsiteY8" fmla="*/ 130535 h 783193"/>
              <a:gd name="connsiteX9" fmla="*/ 3390527 w 3390527"/>
              <a:gd name="connsiteY9" fmla="*/ 652658 h 783193"/>
              <a:gd name="connsiteX10" fmla="*/ 3259992 w 3390527"/>
              <a:gd name="connsiteY10" fmla="*/ 783193 h 783193"/>
              <a:gd name="connsiteX11" fmla="*/ 2675827 w 3390527"/>
              <a:gd name="connsiteY11" fmla="*/ 783193 h 783193"/>
              <a:gd name="connsiteX12" fmla="*/ 2122956 w 3390527"/>
              <a:gd name="connsiteY12" fmla="*/ 783193 h 783193"/>
              <a:gd name="connsiteX13" fmla="*/ 1570085 w 3390527"/>
              <a:gd name="connsiteY13" fmla="*/ 783193 h 783193"/>
              <a:gd name="connsiteX14" fmla="*/ 985920 w 3390527"/>
              <a:gd name="connsiteY14" fmla="*/ 783193 h 783193"/>
              <a:gd name="connsiteX15" fmla="*/ 130535 w 3390527"/>
              <a:gd name="connsiteY15" fmla="*/ 783193 h 783193"/>
              <a:gd name="connsiteX16" fmla="*/ 0 w 3390527"/>
              <a:gd name="connsiteY16" fmla="*/ 652658 h 783193"/>
              <a:gd name="connsiteX17" fmla="*/ 0 w 3390527"/>
              <a:gd name="connsiteY17" fmla="*/ 130535 h 78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90527" h="783193" fill="none" extrusionOk="0">
                <a:moveTo>
                  <a:pt x="0" y="130535"/>
                </a:moveTo>
                <a:cubicBezTo>
                  <a:pt x="-9644" y="52994"/>
                  <a:pt x="66733" y="9428"/>
                  <a:pt x="130535" y="0"/>
                </a:cubicBezTo>
                <a:cubicBezTo>
                  <a:pt x="303916" y="-57067"/>
                  <a:pt x="505813" y="47853"/>
                  <a:pt x="652111" y="0"/>
                </a:cubicBezTo>
                <a:cubicBezTo>
                  <a:pt x="798409" y="-47853"/>
                  <a:pt x="873683" y="20171"/>
                  <a:pt x="1079804" y="0"/>
                </a:cubicBezTo>
                <a:cubicBezTo>
                  <a:pt x="1285925" y="-20171"/>
                  <a:pt x="1411171" y="22208"/>
                  <a:pt x="1601380" y="0"/>
                </a:cubicBezTo>
                <a:cubicBezTo>
                  <a:pt x="1791589" y="-22208"/>
                  <a:pt x="2047300" y="63871"/>
                  <a:pt x="2185545" y="0"/>
                </a:cubicBezTo>
                <a:cubicBezTo>
                  <a:pt x="2323790" y="-63871"/>
                  <a:pt x="2498129" y="44115"/>
                  <a:pt x="2613238" y="0"/>
                </a:cubicBezTo>
                <a:cubicBezTo>
                  <a:pt x="2728347" y="-44115"/>
                  <a:pt x="3058524" y="4656"/>
                  <a:pt x="3259992" y="0"/>
                </a:cubicBezTo>
                <a:cubicBezTo>
                  <a:pt x="3342708" y="-1073"/>
                  <a:pt x="3394315" y="58252"/>
                  <a:pt x="3390527" y="130535"/>
                </a:cubicBezTo>
                <a:cubicBezTo>
                  <a:pt x="3415695" y="254213"/>
                  <a:pt x="3388065" y="460677"/>
                  <a:pt x="3390527" y="652658"/>
                </a:cubicBezTo>
                <a:cubicBezTo>
                  <a:pt x="3396146" y="716023"/>
                  <a:pt x="3328259" y="791320"/>
                  <a:pt x="3259992" y="783193"/>
                </a:cubicBezTo>
                <a:cubicBezTo>
                  <a:pt x="2998620" y="818290"/>
                  <a:pt x="2870634" y="754494"/>
                  <a:pt x="2675827" y="783193"/>
                </a:cubicBezTo>
                <a:cubicBezTo>
                  <a:pt x="2481020" y="811892"/>
                  <a:pt x="2384929" y="722722"/>
                  <a:pt x="2122956" y="783193"/>
                </a:cubicBezTo>
                <a:cubicBezTo>
                  <a:pt x="1860983" y="843664"/>
                  <a:pt x="1703668" y="776731"/>
                  <a:pt x="1570085" y="783193"/>
                </a:cubicBezTo>
                <a:cubicBezTo>
                  <a:pt x="1436502" y="789655"/>
                  <a:pt x="1145823" y="775819"/>
                  <a:pt x="985920" y="783193"/>
                </a:cubicBezTo>
                <a:cubicBezTo>
                  <a:pt x="826018" y="790567"/>
                  <a:pt x="518689" y="680741"/>
                  <a:pt x="130535" y="783193"/>
                </a:cubicBezTo>
                <a:cubicBezTo>
                  <a:pt x="50250" y="800501"/>
                  <a:pt x="-15006" y="722636"/>
                  <a:pt x="0" y="652658"/>
                </a:cubicBezTo>
                <a:cubicBezTo>
                  <a:pt x="-1952" y="543779"/>
                  <a:pt x="35062" y="288512"/>
                  <a:pt x="0" y="130535"/>
                </a:cubicBezTo>
                <a:close/>
              </a:path>
              <a:path w="3390527" h="783193" stroke="0" extrusionOk="0">
                <a:moveTo>
                  <a:pt x="0" y="130535"/>
                </a:moveTo>
                <a:cubicBezTo>
                  <a:pt x="-18949" y="60665"/>
                  <a:pt x="62769" y="-170"/>
                  <a:pt x="130535" y="0"/>
                </a:cubicBezTo>
                <a:cubicBezTo>
                  <a:pt x="312942" y="-34285"/>
                  <a:pt x="578475" y="16514"/>
                  <a:pt x="714700" y="0"/>
                </a:cubicBezTo>
                <a:cubicBezTo>
                  <a:pt x="850925" y="-16514"/>
                  <a:pt x="1126825" y="37511"/>
                  <a:pt x="1267571" y="0"/>
                </a:cubicBezTo>
                <a:cubicBezTo>
                  <a:pt x="1408317" y="-37511"/>
                  <a:pt x="1582704" y="33361"/>
                  <a:pt x="1789147" y="0"/>
                </a:cubicBezTo>
                <a:cubicBezTo>
                  <a:pt x="1995590" y="-33361"/>
                  <a:pt x="2134548" y="49363"/>
                  <a:pt x="2248134" y="0"/>
                </a:cubicBezTo>
                <a:cubicBezTo>
                  <a:pt x="2361720" y="-49363"/>
                  <a:pt x="2526500" y="32444"/>
                  <a:pt x="2738416" y="0"/>
                </a:cubicBezTo>
                <a:cubicBezTo>
                  <a:pt x="2950332" y="-32444"/>
                  <a:pt x="3026147" y="55985"/>
                  <a:pt x="3259992" y="0"/>
                </a:cubicBezTo>
                <a:cubicBezTo>
                  <a:pt x="3316829" y="172"/>
                  <a:pt x="3396420" y="58639"/>
                  <a:pt x="3390527" y="130535"/>
                </a:cubicBezTo>
                <a:cubicBezTo>
                  <a:pt x="3429264" y="353659"/>
                  <a:pt x="3334741" y="462925"/>
                  <a:pt x="3390527" y="652658"/>
                </a:cubicBezTo>
                <a:cubicBezTo>
                  <a:pt x="3386691" y="728512"/>
                  <a:pt x="3337092" y="791114"/>
                  <a:pt x="3259992" y="783193"/>
                </a:cubicBezTo>
                <a:cubicBezTo>
                  <a:pt x="3039444" y="815601"/>
                  <a:pt x="2943593" y="748936"/>
                  <a:pt x="2801005" y="783193"/>
                </a:cubicBezTo>
                <a:cubicBezTo>
                  <a:pt x="2658417" y="817450"/>
                  <a:pt x="2505736" y="779777"/>
                  <a:pt x="2310723" y="783193"/>
                </a:cubicBezTo>
                <a:cubicBezTo>
                  <a:pt x="2115710" y="786609"/>
                  <a:pt x="1993239" y="752562"/>
                  <a:pt x="1757853" y="783193"/>
                </a:cubicBezTo>
                <a:cubicBezTo>
                  <a:pt x="1522467" y="813824"/>
                  <a:pt x="1395218" y="733554"/>
                  <a:pt x="1298866" y="783193"/>
                </a:cubicBezTo>
                <a:cubicBezTo>
                  <a:pt x="1202514" y="832832"/>
                  <a:pt x="882201" y="763654"/>
                  <a:pt x="777289" y="783193"/>
                </a:cubicBezTo>
                <a:cubicBezTo>
                  <a:pt x="672377" y="802732"/>
                  <a:pt x="422334" y="752781"/>
                  <a:pt x="130535" y="783193"/>
                </a:cubicBezTo>
                <a:cubicBezTo>
                  <a:pt x="53082" y="781944"/>
                  <a:pt x="-11458" y="729462"/>
                  <a:pt x="0" y="652658"/>
                </a:cubicBezTo>
                <a:cubicBezTo>
                  <a:pt x="-9607" y="436930"/>
                  <a:pt x="55887" y="368944"/>
                  <a:pt x="0" y="130535"/>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r>
              <a:rPr lang="en-GB" sz="2000" b="1" dirty="0">
                <a:solidFill>
                  <a:srgbClr val="E7E6E1"/>
                </a:solidFill>
                <a:latin typeface="Arial" panose="020B0604020202020204" pitchFamily="34" charset="0"/>
                <a:cs typeface="Arial" panose="020B0604020202020204" pitchFamily="34" charset="0"/>
              </a:rPr>
              <a:t>Reflective Practice Supervision</a:t>
            </a:r>
          </a:p>
        </p:txBody>
      </p:sp>
      <p:sp>
        <p:nvSpPr>
          <p:cNvPr id="8" name="TextBox 7">
            <a:extLst>
              <a:ext uri="{FF2B5EF4-FFF2-40B4-BE49-F238E27FC236}">
                <a16:creationId xmlns:a16="http://schemas.microsoft.com/office/drawing/2014/main" id="{2FDB7AF6-41B9-2AF6-CBFE-588C1AD6CFA8}"/>
              </a:ext>
            </a:extLst>
          </p:cNvPr>
          <p:cNvSpPr txBox="1"/>
          <p:nvPr/>
        </p:nvSpPr>
        <p:spPr>
          <a:xfrm>
            <a:off x="6248631" y="4692887"/>
            <a:ext cx="3390527" cy="1123712"/>
          </a:xfrm>
          <a:custGeom>
            <a:avLst/>
            <a:gdLst>
              <a:gd name="connsiteX0" fmla="*/ 0 w 3390527"/>
              <a:gd name="connsiteY0" fmla="*/ 187289 h 1123712"/>
              <a:gd name="connsiteX1" fmla="*/ 187289 w 3390527"/>
              <a:gd name="connsiteY1" fmla="*/ 0 h 1123712"/>
              <a:gd name="connsiteX2" fmla="*/ 659788 w 3390527"/>
              <a:gd name="connsiteY2" fmla="*/ 0 h 1123712"/>
              <a:gd name="connsiteX3" fmla="*/ 1222765 w 3390527"/>
              <a:gd name="connsiteY3" fmla="*/ 0 h 1123712"/>
              <a:gd name="connsiteX4" fmla="*/ 1634945 w 3390527"/>
              <a:gd name="connsiteY4" fmla="*/ 0 h 1123712"/>
              <a:gd name="connsiteX5" fmla="*/ 2107443 w 3390527"/>
              <a:gd name="connsiteY5" fmla="*/ 0 h 1123712"/>
              <a:gd name="connsiteX6" fmla="*/ 2579942 w 3390527"/>
              <a:gd name="connsiteY6" fmla="*/ 0 h 1123712"/>
              <a:gd name="connsiteX7" fmla="*/ 3203238 w 3390527"/>
              <a:gd name="connsiteY7" fmla="*/ 0 h 1123712"/>
              <a:gd name="connsiteX8" fmla="*/ 3390527 w 3390527"/>
              <a:gd name="connsiteY8" fmla="*/ 187289 h 1123712"/>
              <a:gd name="connsiteX9" fmla="*/ 3390527 w 3390527"/>
              <a:gd name="connsiteY9" fmla="*/ 561856 h 1123712"/>
              <a:gd name="connsiteX10" fmla="*/ 3390527 w 3390527"/>
              <a:gd name="connsiteY10" fmla="*/ 936423 h 1123712"/>
              <a:gd name="connsiteX11" fmla="*/ 3203238 w 3390527"/>
              <a:gd name="connsiteY11" fmla="*/ 1123712 h 1123712"/>
              <a:gd name="connsiteX12" fmla="*/ 2760899 w 3390527"/>
              <a:gd name="connsiteY12" fmla="*/ 1123712 h 1123712"/>
              <a:gd name="connsiteX13" fmla="*/ 2228081 w 3390527"/>
              <a:gd name="connsiteY13" fmla="*/ 1123712 h 1123712"/>
              <a:gd name="connsiteX14" fmla="*/ 1785742 w 3390527"/>
              <a:gd name="connsiteY14" fmla="*/ 1123712 h 1123712"/>
              <a:gd name="connsiteX15" fmla="*/ 1313243 w 3390527"/>
              <a:gd name="connsiteY15" fmla="*/ 1123712 h 1123712"/>
              <a:gd name="connsiteX16" fmla="*/ 750266 w 3390527"/>
              <a:gd name="connsiteY16" fmla="*/ 1123712 h 1123712"/>
              <a:gd name="connsiteX17" fmla="*/ 187289 w 3390527"/>
              <a:gd name="connsiteY17" fmla="*/ 1123712 h 1123712"/>
              <a:gd name="connsiteX18" fmla="*/ 0 w 3390527"/>
              <a:gd name="connsiteY18" fmla="*/ 936423 h 1123712"/>
              <a:gd name="connsiteX19" fmla="*/ 0 w 3390527"/>
              <a:gd name="connsiteY19" fmla="*/ 554365 h 1123712"/>
              <a:gd name="connsiteX20" fmla="*/ 0 w 3390527"/>
              <a:gd name="connsiteY20" fmla="*/ 187289 h 1123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0527" h="1123712" fill="none" extrusionOk="0">
                <a:moveTo>
                  <a:pt x="0" y="187289"/>
                </a:moveTo>
                <a:cubicBezTo>
                  <a:pt x="529" y="88075"/>
                  <a:pt x="80834" y="-19"/>
                  <a:pt x="187289" y="0"/>
                </a:cubicBezTo>
                <a:cubicBezTo>
                  <a:pt x="331878" y="-37881"/>
                  <a:pt x="483759" y="12750"/>
                  <a:pt x="659788" y="0"/>
                </a:cubicBezTo>
                <a:cubicBezTo>
                  <a:pt x="835817" y="-12750"/>
                  <a:pt x="1057227" y="39980"/>
                  <a:pt x="1222765" y="0"/>
                </a:cubicBezTo>
                <a:cubicBezTo>
                  <a:pt x="1388303" y="-39980"/>
                  <a:pt x="1511521" y="14699"/>
                  <a:pt x="1634945" y="0"/>
                </a:cubicBezTo>
                <a:cubicBezTo>
                  <a:pt x="1758369" y="-14699"/>
                  <a:pt x="1987641" y="16521"/>
                  <a:pt x="2107443" y="0"/>
                </a:cubicBezTo>
                <a:cubicBezTo>
                  <a:pt x="2227245" y="-16521"/>
                  <a:pt x="2450395" y="48121"/>
                  <a:pt x="2579942" y="0"/>
                </a:cubicBezTo>
                <a:cubicBezTo>
                  <a:pt x="2709489" y="-48121"/>
                  <a:pt x="3067806" y="21496"/>
                  <a:pt x="3203238" y="0"/>
                </a:cubicBezTo>
                <a:cubicBezTo>
                  <a:pt x="3291541" y="-5227"/>
                  <a:pt x="3399242" y="89927"/>
                  <a:pt x="3390527" y="187289"/>
                </a:cubicBezTo>
                <a:cubicBezTo>
                  <a:pt x="3417287" y="286669"/>
                  <a:pt x="3354838" y="424485"/>
                  <a:pt x="3390527" y="561856"/>
                </a:cubicBezTo>
                <a:cubicBezTo>
                  <a:pt x="3426216" y="699227"/>
                  <a:pt x="3363436" y="780552"/>
                  <a:pt x="3390527" y="936423"/>
                </a:cubicBezTo>
                <a:cubicBezTo>
                  <a:pt x="3407776" y="1040949"/>
                  <a:pt x="3292507" y="1100210"/>
                  <a:pt x="3203238" y="1123712"/>
                </a:cubicBezTo>
                <a:cubicBezTo>
                  <a:pt x="3065502" y="1143023"/>
                  <a:pt x="2934853" y="1080677"/>
                  <a:pt x="2760899" y="1123712"/>
                </a:cubicBezTo>
                <a:cubicBezTo>
                  <a:pt x="2586945" y="1166747"/>
                  <a:pt x="2340057" y="1065679"/>
                  <a:pt x="2228081" y="1123712"/>
                </a:cubicBezTo>
                <a:cubicBezTo>
                  <a:pt x="2116105" y="1181745"/>
                  <a:pt x="1910436" y="1115727"/>
                  <a:pt x="1785742" y="1123712"/>
                </a:cubicBezTo>
                <a:cubicBezTo>
                  <a:pt x="1661048" y="1131697"/>
                  <a:pt x="1544729" y="1104652"/>
                  <a:pt x="1313243" y="1123712"/>
                </a:cubicBezTo>
                <a:cubicBezTo>
                  <a:pt x="1081757" y="1142772"/>
                  <a:pt x="933627" y="1097655"/>
                  <a:pt x="750266" y="1123712"/>
                </a:cubicBezTo>
                <a:cubicBezTo>
                  <a:pt x="566905" y="1149769"/>
                  <a:pt x="316751" y="1085603"/>
                  <a:pt x="187289" y="1123712"/>
                </a:cubicBezTo>
                <a:cubicBezTo>
                  <a:pt x="108914" y="1128256"/>
                  <a:pt x="-8826" y="1035918"/>
                  <a:pt x="0" y="936423"/>
                </a:cubicBezTo>
                <a:cubicBezTo>
                  <a:pt x="-1419" y="760186"/>
                  <a:pt x="31699" y="698680"/>
                  <a:pt x="0" y="554365"/>
                </a:cubicBezTo>
                <a:cubicBezTo>
                  <a:pt x="-31699" y="410050"/>
                  <a:pt x="38205" y="364195"/>
                  <a:pt x="0" y="187289"/>
                </a:cubicBezTo>
                <a:close/>
              </a:path>
              <a:path w="3390527" h="1123712" stroke="0" extrusionOk="0">
                <a:moveTo>
                  <a:pt x="0" y="187289"/>
                </a:moveTo>
                <a:cubicBezTo>
                  <a:pt x="-24783" y="86758"/>
                  <a:pt x="102889" y="-749"/>
                  <a:pt x="187289" y="0"/>
                </a:cubicBezTo>
                <a:cubicBezTo>
                  <a:pt x="387265" y="-32806"/>
                  <a:pt x="551658" y="36089"/>
                  <a:pt x="750266" y="0"/>
                </a:cubicBezTo>
                <a:cubicBezTo>
                  <a:pt x="948874" y="-36089"/>
                  <a:pt x="1069571" y="27609"/>
                  <a:pt x="1283084" y="0"/>
                </a:cubicBezTo>
                <a:cubicBezTo>
                  <a:pt x="1496597" y="-27609"/>
                  <a:pt x="1652201" y="229"/>
                  <a:pt x="1785742" y="0"/>
                </a:cubicBezTo>
                <a:cubicBezTo>
                  <a:pt x="1919283" y="-229"/>
                  <a:pt x="2050163" y="28967"/>
                  <a:pt x="2228081" y="0"/>
                </a:cubicBezTo>
                <a:cubicBezTo>
                  <a:pt x="2405999" y="-28967"/>
                  <a:pt x="2603000" y="52158"/>
                  <a:pt x="2700580" y="0"/>
                </a:cubicBezTo>
                <a:cubicBezTo>
                  <a:pt x="2798160" y="-52158"/>
                  <a:pt x="3061404" y="7085"/>
                  <a:pt x="3203238" y="0"/>
                </a:cubicBezTo>
                <a:cubicBezTo>
                  <a:pt x="3288096" y="209"/>
                  <a:pt x="3411240" y="84542"/>
                  <a:pt x="3390527" y="187289"/>
                </a:cubicBezTo>
                <a:cubicBezTo>
                  <a:pt x="3403386" y="275989"/>
                  <a:pt x="3346057" y="481128"/>
                  <a:pt x="3390527" y="561856"/>
                </a:cubicBezTo>
                <a:cubicBezTo>
                  <a:pt x="3434997" y="642584"/>
                  <a:pt x="3347923" y="825528"/>
                  <a:pt x="3390527" y="936423"/>
                </a:cubicBezTo>
                <a:cubicBezTo>
                  <a:pt x="3386770" y="1037071"/>
                  <a:pt x="3318221" y="1097520"/>
                  <a:pt x="3203238" y="1123712"/>
                </a:cubicBezTo>
                <a:cubicBezTo>
                  <a:pt x="3058896" y="1148913"/>
                  <a:pt x="2807115" y="1097094"/>
                  <a:pt x="2640261" y="1123712"/>
                </a:cubicBezTo>
                <a:cubicBezTo>
                  <a:pt x="2473407" y="1150330"/>
                  <a:pt x="2251855" y="1097463"/>
                  <a:pt x="2107443" y="1123712"/>
                </a:cubicBezTo>
                <a:cubicBezTo>
                  <a:pt x="1963031" y="1149961"/>
                  <a:pt x="1819520" y="1119284"/>
                  <a:pt x="1665104" y="1123712"/>
                </a:cubicBezTo>
                <a:cubicBezTo>
                  <a:pt x="1510688" y="1128140"/>
                  <a:pt x="1327059" y="1073529"/>
                  <a:pt x="1162446" y="1123712"/>
                </a:cubicBezTo>
                <a:cubicBezTo>
                  <a:pt x="997833" y="1173895"/>
                  <a:pt x="816394" y="1105191"/>
                  <a:pt x="659788" y="1123712"/>
                </a:cubicBezTo>
                <a:cubicBezTo>
                  <a:pt x="503182" y="1142233"/>
                  <a:pt x="340636" y="1103606"/>
                  <a:pt x="187289" y="1123712"/>
                </a:cubicBezTo>
                <a:cubicBezTo>
                  <a:pt x="72274" y="1101355"/>
                  <a:pt x="4325" y="1056394"/>
                  <a:pt x="0" y="936423"/>
                </a:cubicBezTo>
                <a:cubicBezTo>
                  <a:pt x="-32547" y="814933"/>
                  <a:pt x="10373" y="709553"/>
                  <a:pt x="0" y="561856"/>
                </a:cubicBezTo>
                <a:cubicBezTo>
                  <a:pt x="-10373" y="414159"/>
                  <a:pt x="44350" y="326380"/>
                  <a:pt x="0" y="187289"/>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r>
              <a:rPr lang="en-GB" sz="2000" b="1" dirty="0">
                <a:solidFill>
                  <a:srgbClr val="E7E6E1"/>
                </a:solidFill>
                <a:latin typeface="Arial" panose="020B0604020202020204" pitchFamily="34" charset="0"/>
                <a:cs typeface="Arial" panose="020B0604020202020204" pitchFamily="34" charset="0"/>
              </a:rPr>
              <a:t>Whole School Training</a:t>
            </a:r>
          </a:p>
          <a:p>
            <a:r>
              <a:rPr lang="en-GB" sz="2000" dirty="0">
                <a:solidFill>
                  <a:srgbClr val="E7E6E1"/>
                </a:solidFill>
                <a:latin typeface="Arial" panose="020B0604020202020204" pitchFamily="34" charset="0"/>
                <a:cs typeface="Arial" panose="020B0604020202020204" pitchFamily="34" charset="0"/>
              </a:rPr>
              <a:t>Including Senior Leaders and Support Staff</a:t>
            </a:r>
          </a:p>
        </p:txBody>
      </p:sp>
      <p:sp>
        <p:nvSpPr>
          <p:cNvPr id="9" name="TextBox 8">
            <a:extLst>
              <a:ext uri="{FF2B5EF4-FFF2-40B4-BE49-F238E27FC236}">
                <a16:creationId xmlns:a16="http://schemas.microsoft.com/office/drawing/2014/main" id="{BB655999-50A5-B781-819F-9BF0EB59B3F9}"/>
              </a:ext>
            </a:extLst>
          </p:cNvPr>
          <p:cNvSpPr txBox="1"/>
          <p:nvPr/>
        </p:nvSpPr>
        <p:spPr>
          <a:xfrm>
            <a:off x="2509356" y="3638805"/>
            <a:ext cx="3390527" cy="1123712"/>
          </a:xfrm>
          <a:custGeom>
            <a:avLst/>
            <a:gdLst>
              <a:gd name="connsiteX0" fmla="*/ 0 w 3390527"/>
              <a:gd name="connsiteY0" fmla="*/ 187289 h 1123712"/>
              <a:gd name="connsiteX1" fmla="*/ 187289 w 3390527"/>
              <a:gd name="connsiteY1" fmla="*/ 0 h 1123712"/>
              <a:gd name="connsiteX2" fmla="*/ 659788 w 3390527"/>
              <a:gd name="connsiteY2" fmla="*/ 0 h 1123712"/>
              <a:gd name="connsiteX3" fmla="*/ 1222765 w 3390527"/>
              <a:gd name="connsiteY3" fmla="*/ 0 h 1123712"/>
              <a:gd name="connsiteX4" fmla="*/ 1634945 w 3390527"/>
              <a:gd name="connsiteY4" fmla="*/ 0 h 1123712"/>
              <a:gd name="connsiteX5" fmla="*/ 2107443 w 3390527"/>
              <a:gd name="connsiteY5" fmla="*/ 0 h 1123712"/>
              <a:gd name="connsiteX6" fmla="*/ 2579942 w 3390527"/>
              <a:gd name="connsiteY6" fmla="*/ 0 h 1123712"/>
              <a:gd name="connsiteX7" fmla="*/ 3203238 w 3390527"/>
              <a:gd name="connsiteY7" fmla="*/ 0 h 1123712"/>
              <a:gd name="connsiteX8" fmla="*/ 3390527 w 3390527"/>
              <a:gd name="connsiteY8" fmla="*/ 187289 h 1123712"/>
              <a:gd name="connsiteX9" fmla="*/ 3390527 w 3390527"/>
              <a:gd name="connsiteY9" fmla="*/ 561856 h 1123712"/>
              <a:gd name="connsiteX10" fmla="*/ 3390527 w 3390527"/>
              <a:gd name="connsiteY10" fmla="*/ 936423 h 1123712"/>
              <a:gd name="connsiteX11" fmla="*/ 3203238 w 3390527"/>
              <a:gd name="connsiteY11" fmla="*/ 1123712 h 1123712"/>
              <a:gd name="connsiteX12" fmla="*/ 2760899 w 3390527"/>
              <a:gd name="connsiteY12" fmla="*/ 1123712 h 1123712"/>
              <a:gd name="connsiteX13" fmla="*/ 2228081 w 3390527"/>
              <a:gd name="connsiteY13" fmla="*/ 1123712 h 1123712"/>
              <a:gd name="connsiteX14" fmla="*/ 1785742 w 3390527"/>
              <a:gd name="connsiteY14" fmla="*/ 1123712 h 1123712"/>
              <a:gd name="connsiteX15" fmla="*/ 1313243 w 3390527"/>
              <a:gd name="connsiteY15" fmla="*/ 1123712 h 1123712"/>
              <a:gd name="connsiteX16" fmla="*/ 750266 w 3390527"/>
              <a:gd name="connsiteY16" fmla="*/ 1123712 h 1123712"/>
              <a:gd name="connsiteX17" fmla="*/ 187289 w 3390527"/>
              <a:gd name="connsiteY17" fmla="*/ 1123712 h 1123712"/>
              <a:gd name="connsiteX18" fmla="*/ 0 w 3390527"/>
              <a:gd name="connsiteY18" fmla="*/ 936423 h 1123712"/>
              <a:gd name="connsiteX19" fmla="*/ 0 w 3390527"/>
              <a:gd name="connsiteY19" fmla="*/ 554365 h 1123712"/>
              <a:gd name="connsiteX20" fmla="*/ 0 w 3390527"/>
              <a:gd name="connsiteY20" fmla="*/ 187289 h 1123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0527" h="1123712" fill="none" extrusionOk="0">
                <a:moveTo>
                  <a:pt x="0" y="187289"/>
                </a:moveTo>
                <a:cubicBezTo>
                  <a:pt x="529" y="88075"/>
                  <a:pt x="80834" y="-19"/>
                  <a:pt x="187289" y="0"/>
                </a:cubicBezTo>
                <a:cubicBezTo>
                  <a:pt x="331878" y="-37881"/>
                  <a:pt x="483759" y="12750"/>
                  <a:pt x="659788" y="0"/>
                </a:cubicBezTo>
                <a:cubicBezTo>
                  <a:pt x="835817" y="-12750"/>
                  <a:pt x="1057227" y="39980"/>
                  <a:pt x="1222765" y="0"/>
                </a:cubicBezTo>
                <a:cubicBezTo>
                  <a:pt x="1388303" y="-39980"/>
                  <a:pt x="1511521" y="14699"/>
                  <a:pt x="1634945" y="0"/>
                </a:cubicBezTo>
                <a:cubicBezTo>
                  <a:pt x="1758369" y="-14699"/>
                  <a:pt x="1987641" y="16521"/>
                  <a:pt x="2107443" y="0"/>
                </a:cubicBezTo>
                <a:cubicBezTo>
                  <a:pt x="2227245" y="-16521"/>
                  <a:pt x="2450395" y="48121"/>
                  <a:pt x="2579942" y="0"/>
                </a:cubicBezTo>
                <a:cubicBezTo>
                  <a:pt x="2709489" y="-48121"/>
                  <a:pt x="3067806" y="21496"/>
                  <a:pt x="3203238" y="0"/>
                </a:cubicBezTo>
                <a:cubicBezTo>
                  <a:pt x="3291541" y="-5227"/>
                  <a:pt x="3399242" y="89927"/>
                  <a:pt x="3390527" y="187289"/>
                </a:cubicBezTo>
                <a:cubicBezTo>
                  <a:pt x="3417287" y="286669"/>
                  <a:pt x="3354838" y="424485"/>
                  <a:pt x="3390527" y="561856"/>
                </a:cubicBezTo>
                <a:cubicBezTo>
                  <a:pt x="3426216" y="699227"/>
                  <a:pt x="3363436" y="780552"/>
                  <a:pt x="3390527" y="936423"/>
                </a:cubicBezTo>
                <a:cubicBezTo>
                  <a:pt x="3407776" y="1040949"/>
                  <a:pt x="3292507" y="1100210"/>
                  <a:pt x="3203238" y="1123712"/>
                </a:cubicBezTo>
                <a:cubicBezTo>
                  <a:pt x="3065502" y="1143023"/>
                  <a:pt x="2934853" y="1080677"/>
                  <a:pt x="2760899" y="1123712"/>
                </a:cubicBezTo>
                <a:cubicBezTo>
                  <a:pt x="2586945" y="1166747"/>
                  <a:pt x="2340057" y="1065679"/>
                  <a:pt x="2228081" y="1123712"/>
                </a:cubicBezTo>
                <a:cubicBezTo>
                  <a:pt x="2116105" y="1181745"/>
                  <a:pt x="1910436" y="1115727"/>
                  <a:pt x="1785742" y="1123712"/>
                </a:cubicBezTo>
                <a:cubicBezTo>
                  <a:pt x="1661048" y="1131697"/>
                  <a:pt x="1544729" y="1104652"/>
                  <a:pt x="1313243" y="1123712"/>
                </a:cubicBezTo>
                <a:cubicBezTo>
                  <a:pt x="1081757" y="1142772"/>
                  <a:pt x="933627" y="1097655"/>
                  <a:pt x="750266" y="1123712"/>
                </a:cubicBezTo>
                <a:cubicBezTo>
                  <a:pt x="566905" y="1149769"/>
                  <a:pt x="316751" y="1085603"/>
                  <a:pt x="187289" y="1123712"/>
                </a:cubicBezTo>
                <a:cubicBezTo>
                  <a:pt x="108914" y="1128256"/>
                  <a:pt x="-8826" y="1035918"/>
                  <a:pt x="0" y="936423"/>
                </a:cubicBezTo>
                <a:cubicBezTo>
                  <a:pt x="-1419" y="760186"/>
                  <a:pt x="31699" y="698680"/>
                  <a:pt x="0" y="554365"/>
                </a:cubicBezTo>
                <a:cubicBezTo>
                  <a:pt x="-31699" y="410050"/>
                  <a:pt x="38205" y="364195"/>
                  <a:pt x="0" y="187289"/>
                </a:cubicBezTo>
                <a:close/>
              </a:path>
              <a:path w="3390527" h="1123712" stroke="0" extrusionOk="0">
                <a:moveTo>
                  <a:pt x="0" y="187289"/>
                </a:moveTo>
                <a:cubicBezTo>
                  <a:pt x="-24783" y="86758"/>
                  <a:pt x="102889" y="-749"/>
                  <a:pt x="187289" y="0"/>
                </a:cubicBezTo>
                <a:cubicBezTo>
                  <a:pt x="387265" y="-32806"/>
                  <a:pt x="551658" y="36089"/>
                  <a:pt x="750266" y="0"/>
                </a:cubicBezTo>
                <a:cubicBezTo>
                  <a:pt x="948874" y="-36089"/>
                  <a:pt x="1069571" y="27609"/>
                  <a:pt x="1283084" y="0"/>
                </a:cubicBezTo>
                <a:cubicBezTo>
                  <a:pt x="1496597" y="-27609"/>
                  <a:pt x="1652201" y="229"/>
                  <a:pt x="1785742" y="0"/>
                </a:cubicBezTo>
                <a:cubicBezTo>
                  <a:pt x="1919283" y="-229"/>
                  <a:pt x="2050163" y="28967"/>
                  <a:pt x="2228081" y="0"/>
                </a:cubicBezTo>
                <a:cubicBezTo>
                  <a:pt x="2405999" y="-28967"/>
                  <a:pt x="2603000" y="52158"/>
                  <a:pt x="2700580" y="0"/>
                </a:cubicBezTo>
                <a:cubicBezTo>
                  <a:pt x="2798160" y="-52158"/>
                  <a:pt x="3061404" y="7085"/>
                  <a:pt x="3203238" y="0"/>
                </a:cubicBezTo>
                <a:cubicBezTo>
                  <a:pt x="3288096" y="209"/>
                  <a:pt x="3411240" y="84542"/>
                  <a:pt x="3390527" y="187289"/>
                </a:cubicBezTo>
                <a:cubicBezTo>
                  <a:pt x="3403386" y="275989"/>
                  <a:pt x="3346057" y="481128"/>
                  <a:pt x="3390527" y="561856"/>
                </a:cubicBezTo>
                <a:cubicBezTo>
                  <a:pt x="3434997" y="642584"/>
                  <a:pt x="3347923" y="825528"/>
                  <a:pt x="3390527" y="936423"/>
                </a:cubicBezTo>
                <a:cubicBezTo>
                  <a:pt x="3386770" y="1037071"/>
                  <a:pt x="3318221" y="1097520"/>
                  <a:pt x="3203238" y="1123712"/>
                </a:cubicBezTo>
                <a:cubicBezTo>
                  <a:pt x="3058896" y="1148913"/>
                  <a:pt x="2807115" y="1097094"/>
                  <a:pt x="2640261" y="1123712"/>
                </a:cubicBezTo>
                <a:cubicBezTo>
                  <a:pt x="2473407" y="1150330"/>
                  <a:pt x="2251855" y="1097463"/>
                  <a:pt x="2107443" y="1123712"/>
                </a:cubicBezTo>
                <a:cubicBezTo>
                  <a:pt x="1963031" y="1149961"/>
                  <a:pt x="1819520" y="1119284"/>
                  <a:pt x="1665104" y="1123712"/>
                </a:cubicBezTo>
                <a:cubicBezTo>
                  <a:pt x="1510688" y="1128140"/>
                  <a:pt x="1327059" y="1073529"/>
                  <a:pt x="1162446" y="1123712"/>
                </a:cubicBezTo>
                <a:cubicBezTo>
                  <a:pt x="997833" y="1173895"/>
                  <a:pt x="816394" y="1105191"/>
                  <a:pt x="659788" y="1123712"/>
                </a:cubicBezTo>
                <a:cubicBezTo>
                  <a:pt x="503182" y="1142233"/>
                  <a:pt x="340636" y="1103606"/>
                  <a:pt x="187289" y="1123712"/>
                </a:cubicBezTo>
                <a:cubicBezTo>
                  <a:pt x="72274" y="1101355"/>
                  <a:pt x="4325" y="1056394"/>
                  <a:pt x="0" y="936423"/>
                </a:cubicBezTo>
                <a:cubicBezTo>
                  <a:pt x="-32547" y="814933"/>
                  <a:pt x="10373" y="709553"/>
                  <a:pt x="0" y="561856"/>
                </a:cubicBezTo>
                <a:cubicBezTo>
                  <a:pt x="-10373" y="414159"/>
                  <a:pt x="44350" y="326380"/>
                  <a:pt x="0" y="187289"/>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r>
              <a:rPr lang="en-GB" sz="2000" b="1" dirty="0">
                <a:solidFill>
                  <a:srgbClr val="E7E6E1"/>
                </a:solidFill>
                <a:latin typeface="Arial" panose="020B0604020202020204" pitchFamily="34" charset="0"/>
                <a:cs typeface="Arial" panose="020B0604020202020204" pitchFamily="34" charset="0"/>
              </a:rPr>
              <a:t>Inter-school Networks</a:t>
            </a:r>
          </a:p>
          <a:p>
            <a:r>
              <a:rPr lang="en-GB" sz="2000" dirty="0">
                <a:solidFill>
                  <a:srgbClr val="E7E6E1"/>
                </a:solidFill>
                <a:latin typeface="Arial" panose="020B0604020202020204" pitchFamily="34" charset="0"/>
                <a:cs typeface="Arial" panose="020B0604020202020204" pitchFamily="34" charset="0"/>
              </a:rPr>
              <a:t>To share learning and innovative practice</a:t>
            </a:r>
          </a:p>
        </p:txBody>
      </p:sp>
      <p:sp>
        <p:nvSpPr>
          <p:cNvPr id="11" name="TextBox 10">
            <a:extLst>
              <a:ext uri="{FF2B5EF4-FFF2-40B4-BE49-F238E27FC236}">
                <a16:creationId xmlns:a16="http://schemas.microsoft.com/office/drawing/2014/main" id="{9EDE6402-A09A-70B0-FF0A-CA02C1ACB278}"/>
              </a:ext>
            </a:extLst>
          </p:cNvPr>
          <p:cNvSpPr txBox="1"/>
          <p:nvPr/>
        </p:nvSpPr>
        <p:spPr>
          <a:xfrm>
            <a:off x="2509356" y="1735367"/>
            <a:ext cx="3390527" cy="442674"/>
          </a:xfrm>
          <a:custGeom>
            <a:avLst/>
            <a:gdLst>
              <a:gd name="connsiteX0" fmla="*/ 0 w 3390527"/>
              <a:gd name="connsiteY0" fmla="*/ 73780 h 442674"/>
              <a:gd name="connsiteX1" fmla="*/ 73780 w 3390527"/>
              <a:gd name="connsiteY1" fmla="*/ 0 h 442674"/>
              <a:gd name="connsiteX2" fmla="*/ 614275 w 3390527"/>
              <a:gd name="connsiteY2" fmla="*/ 0 h 442674"/>
              <a:gd name="connsiteX3" fmla="*/ 1057480 w 3390527"/>
              <a:gd name="connsiteY3" fmla="*/ 0 h 442674"/>
              <a:gd name="connsiteX4" fmla="*/ 1597974 w 3390527"/>
              <a:gd name="connsiteY4" fmla="*/ 0 h 442674"/>
              <a:gd name="connsiteX5" fmla="*/ 2203328 w 3390527"/>
              <a:gd name="connsiteY5" fmla="*/ 0 h 442674"/>
              <a:gd name="connsiteX6" fmla="*/ 2646534 w 3390527"/>
              <a:gd name="connsiteY6" fmla="*/ 0 h 442674"/>
              <a:gd name="connsiteX7" fmla="*/ 3316747 w 3390527"/>
              <a:gd name="connsiteY7" fmla="*/ 0 h 442674"/>
              <a:gd name="connsiteX8" fmla="*/ 3390527 w 3390527"/>
              <a:gd name="connsiteY8" fmla="*/ 73780 h 442674"/>
              <a:gd name="connsiteX9" fmla="*/ 3390527 w 3390527"/>
              <a:gd name="connsiteY9" fmla="*/ 368894 h 442674"/>
              <a:gd name="connsiteX10" fmla="*/ 3316747 w 3390527"/>
              <a:gd name="connsiteY10" fmla="*/ 442674 h 442674"/>
              <a:gd name="connsiteX11" fmla="*/ 2711393 w 3390527"/>
              <a:gd name="connsiteY11" fmla="*/ 442674 h 442674"/>
              <a:gd name="connsiteX12" fmla="*/ 2138469 w 3390527"/>
              <a:gd name="connsiteY12" fmla="*/ 442674 h 442674"/>
              <a:gd name="connsiteX13" fmla="*/ 1565545 w 3390527"/>
              <a:gd name="connsiteY13" fmla="*/ 442674 h 442674"/>
              <a:gd name="connsiteX14" fmla="*/ 960191 w 3390527"/>
              <a:gd name="connsiteY14" fmla="*/ 442674 h 442674"/>
              <a:gd name="connsiteX15" fmla="*/ 73780 w 3390527"/>
              <a:gd name="connsiteY15" fmla="*/ 442674 h 442674"/>
              <a:gd name="connsiteX16" fmla="*/ 0 w 3390527"/>
              <a:gd name="connsiteY16" fmla="*/ 368894 h 442674"/>
              <a:gd name="connsiteX17" fmla="*/ 0 w 3390527"/>
              <a:gd name="connsiteY17" fmla="*/ 73780 h 4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90527" h="442674" fill="none" extrusionOk="0">
                <a:moveTo>
                  <a:pt x="0" y="73780"/>
                </a:moveTo>
                <a:cubicBezTo>
                  <a:pt x="-2656" y="31531"/>
                  <a:pt x="38063" y="5721"/>
                  <a:pt x="73780" y="0"/>
                </a:cubicBezTo>
                <a:cubicBezTo>
                  <a:pt x="295286" y="-8240"/>
                  <a:pt x="441981" y="51133"/>
                  <a:pt x="614275" y="0"/>
                </a:cubicBezTo>
                <a:cubicBezTo>
                  <a:pt x="786569" y="-51133"/>
                  <a:pt x="862900" y="38093"/>
                  <a:pt x="1057480" y="0"/>
                </a:cubicBezTo>
                <a:cubicBezTo>
                  <a:pt x="1252060" y="-38093"/>
                  <a:pt x="1446324" y="26496"/>
                  <a:pt x="1597974" y="0"/>
                </a:cubicBezTo>
                <a:cubicBezTo>
                  <a:pt x="1749624" y="-26496"/>
                  <a:pt x="1904109" y="14326"/>
                  <a:pt x="2203328" y="0"/>
                </a:cubicBezTo>
                <a:cubicBezTo>
                  <a:pt x="2502547" y="-14326"/>
                  <a:pt x="2439145" y="40515"/>
                  <a:pt x="2646534" y="0"/>
                </a:cubicBezTo>
                <a:cubicBezTo>
                  <a:pt x="2853923" y="-40515"/>
                  <a:pt x="3032897" y="53797"/>
                  <a:pt x="3316747" y="0"/>
                </a:cubicBezTo>
                <a:cubicBezTo>
                  <a:pt x="3360970" y="-351"/>
                  <a:pt x="3402454" y="32432"/>
                  <a:pt x="3390527" y="73780"/>
                </a:cubicBezTo>
                <a:cubicBezTo>
                  <a:pt x="3408523" y="183665"/>
                  <a:pt x="3361460" y="273607"/>
                  <a:pt x="3390527" y="368894"/>
                </a:cubicBezTo>
                <a:cubicBezTo>
                  <a:pt x="3392247" y="406971"/>
                  <a:pt x="3352491" y="453305"/>
                  <a:pt x="3316747" y="442674"/>
                </a:cubicBezTo>
                <a:cubicBezTo>
                  <a:pt x="3124175" y="456932"/>
                  <a:pt x="2847319" y="431312"/>
                  <a:pt x="2711393" y="442674"/>
                </a:cubicBezTo>
                <a:cubicBezTo>
                  <a:pt x="2575467" y="454036"/>
                  <a:pt x="2301328" y="376439"/>
                  <a:pt x="2138469" y="442674"/>
                </a:cubicBezTo>
                <a:cubicBezTo>
                  <a:pt x="1975610" y="508909"/>
                  <a:pt x="1793307" y="414567"/>
                  <a:pt x="1565545" y="442674"/>
                </a:cubicBezTo>
                <a:cubicBezTo>
                  <a:pt x="1337783" y="470781"/>
                  <a:pt x="1193619" y="407808"/>
                  <a:pt x="960191" y="442674"/>
                </a:cubicBezTo>
                <a:cubicBezTo>
                  <a:pt x="726763" y="477540"/>
                  <a:pt x="255137" y="428810"/>
                  <a:pt x="73780" y="442674"/>
                </a:cubicBezTo>
                <a:cubicBezTo>
                  <a:pt x="31296" y="446342"/>
                  <a:pt x="-4925" y="408948"/>
                  <a:pt x="0" y="368894"/>
                </a:cubicBezTo>
                <a:cubicBezTo>
                  <a:pt x="-3470" y="260670"/>
                  <a:pt x="30409" y="212894"/>
                  <a:pt x="0" y="73780"/>
                </a:cubicBezTo>
                <a:close/>
              </a:path>
              <a:path w="3390527" h="442674" stroke="0" extrusionOk="0">
                <a:moveTo>
                  <a:pt x="0" y="73780"/>
                </a:moveTo>
                <a:cubicBezTo>
                  <a:pt x="-7227" y="33880"/>
                  <a:pt x="35265" y="-88"/>
                  <a:pt x="73780" y="0"/>
                </a:cubicBezTo>
                <a:cubicBezTo>
                  <a:pt x="286487" y="-13032"/>
                  <a:pt x="402775" y="49317"/>
                  <a:pt x="679134" y="0"/>
                </a:cubicBezTo>
                <a:cubicBezTo>
                  <a:pt x="955493" y="-49317"/>
                  <a:pt x="1067422" y="54292"/>
                  <a:pt x="1252058" y="0"/>
                </a:cubicBezTo>
                <a:cubicBezTo>
                  <a:pt x="1436694" y="-54292"/>
                  <a:pt x="1642630" y="39741"/>
                  <a:pt x="1792553" y="0"/>
                </a:cubicBezTo>
                <a:cubicBezTo>
                  <a:pt x="1942477" y="-39741"/>
                  <a:pt x="2060754" y="20803"/>
                  <a:pt x="2268188" y="0"/>
                </a:cubicBezTo>
                <a:cubicBezTo>
                  <a:pt x="2475622" y="-20803"/>
                  <a:pt x="2649194" y="58114"/>
                  <a:pt x="2776252" y="0"/>
                </a:cubicBezTo>
                <a:cubicBezTo>
                  <a:pt x="2903310" y="-58114"/>
                  <a:pt x="3199553" y="60446"/>
                  <a:pt x="3316747" y="0"/>
                </a:cubicBezTo>
                <a:cubicBezTo>
                  <a:pt x="3352675" y="54"/>
                  <a:pt x="3395657" y="33203"/>
                  <a:pt x="3390527" y="73780"/>
                </a:cubicBezTo>
                <a:cubicBezTo>
                  <a:pt x="3396787" y="150213"/>
                  <a:pt x="3386306" y="232844"/>
                  <a:pt x="3390527" y="368894"/>
                </a:cubicBezTo>
                <a:cubicBezTo>
                  <a:pt x="3386956" y="413144"/>
                  <a:pt x="3361289" y="448676"/>
                  <a:pt x="3316747" y="442674"/>
                </a:cubicBezTo>
                <a:cubicBezTo>
                  <a:pt x="3143666" y="454954"/>
                  <a:pt x="3011023" y="412540"/>
                  <a:pt x="2841112" y="442674"/>
                </a:cubicBezTo>
                <a:cubicBezTo>
                  <a:pt x="2671201" y="472808"/>
                  <a:pt x="2448858" y="383821"/>
                  <a:pt x="2333047" y="442674"/>
                </a:cubicBezTo>
                <a:cubicBezTo>
                  <a:pt x="2217236" y="501527"/>
                  <a:pt x="1981472" y="389999"/>
                  <a:pt x="1760123" y="442674"/>
                </a:cubicBezTo>
                <a:cubicBezTo>
                  <a:pt x="1538774" y="495349"/>
                  <a:pt x="1389493" y="440919"/>
                  <a:pt x="1284488" y="442674"/>
                </a:cubicBezTo>
                <a:cubicBezTo>
                  <a:pt x="1179483" y="444429"/>
                  <a:pt x="877498" y="412396"/>
                  <a:pt x="743993" y="442674"/>
                </a:cubicBezTo>
                <a:cubicBezTo>
                  <a:pt x="610488" y="472952"/>
                  <a:pt x="365328" y="368229"/>
                  <a:pt x="73780" y="442674"/>
                </a:cubicBezTo>
                <a:cubicBezTo>
                  <a:pt x="30719" y="442135"/>
                  <a:pt x="-7381" y="412678"/>
                  <a:pt x="0" y="368894"/>
                </a:cubicBezTo>
                <a:cubicBezTo>
                  <a:pt x="-28168" y="246503"/>
                  <a:pt x="25563" y="185581"/>
                  <a:pt x="0" y="73780"/>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r>
              <a:rPr lang="en-GB" sz="2000" b="1" dirty="0">
                <a:solidFill>
                  <a:srgbClr val="E7E6E1"/>
                </a:solidFill>
                <a:latin typeface="Arial" panose="020B0604020202020204" pitchFamily="34" charset="0"/>
                <a:cs typeface="Arial" panose="020B0604020202020204" pitchFamily="34" charset="0"/>
              </a:rPr>
              <a:t>Two Year Programme</a:t>
            </a:r>
            <a:endParaRPr lang="en-GB" sz="2000" dirty="0">
              <a:solidFill>
                <a:srgbClr val="E7E6E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248F61C-6C76-4F74-B4DF-602B1F81E35C}"/>
              </a:ext>
            </a:extLst>
          </p:cNvPr>
          <p:cNvSpPr txBox="1"/>
          <p:nvPr/>
        </p:nvSpPr>
        <p:spPr>
          <a:xfrm>
            <a:off x="2481514" y="4921514"/>
            <a:ext cx="3390527" cy="1123712"/>
          </a:xfrm>
          <a:custGeom>
            <a:avLst/>
            <a:gdLst>
              <a:gd name="connsiteX0" fmla="*/ 0 w 3390527"/>
              <a:gd name="connsiteY0" fmla="*/ 187289 h 1123712"/>
              <a:gd name="connsiteX1" fmla="*/ 187289 w 3390527"/>
              <a:gd name="connsiteY1" fmla="*/ 0 h 1123712"/>
              <a:gd name="connsiteX2" fmla="*/ 659788 w 3390527"/>
              <a:gd name="connsiteY2" fmla="*/ 0 h 1123712"/>
              <a:gd name="connsiteX3" fmla="*/ 1222765 w 3390527"/>
              <a:gd name="connsiteY3" fmla="*/ 0 h 1123712"/>
              <a:gd name="connsiteX4" fmla="*/ 1634945 w 3390527"/>
              <a:gd name="connsiteY4" fmla="*/ 0 h 1123712"/>
              <a:gd name="connsiteX5" fmla="*/ 2107443 w 3390527"/>
              <a:gd name="connsiteY5" fmla="*/ 0 h 1123712"/>
              <a:gd name="connsiteX6" fmla="*/ 2579942 w 3390527"/>
              <a:gd name="connsiteY6" fmla="*/ 0 h 1123712"/>
              <a:gd name="connsiteX7" fmla="*/ 3203238 w 3390527"/>
              <a:gd name="connsiteY7" fmla="*/ 0 h 1123712"/>
              <a:gd name="connsiteX8" fmla="*/ 3390527 w 3390527"/>
              <a:gd name="connsiteY8" fmla="*/ 187289 h 1123712"/>
              <a:gd name="connsiteX9" fmla="*/ 3390527 w 3390527"/>
              <a:gd name="connsiteY9" fmla="*/ 561856 h 1123712"/>
              <a:gd name="connsiteX10" fmla="*/ 3390527 w 3390527"/>
              <a:gd name="connsiteY10" fmla="*/ 936423 h 1123712"/>
              <a:gd name="connsiteX11" fmla="*/ 3203238 w 3390527"/>
              <a:gd name="connsiteY11" fmla="*/ 1123712 h 1123712"/>
              <a:gd name="connsiteX12" fmla="*/ 2760899 w 3390527"/>
              <a:gd name="connsiteY12" fmla="*/ 1123712 h 1123712"/>
              <a:gd name="connsiteX13" fmla="*/ 2228081 w 3390527"/>
              <a:gd name="connsiteY13" fmla="*/ 1123712 h 1123712"/>
              <a:gd name="connsiteX14" fmla="*/ 1785742 w 3390527"/>
              <a:gd name="connsiteY14" fmla="*/ 1123712 h 1123712"/>
              <a:gd name="connsiteX15" fmla="*/ 1313243 w 3390527"/>
              <a:gd name="connsiteY15" fmla="*/ 1123712 h 1123712"/>
              <a:gd name="connsiteX16" fmla="*/ 750266 w 3390527"/>
              <a:gd name="connsiteY16" fmla="*/ 1123712 h 1123712"/>
              <a:gd name="connsiteX17" fmla="*/ 187289 w 3390527"/>
              <a:gd name="connsiteY17" fmla="*/ 1123712 h 1123712"/>
              <a:gd name="connsiteX18" fmla="*/ 0 w 3390527"/>
              <a:gd name="connsiteY18" fmla="*/ 936423 h 1123712"/>
              <a:gd name="connsiteX19" fmla="*/ 0 w 3390527"/>
              <a:gd name="connsiteY19" fmla="*/ 554365 h 1123712"/>
              <a:gd name="connsiteX20" fmla="*/ 0 w 3390527"/>
              <a:gd name="connsiteY20" fmla="*/ 187289 h 1123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0527" h="1123712" fill="none" extrusionOk="0">
                <a:moveTo>
                  <a:pt x="0" y="187289"/>
                </a:moveTo>
                <a:cubicBezTo>
                  <a:pt x="529" y="88075"/>
                  <a:pt x="80834" y="-19"/>
                  <a:pt x="187289" y="0"/>
                </a:cubicBezTo>
                <a:cubicBezTo>
                  <a:pt x="331878" y="-37881"/>
                  <a:pt x="483759" y="12750"/>
                  <a:pt x="659788" y="0"/>
                </a:cubicBezTo>
                <a:cubicBezTo>
                  <a:pt x="835817" y="-12750"/>
                  <a:pt x="1057227" y="39980"/>
                  <a:pt x="1222765" y="0"/>
                </a:cubicBezTo>
                <a:cubicBezTo>
                  <a:pt x="1388303" y="-39980"/>
                  <a:pt x="1511521" y="14699"/>
                  <a:pt x="1634945" y="0"/>
                </a:cubicBezTo>
                <a:cubicBezTo>
                  <a:pt x="1758369" y="-14699"/>
                  <a:pt x="1987641" y="16521"/>
                  <a:pt x="2107443" y="0"/>
                </a:cubicBezTo>
                <a:cubicBezTo>
                  <a:pt x="2227245" y="-16521"/>
                  <a:pt x="2450395" y="48121"/>
                  <a:pt x="2579942" y="0"/>
                </a:cubicBezTo>
                <a:cubicBezTo>
                  <a:pt x="2709489" y="-48121"/>
                  <a:pt x="3067806" y="21496"/>
                  <a:pt x="3203238" y="0"/>
                </a:cubicBezTo>
                <a:cubicBezTo>
                  <a:pt x="3291541" y="-5227"/>
                  <a:pt x="3399242" y="89927"/>
                  <a:pt x="3390527" y="187289"/>
                </a:cubicBezTo>
                <a:cubicBezTo>
                  <a:pt x="3417287" y="286669"/>
                  <a:pt x="3354838" y="424485"/>
                  <a:pt x="3390527" y="561856"/>
                </a:cubicBezTo>
                <a:cubicBezTo>
                  <a:pt x="3426216" y="699227"/>
                  <a:pt x="3363436" y="780552"/>
                  <a:pt x="3390527" y="936423"/>
                </a:cubicBezTo>
                <a:cubicBezTo>
                  <a:pt x="3407776" y="1040949"/>
                  <a:pt x="3292507" y="1100210"/>
                  <a:pt x="3203238" y="1123712"/>
                </a:cubicBezTo>
                <a:cubicBezTo>
                  <a:pt x="3065502" y="1143023"/>
                  <a:pt x="2934853" y="1080677"/>
                  <a:pt x="2760899" y="1123712"/>
                </a:cubicBezTo>
                <a:cubicBezTo>
                  <a:pt x="2586945" y="1166747"/>
                  <a:pt x="2340057" y="1065679"/>
                  <a:pt x="2228081" y="1123712"/>
                </a:cubicBezTo>
                <a:cubicBezTo>
                  <a:pt x="2116105" y="1181745"/>
                  <a:pt x="1910436" y="1115727"/>
                  <a:pt x="1785742" y="1123712"/>
                </a:cubicBezTo>
                <a:cubicBezTo>
                  <a:pt x="1661048" y="1131697"/>
                  <a:pt x="1544729" y="1104652"/>
                  <a:pt x="1313243" y="1123712"/>
                </a:cubicBezTo>
                <a:cubicBezTo>
                  <a:pt x="1081757" y="1142772"/>
                  <a:pt x="933627" y="1097655"/>
                  <a:pt x="750266" y="1123712"/>
                </a:cubicBezTo>
                <a:cubicBezTo>
                  <a:pt x="566905" y="1149769"/>
                  <a:pt x="316751" y="1085603"/>
                  <a:pt x="187289" y="1123712"/>
                </a:cubicBezTo>
                <a:cubicBezTo>
                  <a:pt x="108914" y="1128256"/>
                  <a:pt x="-8826" y="1035918"/>
                  <a:pt x="0" y="936423"/>
                </a:cubicBezTo>
                <a:cubicBezTo>
                  <a:pt x="-1419" y="760186"/>
                  <a:pt x="31699" y="698680"/>
                  <a:pt x="0" y="554365"/>
                </a:cubicBezTo>
                <a:cubicBezTo>
                  <a:pt x="-31699" y="410050"/>
                  <a:pt x="38205" y="364195"/>
                  <a:pt x="0" y="187289"/>
                </a:cubicBezTo>
                <a:close/>
              </a:path>
              <a:path w="3390527" h="1123712" stroke="0" extrusionOk="0">
                <a:moveTo>
                  <a:pt x="0" y="187289"/>
                </a:moveTo>
                <a:cubicBezTo>
                  <a:pt x="-24783" y="86758"/>
                  <a:pt x="102889" y="-749"/>
                  <a:pt x="187289" y="0"/>
                </a:cubicBezTo>
                <a:cubicBezTo>
                  <a:pt x="387265" y="-32806"/>
                  <a:pt x="551658" y="36089"/>
                  <a:pt x="750266" y="0"/>
                </a:cubicBezTo>
                <a:cubicBezTo>
                  <a:pt x="948874" y="-36089"/>
                  <a:pt x="1069571" y="27609"/>
                  <a:pt x="1283084" y="0"/>
                </a:cubicBezTo>
                <a:cubicBezTo>
                  <a:pt x="1496597" y="-27609"/>
                  <a:pt x="1652201" y="229"/>
                  <a:pt x="1785742" y="0"/>
                </a:cubicBezTo>
                <a:cubicBezTo>
                  <a:pt x="1919283" y="-229"/>
                  <a:pt x="2050163" y="28967"/>
                  <a:pt x="2228081" y="0"/>
                </a:cubicBezTo>
                <a:cubicBezTo>
                  <a:pt x="2405999" y="-28967"/>
                  <a:pt x="2603000" y="52158"/>
                  <a:pt x="2700580" y="0"/>
                </a:cubicBezTo>
                <a:cubicBezTo>
                  <a:pt x="2798160" y="-52158"/>
                  <a:pt x="3061404" y="7085"/>
                  <a:pt x="3203238" y="0"/>
                </a:cubicBezTo>
                <a:cubicBezTo>
                  <a:pt x="3288096" y="209"/>
                  <a:pt x="3411240" y="84542"/>
                  <a:pt x="3390527" y="187289"/>
                </a:cubicBezTo>
                <a:cubicBezTo>
                  <a:pt x="3403386" y="275989"/>
                  <a:pt x="3346057" y="481128"/>
                  <a:pt x="3390527" y="561856"/>
                </a:cubicBezTo>
                <a:cubicBezTo>
                  <a:pt x="3434997" y="642584"/>
                  <a:pt x="3347923" y="825528"/>
                  <a:pt x="3390527" y="936423"/>
                </a:cubicBezTo>
                <a:cubicBezTo>
                  <a:pt x="3386770" y="1037071"/>
                  <a:pt x="3318221" y="1097520"/>
                  <a:pt x="3203238" y="1123712"/>
                </a:cubicBezTo>
                <a:cubicBezTo>
                  <a:pt x="3058896" y="1148913"/>
                  <a:pt x="2807115" y="1097094"/>
                  <a:pt x="2640261" y="1123712"/>
                </a:cubicBezTo>
                <a:cubicBezTo>
                  <a:pt x="2473407" y="1150330"/>
                  <a:pt x="2251855" y="1097463"/>
                  <a:pt x="2107443" y="1123712"/>
                </a:cubicBezTo>
                <a:cubicBezTo>
                  <a:pt x="1963031" y="1149961"/>
                  <a:pt x="1819520" y="1119284"/>
                  <a:pt x="1665104" y="1123712"/>
                </a:cubicBezTo>
                <a:cubicBezTo>
                  <a:pt x="1510688" y="1128140"/>
                  <a:pt x="1327059" y="1073529"/>
                  <a:pt x="1162446" y="1123712"/>
                </a:cubicBezTo>
                <a:cubicBezTo>
                  <a:pt x="997833" y="1173895"/>
                  <a:pt x="816394" y="1105191"/>
                  <a:pt x="659788" y="1123712"/>
                </a:cubicBezTo>
                <a:cubicBezTo>
                  <a:pt x="503182" y="1142233"/>
                  <a:pt x="340636" y="1103606"/>
                  <a:pt x="187289" y="1123712"/>
                </a:cubicBezTo>
                <a:cubicBezTo>
                  <a:pt x="72274" y="1101355"/>
                  <a:pt x="4325" y="1056394"/>
                  <a:pt x="0" y="936423"/>
                </a:cubicBezTo>
                <a:cubicBezTo>
                  <a:pt x="-32547" y="814933"/>
                  <a:pt x="10373" y="709553"/>
                  <a:pt x="0" y="561856"/>
                </a:cubicBezTo>
                <a:cubicBezTo>
                  <a:pt x="-10373" y="414159"/>
                  <a:pt x="44350" y="326380"/>
                  <a:pt x="0" y="187289"/>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r>
              <a:rPr lang="en-GB" sz="2000" b="1" dirty="0">
                <a:solidFill>
                  <a:srgbClr val="E7E6E1"/>
                </a:solidFill>
                <a:latin typeface="Arial" panose="020B0604020202020204" pitchFamily="34" charset="0"/>
                <a:cs typeface="Arial" panose="020B0604020202020204" pitchFamily="34" charset="0"/>
              </a:rPr>
              <a:t>Co-produced Model Relational Policy Framework</a:t>
            </a:r>
            <a:endParaRPr lang="en-GB" sz="2000" dirty="0">
              <a:solidFill>
                <a:srgbClr val="E7E6E1"/>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C835854B-18B6-9BC2-D6CD-659BF1408F0B}"/>
              </a:ext>
            </a:extLst>
          </p:cNvPr>
          <p:cNvGrpSpPr/>
          <p:nvPr/>
        </p:nvGrpSpPr>
        <p:grpSpPr>
          <a:xfrm>
            <a:off x="4541193" y="136525"/>
            <a:ext cx="3109613" cy="1203067"/>
            <a:chOff x="0" y="0"/>
            <a:chExt cx="4280535" cy="1656080"/>
          </a:xfrm>
        </p:grpSpPr>
        <p:pic>
          <p:nvPicPr>
            <p:cNvPr id="13" name="Picture 12">
              <a:extLst>
                <a:ext uri="{FF2B5EF4-FFF2-40B4-BE49-F238E27FC236}">
                  <a16:creationId xmlns:a16="http://schemas.microsoft.com/office/drawing/2014/main" id="{5D5261FF-AE7D-5474-66F4-ABE390786C8D}"/>
                </a:ext>
              </a:extLst>
            </p:cNvPr>
            <p:cNvPicPr>
              <a:picLocks noChangeAspect="1"/>
            </p:cNvPicPr>
            <p:nvPr/>
          </p:nvPicPr>
          <p:blipFill rotWithShape="1">
            <a:blip r:embed="rId7">
              <a:extLst>
                <a:ext uri="{28A0092B-C50C-407E-A947-70E740481C1C}">
                  <a14:useLocalDpi xmlns:a14="http://schemas.microsoft.com/office/drawing/2010/main" val="0"/>
                </a:ext>
              </a:extLst>
            </a:blip>
            <a:srcRect l="12171" t="62710" r="13093" b="8377"/>
            <a:stretch/>
          </p:blipFill>
          <p:spPr bwMode="auto">
            <a:xfrm>
              <a:off x="0" y="0"/>
              <a:ext cx="4280535" cy="1656080"/>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8A50D78D-31E3-658B-F592-B8ACFC1CAD0C}"/>
                </a:ext>
              </a:extLst>
            </p:cNvPr>
            <p:cNvPicPr>
              <a:picLocks noChangeAspect="1"/>
            </p:cNvPicPr>
            <p:nvPr/>
          </p:nvPicPr>
          <p:blipFill rotWithShape="1">
            <a:blip r:embed="rId7">
              <a:duotone>
                <a:schemeClr val="accent2">
                  <a:shade val="45000"/>
                  <a:satMod val="135000"/>
                </a:schemeClr>
                <a:prstClr val="white"/>
              </a:duotone>
              <a:extLst>
                <a:ext uri="{28A0092B-C50C-407E-A947-70E740481C1C}">
                  <a14:useLocalDpi xmlns:a14="http://schemas.microsoft.com/office/drawing/2010/main" val="0"/>
                </a:ext>
              </a:extLst>
            </a:blip>
            <a:srcRect l="46327" t="62710" r="41040" b="8377"/>
            <a:stretch/>
          </p:blipFill>
          <p:spPr bwMode="auto">
            <a:xfrm>
              <a:off x="1955548" y="0"/>
              <a:ext cx="723265" cy="1655445"/>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469510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CA5BF0-1252-F327-8B9B-306BC1A134B5}"/>
              </a:ext>
            </a:extLst>
          </p:cNvPr>
          <p:cNvPicPr>
            <a:picLocks noChangeAspect="1"/>
          </p:cNvPicPr>
          <p:nvPr/>
        </p:nvPicPr>
        <p:blipFill>
          <a:blip r:embed="rId3"/>
          <a:stretch>
            <a:fillRect/>
          </a:stretch>
        </p:blipFill>
        <p:spPr>
          <a:xfrm>
            <a:off x="0" y="0"/>
            <a:ext cx="12261669" cy="6857999"/>
          </a:xfrm>
          <a:prstGeom prst="rect">
            <a:avLst/>
          </a:prstGeom>
        </p:spPr>
      </p:pic>
      <p:sp>
        <p:nvSpPr>
          <p:cNvPr id="3" name="TextBox 2">
            <a:extLst>
              <a:ext uri="{FF2B5EF4-FFF2-40B4-BE49-F238E27FC236}">
                <a16:creationId xmlns:a16="http://schemas.microsoft.com/office/drawing/2014/main" id="{73B57EA5-4C30-22B1-FDD9-CBC55937D4A3}"/>
              </a:ext>
            </a:extLst>
          </p:cNvPr>
          <p:cNvSpPr txBox="1"/>
          <p:nvPr/>
        </p:nvSpPr>
        <p:spPr>
          <a:xfrm>
            <a:off x="698583" y="5496545"/>
            <a:ext cx="4378512" cy="919401"/>
          </a:xfrm>
          <a:custGeom>
            <a:avLst/>
            <a:gdLst>
              <a:gd name="connsiteX0" fmla="*/ 0 w 4378512"/>
              <a:gd name="connsiteY0" fmla="*/ 153237 h 919401"/>
              <a:gd name="connsiteX1" fmla="*/ 153237 w 4378512"/>
              <a:gd name="connsiteY1" fmla="*/ 0 h 919401"/>
              <a:gd name="connsiteX2" fmla="*/ 734957 w 4378512"/>
              <a:gd name="connsiteY2" fmla="*/ 0 h 919401"/>
              <a:gd name="connsiteX3" fmla="*/ 1275956 w 4378512"/>
              <a:gd name="connsiteY3" fmla="*/ 0 h 919401"/>
              <a:gd name="connsiteX4" fmla="*/ 1776235 w 4378512"/>
              <a:gd name="connsiteY4" fmla="*/ 0 h 919401"/>
              <a:gd name="connsiteX5" fmla="*/ 2357955 w 4378512"/>
              <a:gd name="connsiteY5" fmla="*/ 0 h 919401"/>
              <a:gd name="connsiteX6" fmla="*/ 2858234 w 4378512"/>
              <a:gd name="connsiteY6" fmla="*/ 0 h 919401"/>
              <a:gd name="connsiteX7" fmla="*/ 3399233 w 4378512"/>
              <a:gd name="connsiteY7" fmla="*/ 0 h 919401"/>
              <a:gd name="connsiteX8" fmla="*/ 4225275 w 4378512"/>
              <a:gd name="connsiteY8" fmla="*/ 0 h 919401"/>
              <a:gd name="connsiteX9" fmla="*/ 4378512 w 4378512"/>
              <a:gd name="connsiteY9" fmla="*/ 153237 h 919401"/>
              <a:gd name="connsiteX10" fmla="*/ 4378512 w 4378512"/>
              <a:gd name="connsiteY10" fmla="*/ 453571 h 919401"/>
              <a:gd name="connsiteX11" fmla="*/ 4378512 w 4378512"/>
              <a:gd name="connsiteY11" fmla="*/ 766164 h 919401"/>
              <a:gd name="connsiteX12" fmla="*/ 4225275 w 4378512"/>
              <a:gd name="connsiteY12" fmla="*/ 919401 h 919401"/>
              <a:gd name="connsiteX13" fmla="*/ 3562115 w 4378512"/>
              <a:gd name="connsiteY13" fmla="*/ 919401 h 919401"/>
              <a:gd name="connsiteX14" fmla="*/ 2939674 w 4378512"/>
              <a:gd name="connsiteY14" fmla="*/ 919401 h 919401"/>
              <a:gd name="connsiteX15" fmla="*/ 2398675 w 4378512"/>
              <a:gd name="connsiteY15" fmla="*/ 919401 h 919401"/>
              <a:gd name="connsiteX16" fmla="*/ 1816955 w 4378512"/>
              <a:gd name="connsiteY16" fmla="*/ 919401 h 919401"/>
              <a:gd name="connsiteX17" fmla="*/ 1153795 w 4378512"/>
              <a:gd name="connsiteY17" fmla="*/ 919401 h 919401"/>
              <a:gd name="connsiteX18" fmla="*/ 153237 w 4378512"/>
              <a:gd name="connsiteY18" fmla="*/ 919401 h 919401"/>
              <a:gd name="connsiteX19" fmla="*/ 0 w 4378512"/>
              <a:gd name="connsiteY19" fmla="*/ 766164 h 919401"/>
              <a:gd name="connsiteX20" fmla="*/ 0 w 4378512"/>
              <a:gd name="connsiteY20" fmla="*/ 471959 h 919401"/>
              <a:gd name="connsiteX21" fmla="*/ 0 w 4378512"/>
              <a:gd name="connsiteY21" fmla="*/ 153237 h 91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78512" h="919401" fill="none" extrusionOk="0">
                <a:moveTo>
                  <a:pt x="0" y="153237"/>
                </a:moveTo>
                <a:cubicBezTo>
                  <a:pt x="6198" y="68467"/>
                  <a:pt x="82710" y="-14288"/>
                  <a:pt x="153237" y="0"/>
                </a:cubicBezTo>
                <a:cubicBezTo>
                  <a:pt x="358785" y="-33426"/>
                  <a:pt x="553632" y="17003"/>
                  <a:pt x="734957" y="0"/>
                </a:cubicBezTo>
                <a:cubicBezTo>
                  <a:pt x="916282" y="-17003"/>
                  <a:pt x="1112338" y="32072"/>
                  <a:pt x="1275956" y="0"/>
                </a:cubicBezTo>
                <a:cubicBezTo>
                  <a:pt x="1439574" y="-32072"/>
                  <a:pt x="1536996" y="39940"/>
                  <a:pt x="1776235" y="0"/>
                </a:cubicBezTo>
                <a:cubicBezTo>
                  <a:pt x="2015474" y="-39940"/>
                  <a:pt x="2151585" y="61871"/>
                  <a:pt x="2357955" y="0"/>
                </a:cubicBezTo>
                <a:cubicBezTo>
                  <a:pt x="2564325" y="-61871"/>
                  <a:pt x="2693146" y="55766"/>
                  <a:pt x="2858234" y="0"/>
                </a:cubicBezTo>
                <a:cubicBezTo>
                  <a:pt x="3023322" y="-55766"/>
                  <a:pt x="3279845" y="41093"/>
                  <a:pt x="3399233" y="0"/>
                </a:cubicBezTo>
                <a:cubicBezTo>
                  <a:pt x="3518621" y="-41093"/>
                  <a:pt x="4050926" y="26526"/>
                  <a:pt x="4225275" y="0"/>
                </a:cubicBezTo>
                <a:cubicBezTo>
                  <a:pt x="4307763" y="2664"/>
                  <a:pt x="4363913" y="57802"/>
                  <a:pt x="4378512" y="153237"/>
                </a:cubicBezTo>
                <a:cubicBezTo>
                  <a:pt x="4385797" y="245282"/>
                  <a:pt x="4373394" y="317710"/>
                  <a:pt x="4378512" y="453571"/>
                </a:cubicBezTo>
                <a:cubicBezTo>
                  <a:pt x="4383630" y="589432"/>
                  <a:pt x="4374700" y="639459"/>
                  <a:pt x="4378512" y="766164"/>
                </a:cubicBezTo>
                <a:cubicBezTo>
                  <a:pt x="4388421" y="850979"/>
                  <a:pt x="4315067" y="910378"/>
                  <a:pt x="4225275" y="919401"/>
                </a:cubicBezTo>
                <a:cubicBezTo>
                  <a:pt x="4062717" y="992726"/>
                  <a:pt x="3870346" y="877885"/>
                  <a:pt x="3562115" y="919401"/>
                </a:cubicBezTo>
                <a:cubicBezTo>
                  <a:pt x="3253884" y="960917"/>
                  <a:pt x="3122156" y="887051"/>
                  <a:pt x="2939674" y="919401"/>
                </a:cubicBezTo>
                <a:cubicBezTo>
                  <a:pt x="2757192" y="951751"/>
                  <a:pt x="2593642" y="913345"/>
                  <a:pt x="2398675" y="919401"/>
                </a:cubicBezTo>
                <a:cubicBezTo>
                  <a:pt x="2203708" y="925457"/>
                  <a:pt x="2034885" y="904513"/>
                  <a:pt x="1816955" y="919401"/>
                </a:cubicBezTo>
                <a:cubicBezTo>
                  <a:pt x="1599025" y="934289"/>
                  <a:pt x="1308009" y="894581"/>
                  <a:pt x="1153795" y="919401"/>
                </a:cubicBezTo>
                <a:cubicBezTo>
                  <a:pt x="999581" y="944221"/>
                  <a:pt x="635291" y="822208"/>
                  <a:pt x="153237" y="919401"/>
                </a:cubicBezTo>
                <a:cubicBezTo>
                  <a:pt x="67957" y="922550"/>
                  <a:pt x="-12145" y="834228"/>
                  <a:pt x="0" y="766164"/>
                </a:cubicBezTo>
                <a:cubicBezTo>
                  <a:pt x="-9611" y="707191"/>
                  <a:pt x="19201" y="597510"/>
                  <a:pt x="0" y="471959"/>
                </a:cubicBezTo>
                <a:cubicBezTo>
                  <a:pt x="-19201" y="346408"/>
                  <a:pt x="3171" y="307759"/>
                  <a:pt x="0" y="153237"/>
                </a:cubicBezTo>
                <a:close/>
              </a:path>
              <a:path w="4378512" h="919401" stroke="0" extrusionOk="0">
                <a:moveTo>
                  <a:pt x="0" y="153237"/>
                </a:moveTo>
                <a:cubicBezTo>
                  <a:pt x="5092" y="57044"/>
                  <a:pt x="63368" y="-3827"/>
                  <a:pt x="153237" y="0"/>
                </a:cubicBezTo>
                <a:cubicBezTo>
                  <a:pt x="257922" y="-27696"/>
                  <a:pt x="531881" y="56888"/>
                  <a:pt x="653516" y="0"/>
                </a:cubicBezTo>
                <a:cubicBezTo>
                  <a:pt x="775151" y="-56888"/>
                  <a:pt x="969372" y="44259"/>
                  <a:pt x="1275956" y="0"/>
                </a:cubicBezTo>
                <a:cubicBezTo>
                  <a:pt x="1582540" y="-44259"/>
                  <a:pt x="1718003" y="51911"/>
                  <a:pt x="1898396" y="0"/>
                </a:cubicBezTo>
                <a:cubicBezTo>
                  <a:pt x="2078789" y="-51911"/>
                  <a:pt x="2269494" y="64322"/>
                  <a:pt x="2561557" y="0"/>
                </a:cubicBezTo>
                <a:cubicBezTo>
                  <a:pt x="2853620" y="-64322"/>
                  <a:pt x="3028178" y="67206"/>
                  <a:pt x="3224717" y="0"/>
                </a:cubicBezTo>
                <a:cubicBezTo>
                  <a:pt x="3421256" y="-67206"/>
                  <a:pt x="3503944" y="40791"/>
                  <a:pt x="3724996" y="0"/>
                </a:cubicBezTo>
                <a:cubicBezTo>
                  <a:pt x="3946048" y="-40791"/>
                  <a:pt x="4098333" y="1784"/>
                  <a:pt x="4225275" y="0"/>
                </a:cubicBezTo>
                <a:cubicBezTo>
                  <a:pt x="4287031" y="10301"/>
                  <a:pt x="4377766" y="74910"/>
                  <a:pt x="4378512" y="153237"/>
                </a:cubicBezTo>
                <a:cubicBezTo>
                  <a:pt x="4396595" y="248652"/>
                  <a:pt x="4362968" y="357230"/>
                  <a:pt x="4378512" y="465830"/>
                </a:cubicBezTo>
                <a:cubicBezTo>
                  <a:pt x="4394056" y="574430"/>
                  <a:pt x="4374488" y="686566"/>
                  <a:pt x="4378512" y="766164"/>
                </a:cubicBezTo>
                <a:cubicBezTo>
                  <a:pt x="4401636" y="854238"/>
                  <a:pt x="4300806" y="927649"/>
                  <a:pt x="4225275" y="919401"/>
                </a:cubicBezTo>
                <a:cubicBezTo>
                  <a:pt x="4024444" y="980750"/>
                  <a:pt x="3862089" y="892647"/>
                  <a:pt x="3602835" y="919401"/>
                </a:cubicBezTo>
                <a:cubicBezTo>
                  <a:pt x="3343581" y="946155"/>
                  <a:pt x="3278430" y="883304"/>
                  <a:pt x="3021115" y="919401"/>
                </a:cubicBezTo>
                <a:cubicBezTo>
                  <a:pt x="2763800" y="955498"/>
                  <a:pt x="2633934" y="848916"/>
                  <a:pt x="2398675" y="919401"/>
                </a:cubicBezTo>
                <a:cubicBezTo>
                  <a:pt x="2163416" y="989886"/>
                  <a:pt x="2033412" y="907966"/>
                  <a:pt x="1939117" y="919401"/>
                </a:cubicBezTo>
                <a:cubicBezTo>
                  <a:pt x="1844822" y="930836"/>
                  <a:pt x="1590824" y="851290"/>
                  <a:pt x="1357397" y="919401"/>
                </a:cubicBezTo>
                <a:cubicBezTo>
                  <a:pt x="1123970" y="987512"/>
                  <a:pt x="910464" y="874091"/>
                  <a:pt x="734957" y="919401"/>
                </a:cubicBezTo>
                <a:cubicBezTo>
                  <a:pt x="559450" y="964711"/>
                  <a:pt x="276002" y="863619"/>
                  <a:pt x="153237" y="919401"/>
                </a:cubicBezTo>
                <a:cubicBezTo>
                  <a:pt x="63560" y="913216"/>
                  <a:pt x="-2669" y="851718"/>
                  <a:pt x="0" y="766164"/>
                </a:cubicBezTo>
                <a:cubicBezTo>
                  <a:pt x="-7165" y="694471"/>
                  <a:pt x="31798" y="569329"/>
                  <a:pt x="0" y="471959"/>
                </a:cubicBezTo>
                <a:cubicBezTo>
                  <a:pt x="-31798" y="374589"/>
                  <a:pt x="38169" y="266324"/>
                  <a:pt x="0" y="153237"/>
                </a:cubicBezTo>
                <a:close/>
              </a:path>
            </a:pathLst>
          </a:custGeom>
          <a:solidFill>
            <a:srgbClr val="E77A2B"/>
          </a:solidFill>
          <a:ln w="57150">
            <a:solidFill>
              <a:srgbClr val="E77A2B"/>
            </a:solidFill>
            <a:extLst>
              <a:ext uri="{C807C97D-BFC1-408E-A445-0C87EB9F89A2}">
                <ask:lineSketchStyleProps xmlns:ask="http://schemas.microsoft.com/office/drawing/2018/sketchyshapes" sd="2173347881">
                  <a:prstGeom prst="roundRect">
                    <a:avLst/>
                  </a:prstGeom>
                  <ask:type>
                    <ask:lineSketchScribble/>
                  </ask:type>
                </ask:lineSketchStyleProps>
              </a:ext>
            </a:extLst>
          </a:ln>
        </p:spPr>
        <p:txBody>
          <a:bodyPr wrap="square" rtlCol="0">
            <a:spAutoFit/>
          </a:bodyPr>
          <a:lstStyle/>
          <a:p>
            <a:r>
              <a:rPr lang="en-US" sz="2400" dirty="0">
                <a:solidFill>
                  <a:srgbClr val="E7E6E1"/>
                </a:solidFill>
                <a:latin typeface="Arial" panose="020B0604020202020204" pitchFamily="34" charset="0"/>
                <a:cs typeface="Arial" panose="020B0604020202020204" pitchFamily="34" charset="0"/>
              </a:rPr>
              <a:t>Belong is based on national best practice research</a:t>
            </a:r>
          </a:p>
        </p:txBody>
      </p:sp>
    </p:spTree>
    <p:extLst>
      <p:ext uri="{BB962C8B-B14F-4D97-AF65-F5344CB8AC3E}">
        <p14:creationId xmlns:p14="http://schemas.microsoft.com/office/powerpoint/2010/main" val="1815064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29BAFD6-A75D-AAC7-A194-52EFF68B297B}"/>
              </a:ext>
            </a:extLst>
          </p:cNvPr>
          <p:cNvSpPr>
            <a:spLocks noGrp="1"/>
          </p:cNvSpPr>
          <p:nvPr>
            <p:ph type="ftr" sz="quarter" idx="11"/>
          </p:nvPr>
        </p:nvSpPr>
        <p:spPr/>
        <p:txBody>
          <a:bodyPr/>
          <a:lstStyle/>
          <a:p>
            <a:endParaRPr lang="en-GB"/>
          </a:p>
        </p:txBody>
      </p:sp>
      <p:graphicFrame>
        <p:nvGraphicFramePr>
          <p:cNvPr id="4" name="Table 4">
            <a:extLst>
              <a:ext uri="{FF2B5EF4-FFF2-40B4-BE49-F238E27FC236}">
                <a16:creationId xmlns:a16="http://schemas.microsoft.com/office/drawing/2014/main" id="{4958A67F-A2BA-8588-0476-A72DB96A02A9}"/>
              </a:ext>
            </a:extLst>
          </p:cNvPr>
          <p:cNvGraphicFramePr>
            <a:graphicFrameLocks noGrp="1"/>
          </p:cNvGraphicFramePr>
          <p:nvPr>
            <p:extLst>
              <p:ext uri="{D42A27DB-BD31-4B8C-83A1-F6EECF244321}">
                <p14:modId xmlns:p14="http://schemas.microsoft.com/office/powerpoint/2010/main" val="542954162"/>
              </p:ext>
            </p:extLst>
          </p:nvPr>
        </p:nvGraphicFramePr>
        <p:xfrm>
          <a:off x="428487" y="1954000"/>
          <a:ext cx="3437847" cy="2961640"/>
        </p:xfrm>
        <a:graphic>
          <a:graphicData uri="http://schemas.openxmlformats.org/drawingml/2006/table">
            <a:tbl>
              <a:tblPr firstRow="1" bandRow="1">
                <a:tableStyleId>{F5AB1C69-6EDB-4FF4-983F-18BD219EF322}</a:tableStyleId>
              </a:tblPr>
              <a:tblGrid>
                <a:gridCol w="3437847">
                  <a:extLst>
                    <a:ext uri="{9D8B030D-6E8A-4147-A177-3AD203B41FA5}">
                      <a16:colId xmlns:a16="http://schemas.microsoft.com/office/drawing/2014/main" val="1003152485"/>
                    </a:ext>
                  </a:extLst>
                </a:gridCol>
              </a:tblGrid>
              <a:tr h="370840">
                <a:tc>
                  <a:txBody>
                    <a:bodyPr/>
                    <a:lstStyle/>
                    <a:p>
                      <a:r>
                        <a:rPr lang="en-GB" dirty="0">
                          <a:latin typeface="Arial" panose="020B0604020202020204" pitchFamily="34" charset="0"/>
                          <a:cs typeface="Arial" panose="020B0604020202020204" pitchFamily="34" charset="0"/>
                        </a:rPr>
                        <a:t>Cohort 1</a:t>
                      </a:r>
                    </a:p>
                  </a:txBody>
                  <a:tcPr/>
                </a:tc>
                <a:extLst>
                  <a:ext uri="{0D108BD9-81ED-4DB2-BD59-A6C34878D82A}">
                    <a16:rowId xmlns:a16="http://schemas.microsoft.com/office/drawing/2014/main" val="1306115885"/>
                  </a:ext>
                </a:extLst>
              </a:tr>
              <a:tr h="370840">
                <a:tc>
                  <a:txBody>
                    <a:bodyPr/>
                    <a:lstStyle/>
                    <a:p>
                      <a:r>
                        <a:rPr lang="en-GB" dirty="0">
                          <a:latin typeface="Arial" panose="020B0604020202020204" pitchFamily="34" charset="0"/>
                          <a:cs typeface="Arial" panose="020B0604020202020204" pitchFamily="34" charset="0"/>
                        </a:rPr>
                        <a:t>Stretford High School</a:t>
                      </a:r>
                    </a:p>
                  </a:txBody>
                  <a:tcPr/>
                </a:tc>
                <a:extLst>
                  <a:ext uri="{0D108BD9-81ED-4DB2-BD59-A6C34878D82A}">
                    <a16:rowId xmlns:a16="http://schemas.microsoft.com/office/drawing/2014/main" val="1366809036"/>
                  </a:ext>
                </a:extLst>
              </a:tr>
              <a:tr h="370840">
                <a:tc>
                  <a:txBody>
                    <a:bodyPr/>
                    <a:lstStyle/>
                    <a:p>
                      <a:r>
                        <a:rPr lang="en-GB" dirty="0">
                          <a:latin typeface="Arial" panose="020B0604020202020204" pitchFamily="34" charset="0"/>
                          <a:cs typeface="Arial" panose="020B0604020202020204" pitchFamily="34" charset="0"/>
                        </a:rPr>
                        <a:t>Wellington School</a:t>
                      </a:r>
                    </a:p>
                  </a:txBody>
                  <a:tcPr/>
                </a:tc>
                <a:extLst>
                  <a:ext uri="{0D108BD9-81ED-4DB2-BD59-A6C34878D82A}">
                    <a16:rowId xmlns:a16="http://schemas.microsoft.com/office/drawing/2014/main" val="2617200120"/>
                  </a:ext>
                </a:extLst>
              </a:tr>
              <a:tr h="370840">
                <a:tc>
                  <a:txBody>
                    <a:bodyPr/>
                    <a:lstStyle/>
                    <a:p>
                      <a:r>
                        <a:rPr lang="en-GB" dirty="0">
                          <a:latin typeface="Arial" panose="020B0604020202020204" pitchFamily="34" charset="0"/>
                          <a:cs typeface="Arial" panose="020B0604020202020204" pitchFamily="34" charset="0"/>
                        </a:rPr>
                        <a:t>Heyes Lane Primary School</a:t>
                      </a:r>
                    </a:p>
                  </a:txBody>
                  <a:tcPr/>
                </a:tc>
                <a:extLst>
                  <a:ext uri="{0D108BD9-81ED-4DB2-BD59-A6C34878D82A}">
                    <a16:rowId xmlns:a16="http://schemas.microsoft.com/office/drawing/2014/main" val="2557945102"/>
                  </a:ext>
                </a:extLst>
              </a:tr>
              <a:tr h="370840">
                <a:tc>
                  <a:txBody>
                    <a:bodyPr/>
                    <a:lstStyle/>
                    <a:p>
                      <a:r>
                        <a:rPr lang="en-GB" dirty="0">
                          <a:latin typeface="Arial" panose="020B0604020202020204" pitchFamily="34" charset="0"/>
                          <a:cs typeface="Arial" panose="020B0604020202020204" pitchFamily="34" charset="0"/>
                        </a:rPr>
                        <a:t>Broomwood Primary School</a:t>
                      </a:r>
                    </a:p>
                  </a:txBody>
                  <a:tcPr/>
                </a:tc>
                <a:extLst>
                  <a:ext uri="{0D108BD9-81ED-4DB2-BD59-A6C34878D82A}">
                    <a16:rowId xmlns:a16="http://schemas.microsoft.com/office/drawing/2014/main" val="274976904"/>
                  </a:ext>
                </a:extLst>
              </a:tr>
              <a:tr h="370840">
                <a:tc>
                  <a:txBody>
                    <a:bodyPr/>
                    <a:lstStyle/>
                    <a:p>
                      <a:r>
                        <a:rPr lang="en-GB" dirty="0">
                          <a:latin typeface="Arial" panose="020B0604020202020204" pitchFamily="34" charset="0"/>
                          <a:cs typeface="Arial" panose="020B0604020202020204" pitchFamily="34" charset="0"/>
                        </a:rPr>
                        <a:t>St. Hilda’s CE Primary School</a:t>
                      </a:r>
                    </a:p>
                  </a:txBody>
                  <a:tcPr/>
                </a:tc>
                <a:extLst>
                  <a:ext uri="{0D108BD9-81ED-4DB2-BD59-A6C34878D82A}">
                    <a16:rowId xmlns:a16="http://schemas.microsoft.com/office/drawing/2014/main" val="2218571598"/>
                  </a:ext>
                </a:extLst>
              </a:tr>
              <a:tr h="0">
                <a:tc>
                  <a:txBody>
                    <a:bodyPr/>
                    <a:lstStyle/>
                    <a:p>
                      <a:r>
                        <a:rPr lang="en-GB" dirty="0">
                          <a:latin typeface="Arial" panose="020B0604020202020204" pitchFamily="34" charset="0"/>
                          <a:cs typeface="Arial" panose="020B0604020202020204" pitchFamily="34" charset="0"/>
                        </a:rPr>
                        <a:t>Delamere School</a:t>
                      </a:r>
                    </a:p>
                  </a:txBody>
                  <a:tcPr/>
                </a:tc>
                <a:extLst>
                  <a:ext uri="{0D108BD9-81ED-4DB2-BD59-A6C34878D82A}">
                    <a16:rowId xmlns:a16="http://schemas.microsoft.com/office/drawing/2014/main" val="81436988"/>
                  </a:ext>
                </a:extLst>
              </a:tr>
              <a:tr h="370840">
                <a:tc>
                  <a:txBody>
                    <a:bodyPr/>
                    <a:lstStyle/>
                    <a:p>
                      <a:r>
                        <a:rPr lang="en-GB" dirty="0">
                          <a:latin typeface="Arial" panose="020B0604020202020204" pitchFamily="34" charset="0"/>
                          <a:cs typeface="Arial" panose="020B0604020202020204" pitchFamily="34" charset="0"/>
                        </a:rPr>
                        <a:t>Longford Park School</a:t>
                      </a:r>
                    </a:p>
                  </a:txBody>
                  <a:tcPr/>
                </a:tc>
                <a:extLst>
                  <a:ext uri="{0D108BD9-81ED-4DB2-BD59-A6C34878D82A}">
                    <a16:rowId xmlns:a16="http://schemas.microsoft.com/office/drawing/2014/main" val="3733731093"/>
                  </a:ext>
                </a:extLst>
              </a:tr>
            </a:tbl>
          </a:graphicData>
        </a:graphic>
      </p:graphicFrame>
      <p:graphicFrame>
        <p:nvGraphicFramePr>
          <p:cNvPr id="5" name="Table 4">
            <a:extLst>
              <a:ext uri="{FF2B5EF4-FFF2-40B4-BE49-F238E27FC236}">
                <a16:creationId xmlns:a16="http://schemas.microsoft.com/office/drawing/2014/main" id="{EBC8C730-3B73-FD80-A3FD-76AB3B2DAD50}"/>
              </a:ext>
            </a:extLst>
          </p:cNvPr>
          <p:cNvGraphicFramePr>
            <a:graphicFrameLocks noGrp="1"/>
          </p:cNvGraphicFramePr>
          <p:nvPr>
            <p:extLst>
              <p:ext uri="{D42A27DB-BD31-4B8C-83A1-F6EECF244321}">
                <p14:modId xmlns:p14="http://schemas.microsoft.com/office/powerpoint/2010/main" val="268195203"/>
              </p:ext>
            </p:extLst>
          </p:nvPr>
        </p:nvGraphicFramePr>
        <p:xfrm>
          <a:off x="4038600" y="1954000"/>
          <a:ext cx="4667517" cy="4450080"/>
        </p:xfrm>
        <a:graphic>
          <a:graphicData uri="http://schemas.openxmlformats.org/drawingml/2006/table">
            <a:tbl>
              <a:tblPr firstRow="1" bandRow="1">
                <a:tableStyleId>{F5AB1C69-6EDB-4FF4-983F-18BD219EF322}</a:tableStyleId>
              </a:tblPr>
              <a:tblGrid>
                <a:gridCol w="4667517">
                  <a:extLst>
                    <a:ext uri="{9D8B030D-6E8A-4147-A177-3AD203B41FA5}">
                      <a16:colId xmlns:a16="http://schemas.microsoft.com/office/drawing/2014/main" val="1003152485"/>
                    </a:ext>
                  </a:extLst>
                </a:gridCol>
              </a:tblGrid>
              <a:tr h="370840">
                <a:tc>
                  <a:txBody>
                    <a:bodyPr/>
                    <a:lstStyle/>
                    <a:p>
                      <a:r>
                        <a:rPr lang="en-GB" dirty="0">
                          <a:solidFill>
                            <a:schemeClr val="bg1"/>
                          </a:solidFill>
                          <a:latin typeface="Arial" panose="020B0604020202020204" pitchFamily="34" charset="0"/>
                          <a:cs typeface="Arial" panose="020B0604020202020204" pitchFamily="34" charset="0"/>
                        </a:rPr>
                        <a:t>Cohort 2</a:t>
                      </a:r>
                    </a:p>
                  </a:txBody>
                  <a:tcPr/>
                </a:tc>
                <a:extLst>
                  <a:ext uri="{0D108BD9-81ED-4DB2-BD59-A6C34878D82A}">
                    <a16:rowId xmlns:a16="http://schemas.microsoft.com/office/drawing/2014/main" val="1306115885"/>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Trafford College </a:t>
                      </a:r>
                    </a:p>
                  </a:txBody>
                  <a:tcPr marL="6350" marR="6350" marT="6350" marB="0" anchor="b"/>
                </a:tc>
                <a:extLst>
                  <a:ext uri="{0D108BD9-81ED-4DB2-BD59-A6C34878D82A}">
                    <a16:rowId xmlns:a16="http://schemas.microsoft.com/office/drawing/2014/main" val="1366809036"/>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Blessed Thomas Holford Catholic College</a:t>
                      </a:r>
                    </a:p>
                  </a:txBody>
                  <a:tcPr marL="6350" marR="6350" marT="6350" marB="0" anchor="b"/>
                </a:tc>
                <a:extLst>
                  <a:ext uri="{0D108BD9-81ED-4DB2-BD59-A6C34878D82A}">
                    <a16:rowId xmlns:a16="http://schemas.microsoft.com/office/drawing/2014/main" val="2617200120"/>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St Anthonys Roman Catholic School</a:t>
                      </a:r>
                    </a:p>
                  </a:txBody>
                  <a:tcPr marL="6350" marR="6350" marT="6350" marB="0" anchor="b"/>
                </a:tc>
                <a:extLst>
                  <a:ext uri="{0D108BD9-81ED-4DB2-BD59-A6C34878D82A}">
                    <a16:rowId xmlns:a16="http://schemas.microsoft.com/office/drawing/2014/main" val="2557945102"/>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St Matthews CE Primary School</a:t>
                      </a:r>
                    </a:p>
                  </a:txBody>
                  <a:tcPr marL="6350" marR="6350" marT="6350" marB="0" anchor="b"/>
                </a:tc>
                <a:extLst>
                  <a:ext uri="{0D108BD9-81ED-4DB2-BD59-A6C34878D82A}">
                    <a16:rowId xmlns:a16="http://schemas.microsoft.com/office/drawing/2014/main" val="274976904"/>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Tyntesfield Primary School</a:t>
                      </a:r>
                    </a:p>
                  </a:txBody>
                  <a:tcPr marL="6350" marR="6350" marT="6350" marB="0" anchor="b"/>
                </a:tc>
                <a:extLst>
                  <a:ext uri="{0D108BD9-81ED-4DB2-BD59-A6C34878D82A}">
                    <a16:rowId xmlns:a16="http://schemas.microsoft.com/office/drawing/2014/main" val="2218571598"/>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Davyhulme Primary School</a:t>
                      </a:r>
                    </a:p>
                  </a:txBody>
                  <a:tcPr marL="6350" marR="6350" marT="6350" marB="0" anchor="b"/>
                </a:tc>
                <a:extLst>
                  <a:ext uri="{0D108BD9-81ED-4DB2-BD59-A6C34878D82A}">
                    <a16:rowId xmlns:a16="http://schemas.microsoft.com/office/drawing/2014/main" val="81436988"/>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English Martyrs Primary School</a:t>
                      </a:r>
                    </a:p>
                  </a:txBody>
                  <a:tcPr marL="6350" marR="6350" marT="6350" marB="0" anchor="b"/>
                </a:tc>
                <a:extLst>
                  <a:ext uri="{0D108BD9-81ED-4DB2-BD59-A6C34878D82A}">
                    <a16:rowId xmlns:a16="http://schemas.microsoft.com/office/drawing/2014/main" val="3733731093"/>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Holy Family Catholic Primary School</a:t>
                      </a:r>
                    </a:p>
                  </a:txBody>
                  <a:tcPr marL="6350" marR="6350" marT="6350" marB="0" anchor="b"/>
                </a:tc>
                <a:extLst>
                  <a:ext uri="{0D108BD9-81ED-4DB2-BD59-A6C34878D82A}">
                    <a16:rowId xmlns:a16="http://schemas.microsoft.com/office/drawing/2014/main" val="1270537750"/>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Kingsway Primary School</a:t>
                      </a:r>
                    </a:p>
                  </a:txBody>
                  <a:tcPr marL="6350" marR="6350" marT="6350" marB="0" anchor="b"/>
                </a:tc>
                <a:extLst>
                  <a:ext uri="{0D108BD9-81ED-4DB2-BD59-A6C34878D82A}">
                    <a16:rowId xmlns:a16="http://schemas.microsoft.com/office/drawing/2014/main" val="2064344824"/>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Stamford Park Primary School</a:t>
                      </a:r>
                    </a:p>
                  </a:txBody>
                  <a:tcPr marL="6350" marR="6350" marT="6350" marB="0" anchor="b"/>
                </a:tc>
                <a:extLst>
                  <a:ext uri="{0D108BD9-81ED-4DB2-BD59-A6C34878D82A}">
                    <a16:rowId xmlns:a16="http://schemas.microsoft.com/office/drawing/2014/main" val="4119887743"/>
                  </a:ext>
                </a:extLst>
              </a:tr>
              <a:tr h="370840">
                <a:tc>
                  <a:txBody>
                    <a:bodyPr/>
                    <a:lstStyle/>
                    <a:p>
                      <a:pPr algn="l" fontAlgn="b"/>
                      <a:r>
                        <a:rPr lang="en-GB" sz="1800" b="0" i="0" u="none" strike="noStrike" dirty="0">
                          <a:solidFill>
                            <a:schemeClr val="tx1"/>
                          </a:solidFill>
                          <a:effectLst/>
                          <a:latin typeface="Arial" panose="020B0604020202020204" pitchFamily="34" charset="0"/>
                          <a:cs typeface="Arial" panose="020B0604020202020204" pitchFamily="34" charset="0"/>
                        </a:rPr>
                        <a:t>All Saints’ Catholic Primary School </a:t>
                      </a:r>
                    </a:p>
                  </a:txBody>
                  <a:tcPr marL="6350" marR="6350" marT="6350" marB="0" anchor="b"/>
                </a:tc>
                <a:extLst>
                  <a:ext uri="{0D108BD9-81ED-4DB2-BD59-A6C34878D82A}">
                    <a16:rowId xmlns:a16="http://schemas.microsoft.com/office/drawing/2014/main" val="4022641184"/>
                  </a:ext>
                </a:extLst>
              </a:tr>
            </a:tbl>
          </a:graphicData>
        </a:graphic>
      </p:graphicFrame>
      <p:sp>
        <p:nvSpPr>
          <p:cNvPr id="7" name="TextBox 6">
            <a:extLst>
              <a:ext uri="{FF2B5EF4-FFF2-40B4-BE49-F238E27FC236}">
                <a16:creationId xmlns:a16="http://schemas.microsoft.com/office/drawing/2014/main" id="{FB4BF2B5-BA41-84B6-374F-0A889E13D10D}"/>
              </a:ext>
            </a:extLst>
          </p:cNvPr>
          <p:cNvSpPr txBox="1"/>
          <p:nvPr/>
        </p:nvSpPr>
        <p:spPr>
          <a:xfrm>
            <a:off x="9006959" y="1954000"/>
            <a:ext cx="2533776" cy="408623"/>
          </a:xfrm>
          <a:custGeom>
            <a:avLst/>
            <a:gdLst>
              <a:gd name="connsiteX0" fmla="*/ 0 w 2533776"/>
              <a:gd name="connsiteY0" fmla="*/ 68105 h 408623"/>
              <a:gd name="connsiteX1" fmla="*/ 68105 w 2533776"/>
              <a:gd name="connsiteY1" fmla="*/ 0 h 408623"/>
              <a:gd name="connsiteX2" fmla="*/ 595570 w 2533776"/>
              <a:gd name="connsiteY2" fmla="*/ 0 h 408623"/>
              <a:gd name="connsiteX3" fmla="*/ 1242912 w 2533776"/>
              <a:gd name="connsiteY3" fmla="*/ 0 h 408623"/>
              <a:gd name="connsiteX4" fmla="*/ 1794353 w 2533776"/>
              <a:gd name="connsiteY4" fmla="*/ 0 h 408623"/>
              <a:gd name="connsiteX5" fmla="*/ 2465671 w 2533776"/>
              <a:gd name="connsiteY5" fmla="*/ 0 h 408623"/>
              <a:gd name="connsiteX6" fmla="*/ 2533776 w 2533776"/>
              <a:gd name="connsiteY6" fmla="*/ 68105 h 408623"/>
              <a:gd name="connsiteX7" fmla="*/ 2533776 w 2533776"/>
              <a:gd name="connsiteY7" fmla="*/ 340518 h 408623"/>
              <a:gd name="connsiteX8" fmla="*/ 2465671 w 2533776"/>
              <a:gd name="connsiteY8" fmla="*/ 408623 h 408623"/>
              <a:gd name="connsiteX9" fmla="*/ 1842304 w 2533776"/>
              <a:gd name="connsiteY9" fmla="*/ 408623 h 408623"/>
              <a:gd name="connsiteX10" fmla="*/ 1266888 w 2533776"/>
              <a:gd name="connsiteY10" fmla="*/ 408623 h 408623"/>
              <a:gd name="connsiteX11" fmla="*/ 739423 w 2533776"/>
              <a:gd name="connsiteY11" fmla="*/ 408623 h 408623"/>
              <a:gd name="connsiteX12" fmla="*/ 68105 w 2533776"/>
              <a:gd name="connsiteY12" fmla="*/ 408623 h 408623"/>
              <a:gd name="connsiteX13" fmla="*/ 0 w 2533776"/>
              <a:gd name="connsiteY13" fmla="*/ 340518 h 408623"/>
              <a:gd name="connsiteX14" fmla="*/ 0 w 2533776"/>
              <a:gd name="connsiteY14" fmla="*/ 68105 h 40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3776" h="408623" fill="none" extrusionOk="0">
                <a:moveTo>
                  <a:pt x="0" y="68105"/>
                </a:moveTo>
                <a:cubicBezTo>
                  <a:pt x="-4569" y="26920"/>
                  <a:pt x="25788" y="4958"/>
                  <a:pt x="68105" y="0"/>
                </a:cubicBezTo>
                <a:cubicBezTo>
                  <a:pt x="195590" y="-41273"/>
                  <a:pt x="427541" y="2739"/>
                  <a:pt x="595570" y="0"/>
                </a:cubicBezTo>
                <a:cubicBezTo>
                  <a:pt x="763599" y="-2739"/>
                  <a:pt x="944422" y="2662"/>
                  <a:pt x="1242912" y="0"/>
                </a:cubicBezTo>
                <a:cubicBezTo>
                  <a:pt x="1541402" y="-2662"/>
                  <a:pt x="1674282" y="60723"/>
                  <a:pt x="1794353" y="0"/>
                </a:cubicBezTo>
                <a:cubicBezTo>
                  <a:pt x="1914424" y="-60723"/>
                  <a:pt x="2302785" y="2063"/>
                  <a:pt x="2465671" y="0"/>
                </a:cubicBezTo>
                <a:cubicBezTo>
                  <a:pt x="2504536" y="9998"/>
                  <a:pt x="2523573" y="30426"/>
                  <a:pt x="2533776" y="68105"/>
                </a:cubicBezTo>
                <a:cubicBezTo>
                  <a:pt x="2543713" y="136814"/>
                  <a:pt x="2503061" y="238195"/>
                  <a:pt x="2533776" y="340518"/>
                </a:cubicBezTo>
                <a:cubicBezTo>
                  <a:pt x="2528235" y="377611"/>
                  <a:pt x="2495182" y="407037"/>
                  <a:pt x="2465671" y="408623"/>
                </a:cubicBezTo>
                <a:cubicBezTo>
                  <a:pt x="2330417" y="417073"/>
                  <a:pt x="2107651" y="361685"/>
                  <a:pt x="1842304" y="408623"/>
                </a:cubicBezTo>
                <a:cubicBezTo>
                  <a:pt x="1576957" y="455561"/>
                  <a:pt x="1393125" y="391615"/>
                  <a:pt x="1266888" y="408623"/>
                </a:cubicBezTo>
                <a:cubicBezTo>
                  <a:pt x="1140651" y="425631"/>
                  <a:pt x="873009" y="392226"/>
                  <a:pt x="739423" y="408623"/>
                </a:cubicBezTo>
                <a:cubicBezTo>
                  <a:pt x="605837" y="425020"/>
                  <a:pt x="229222" y="342643"/>
                  <a:pt x="68105" y="408623"/>
                </a:cubicBezTo>
                <a:cubicBezTo>
                  <a:pt x="34153" y="402937"/>
                  <a:pt x="-2777" y="384031"/>
                  <a:pt x="0" y="340518"/>
                </a:cubicBezTo>
                <a:cubicBezTo>
                  <a:pt x="-27491" y="257232"/>
                  <a:pt x="30420" y="122804"/>
                  <a:pt x="0" y="68105"/>
                </a:cubicBezTo>
                <a:close/>
              </a:path>
              <a:path w="2533776" h="408623" stroke="0" extrusionOk="0">
                <a:moveTo>
                  <a:pt x="0" y="68105"/>
                </a:moveTo>
                <a:cubicBezTo>
                  <a:pt x="-5136" y="31094"/>
                  <a:pt x="37903" y="-292"/>
                  <a:pt x="68105" y="0"/>
                </a:cubicBezTo>
                <a:cubicBezTo>
                  <a:pt x="267226" y="-69696"/>
                  <a:pt x="506229" y="20676"/>
                  <a:pt x="715448" y="0"/>
                </a:cubicBezTo>
                <a:cubicBezTo>
                  <a:pt x="924667" y="-20676"/>
                  <a:pt x="1029681" y="61475"/>
                  <a:pt x="1338815" y="0"/>
                </a:cubicBezTo>
                <a:cubicBezTo>
                  <a:pt x="1647949" y="-61475"/>
                  <a:pt x="1795424" y="16290"/>
                  <a:pt x="1938206" y="0"/>
                </a:cubicBezTo>
                <a:cubicBezTo>
                  <a:pt x="2080988" y="-16290"/>
                  <a:pt x="2321515" y="37173"/>
                  <a:pt x="2465671" y="0"/>
                </a:cubicBezTo>
                <a:cubicBezTo>
                  <a:pt x="2498805" y="-7276"/>
                  <a:pt x="2525040" y="34333"/>
                  <a:pt x="2533776" y="68105"/>
                </a:cubicBezTo>
                <a:cubicBezTo>
                  <a:pt x="2544253" y="146583"/>
                  <a:pt x="2505776" y="267583"/>
                  <a:pt x="2533776" y="340518"/>
                </a:cubicBezTo>
                <a:cubicBezTo>
                  <a:pt x="2534263" y="379527"/>
                  <a:pt x="2510716" y="405295"/>
                  <a:pt x="2465671" y="408623"/>
                </a:cubicBezTo>
                <a:cubicBezTo>
                  <a:pt x="2266840" y="435286"/>
                  <a:pt x="2072965" y="385583"/>
                  <a:pt x="1890255" y="408623"/>
                </a:cubicBezTo>
                <a:cubicBezTo>
                  <a:pt x="1707545" y="431663"/>
                  <a:pt x="1474964" y="397666"/>
                  <a:pt x="1362791" y="408623"/>
                </a:cubicBezTo>
                <a:cubicBezTo>
                  <a:pt x="1250618" y="419580"/>
                  <a:pt x="1036413" y="351336"/>
                  <a:pt x="763399" y="408623"/>
                </a:cubicBezTo>
                <a:cubicBezTo>
                  <a:pt x="490385" y="465910"/>
                  <a:pt x="272740" y="353621"/>
                  <a:pt x="68105" y="408623"/>
                </a:cubicBezTo>
                <a:cubicBezTo>
                  <a:pt x="27685" y="414325"/>
                  <a:pt x="-2015" y="376829"/>
                  <a:pt x="0" y="340518"/>
                </a:cubicBezTo>
                <a:cubicBezTo>
                  <a:pt x="-29302" y="243910"/>
                  <a:pt x="8942" y="143773"/>
                  <a:pt x="0" y="68105"/>
                </a:cubicBezTo>
                <a:close/>
              </a:path>
            </a:pathLst>
          </a:custGeom>
          <a:solidFill>
            <a:srgbClr val="E77A2B"/>
          </a:solidFill>
          <a:ln w="57150">
            <a:solidFill>
              <a:srgbClr val="E77A2B"/>
            </a:solidFill>
            <a:extLst>
              <a:ext uri="{C807C97D-BFC1-408E-A445-0C87EB9F89A2}">
                <ask:lineSketchStyleProps xmlns:ask="http://schemas.microsoft.com/office/drawing/2018/sketchyshapes" sd="3990619744">
                  <a:prstGeom prst="roundRect">
                    <a:avLst/>
                  </a:prstGeom>
                  <ask:type>
                    <ask:lineSketchScribble/>
                  </ask:type>
                </ask:lineSketchStyleProps>
              </a:ext>
            </a:extLst>
          </a:ln>
        </p:spPr>
        <p:txBody>
          <a:bodyPr wrap="square" rtlCol="0">
            <a:spAutoFit/>
          </a:bodyPr>
          <a:lstStyle/>
          <a:p>
            <a:r>
              <a:rPr lang="en-GB" b="1" dirty="0">
                <a:solidFill>
                  <a:srgbClr val="E7E6E1"/>
                </a:solidFill>
                <a:latin typeface="Arial" panose="020B0604020202020204" pitchFamily="34" charset="0"/>
                <a:cs typeface="Arial" panose="020B0604020202020204" pitchFamily="34" charset="0"/>
              </a:rPr>
              <a:t>Cohort 3…</a:t>
            </a:r>
            <a:endParaRPr lang="en-GB" dirty="0">
              <a:solidFill>
                <a:srgbClr val="E7E6E1"/>
              </a:solidFill>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4AD8D569-5B7F-AF26-6AC4-97A0C1B9C2A8}"/>
              </a:ext>
            </a:extLst>
          </p:cNvPr>
          <p:cNvGrpSpPr/>
          <p:nvPr/>
        </p:nvGrpSpPr>
        <p:grpSpPr>
          <a:xfrm>
            <a:off x="4541193" y="136525"/>
            <a:ext cx="3109613" cy="1203067"/>
            <a:chOff x="0" y="0"/>
            <a:chExt cx="4280535" cy="1656080"/>
          </a:xfrm>
        </p:grpSpPr>
        <p:pic>
          <p:nvPicPr>
            <p:cNvPr id="14" name="Picture 13">
              <a:extLst>
                <a:ext uri="{FF2B5EF4-FFF2-40B4-BE49-F238E27FC236}">
                  <a16:creationId xmlns:a16="http://schemas.microsoft.com/office/drawing/2014/main" id="{30C0C59C-7F97-D445-99A0-81B34791064E}"/>
                </a:ext>
              </a:extLst>
            </p:cNvPr>
            <p:cNvPicPr>
              <a:picLocks noChangeAspect="1"/>
            </p:cNvPicPr>
            <p:nvPr/>
          </p:nvPicPr>
          <p:blipFill rotWithShape="1">
            <a:blip r:embed="rId2">
              <a:extLst>
                <a:ext uri="{28A0092B-C50C-407E-A947-70E740481C1C}">
                  <a14:useLocalDpi xmlns:a14="http://schemas.microsoft.com/office/drawing/2010/main" val="0"/>
                </a:ext>
              </a:extLst>
            </a:blip>
            <a:srcRect l="12171" t="62710" r="13093" b="8377"/>
            <a:stretch/>
          </p:blipFill>
          <p:spPr bwMode="auto">
            <a:xfrm>
              <a:off x="0" y="0"/>
              <a:ext cx="4280535" cy="1656080"/>
            </a:xfrm>
            <a:prstGeom prst="rect">
              <a:avLst/>
            </a:prstGeom>
            <a:noFill/>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2D7AE24C-6BBE-424B-DA62-9FE5BC9287DC}"/>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46327" t="62710" r="41040" b="8377"/>
            <a:stretch/>
          </p:blipFill>
          <p:spPr bwMode="auto">
            <a:xfrm>
              <a:off x="1955548" y="0"/>
              <a:ext cx="723265" cy="1655445"/>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977015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EADA02-123C-DE4B-D209-B52DB4B4B175}"/>
              </a:ext>
            </a:extLst>
          </p:cNvPr>
          <p:cNvSpPr>
            <a:spLocks noGrp="1"/>
          </p:cNvSpPr>
          <p:nvPr>
            <p:ph type="ftr" sz="quarter" idx="11"/>
          </p:nvPr>
        </p:nvSpPr>
        <p:spPr/>
        <p:txBody>
          <a:bodyPr/>
          <a:lstStyle/>
          <a:p>
            <a:endParaRPr lang="en-GB" dirty="0"/>
          </a:p>
        </p:txBody>
      </p:sp>
      <p:sp>
        <p:nvSpPr>
          <p:cNvPr id="5" name="TextBox 4">
            <a:extLst>
              <a:ext uri="{FF2B5EF4-FFF2-40B4-BE49-F238E27FC236}">
                <a16:creationId xmlns:a16="http://schemas.microsoft.com/office/drawing/2014/main" id="{E197F487-7CD2-E723-5AA1-8C8B5AB06BB6}"/>
              </a:ext>
            </a:extLst>
          </p:cNvPr>
          <p:cNvSpPr txBox="1"/>
          <p:nvPr/>
        </p:nvSpPr>
        <p:spPr>
          <a:xfrm>
            <a:off x="578075" y="1806252"/>
            <a:ext cx="11242765" cy="3693319"/>
          </a:xfrm>
          <a:prstGeom prst="rect">
            <a:avLst/>
          </a:prstGeom>
          <a:noFill/>
        </p:spPr>
        <p:txBody>
          <a:bodyPr wrap="square">
            <a:spAutoFit/>
          </a:bodyPr>
          <a:lstStyle/>
          <a:p>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Whilst it's challenging, and not the easiest option- it's the right option!</a:t>
            </a:r>
          </a:p>
          <a:p>
            <a:endParaRPr lang="en-GB"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Seeing the </a:t>
            </a:r>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behaviour as a form of communication</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and understanding that </a:t>
            </a:r>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relationships are key</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is crucial. The role of the teacher has to change.</a:t>
            </a:r>
          </a:p>
          <a:p>
            <a:endParaRPr lang="en-GB"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As this is becoming more embedded, we are seeing...</a:t>
            </a:r>
          </a:p>
          <a:p>
            <a:endParaRPr lang="en-GB" dirty="0">
              <a:solidFill>
                <a:srgbClr val="00445E"/>
              </a:solidFill>
              <a:latin typeface="Arial" panose="020B0604020202020204" pitchFamily="34" charset="0"/>
              <a:ea typeface="Calibri" panose="020F0502020204030204" pitchFamily="34" charset="0"/>
              <a:cs typeface="Arial" panose="020B0604020202020204" pitchFamily="34" charset="0"/>
            </a:endParaRPr>
          </a:p>
          <a:p>
            <a:pPr marL="342900" indent="-342900">
              <a:buFont typeface="+mj-lt"/>
              <a:buAutoNum type="arabicPeriod"/>
            </a:pPr>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Children who are empowered to express their emotions</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in a safe way and </a:t>
            </a:r>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staff who are better equipped to understand and manage need</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a:t>
            </a:r>
          </a:p>
          <a:p>
            <a:pPr marL="342900" indent="-342900">
              <a:buFont typeface="+mj-lt"/>
              <a:buAutoNum type="arabicPeriod"/>
            </a:pPr>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Children are more willing and ready to learn</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knowing that they are able to proactively reset when dysregulated.</a:t>
            </a:r>
          </a:p>
          <a:p>
            <a:pPr marL="342900" indent="-342900">
              <a:buFont typeface="+mj-lt"/>
              <a:buAutoNum type="arabicPeriod"/>
            </a:pPr>
            <a:endParaRPr lang="en-GB"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Louise Owen – Broomwood Primary School</a:t>
            </a:r>
          </a:p>
        </p:txBody>
      </p:sp>
      <p:grpSp>
        <p:nvGrpSpPr>
          <p:cNvPr id="8" name="Group 7">
            <a:extLst>
              <a:ext uri="{FF2B5EF4-FFF2-40B4-BE49-F238E27FC236}">
                <a16:creationId xmlns:a16="http://schemas.microsoft.com/office/drawing/2014/main" id="{1AE7FC6C-03E7-DC1C-CA33-C56A2BD86C32}"/>
              </a:ext>
            </a:extLst>
          </p:cNvPr>
          <p:cNvGrpSpPr/>
          <p:nvPr/>
        </p:nvGrpSpPr>
        <p:grpSpPr>
          <a:xfrm>
            <a:off x="4541193" y="136525"/>
            <a:ext cx="3109613" cy="1203067"/>
            <a:chOff x="0" y="0"/>
            <a:chExt cx="4280535" cy="1656080"/>
          </a:xfrm>
        </p:grpSpPr>
        <p:pic>
          <p:nvPicPr>
            <p:cNvPr id="9" name="Picture 8">
              <a:extLst>
                <a:ext uri="{FF2B5EF4-FFF2-40B4-BE49-F238E27FC236}">
                  <a16:creationId xmlns:a16="http://schemas.microsoft.com/office/drawing/2014/main" id="{9DABFD0A-F269-E3E9-1159-421275C65D90}"/>
                </a:ext>
              </a:extLst>
            </p:cNvPr>
            <p:cNvPicPr>
              <a:picLocks noChangeAspect="1"/>
            </p:cNvPicPr>
            <p:nvPr/>
          </p:nvPicPr>
          <p:blipFill rotWithShape="1">
            <a:blip r:embed="rId2">
              <a:extLst>
                <a:ext uri="{28A0092B-C50C-407E-A947-70E740481C1C}">
                  <a14:useLocalDpi xmlns:a14="http://schemas.microsoft.com/office/drawing/2010/main" val="0"/>
                </a:ext>
              </a:extLst>
            </a:blip>
            <a:srcRect l="12171" t="62710" r="13093" b="8377"/>
            <a:stretch/>
          </p:blipFill>
          <p:spPr bwMode="auto">
            <a:xfrm>
              <a:off x="0" y="0"/>
              <a:ext cx="4280535" cy="1656080"/>
            </a:xfrm>
            <a:prstGeom prst="rect">
              <a:avLst/>
            </a:prstGeom>
            <a:noFill/>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DDAD9285-F927-C400-2D1A-E335233AE4DB}"/>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46327" t="62710" r="41040" b="8377"/>
            <a:stretch/>
          </p:blipFill>
          <p:spPr bwMode="auto">
            <a:xfrm>
              <a:off x="1955548" y="0"/>
              <a:ext cx="723265" cy="1655445"/>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305583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EADA02-123C-DE4B-D209-B52DB4B4B175}"/>
              </a:ext>
            </a:extLst>
          </p:cNvPr>
          <p:cNvSpPr>
            <a:spLocks noGrp="1"/>
          </p:cNvSpPr>
          <p:nvPr>
            <p:ph type="ftr" sz="quarter" idx="11"/>
          </p:nvPr>
        </p:nvSpPr>
        <p:spPr/>
        <p:txBody>
          <a:bodyPr/>
          <a:lstStyle/>
          <a:p>
            <a:endParaRPr lang="en-GB" dirty="0"/>
          </a:p>
        </p:txBody>
      </p:sp>
      <p:sp>
        <p:nvSpPr>
          <p:cNvPr id="5" name="TextBox 4">
            <a:extLst>
              <a:ext uri="{FF2B5EF4-FFF2-40B4-BE49-F238E27FC236}">
                <a16:creationId xmlns:a16="http://schemas.microsoft.com/office/drawing/2014/main" id="{CD1301E7-0AF9-B8C5-479B-78143C1528DE}"/>
              </a:ext>
            </a:extLst>
          </p:cNvPr>
          <p:cNvSpPr txBox="1"/>
          <p:nvPr/>
        </p:nvSpPr>
        <p:spPr>
          <a:xfrm>
            <a:off x="442573" y="1339592"/>
            <a:ext cx="11495314" cy="5016758"/>
          </a:xfrm>
          <a:prstGeom prst="rect">
            <a:avLst/>
          </a:prstGeom>
          <a:noFill/>
        </p:spPr>
        <p:txBody>
          <a:bodyPr wrap="square">
            <a:spAutoFit/>
          </a:bodyPr>
          <a:lstStyle/>
          <a:p>
            <a:r>
              <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rPr>
              <a:t>We were delighted when the Belong project fell into our lap. </a:t>
            </a:r>
          </a:p>
          <a:p>
            <a:endPar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endParaRPr>
          </a:p>
          <a:p>
            <a:r>
              <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rPr>
              <a:t>Thanks to some research by two of our senior leaders, we were already dipping our collective toe into the attachment and trauma waters and the project was exactly what we needed to crystallise and give more structure to our thinking. </a:t>
            </a:r>
          </a:p>
          <a:p>
            <a:endPar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endParaRPr>
          </a:p>
          <a:p>
            <a:r>
              <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rPr>
              <a:t>Ultimately, this approach is nothing new to most of us working with young people but rather an extension, enhancement, and cementing of the values and practices we have lived by for a number of years. It is, after all, very much </a:t>
            </a:r>
            <a:r>
              <a:rPr lang="en-GB" b="1" u="sng" dirty="0">
                <a:solidFill>
                  <a:srgbClr val="00445E"/>
                </a:solidFill>
                <a:latin typeface="Arial" panose="020B0604020202020204" pitchFamily="34" charset="0"/>
                <a:ea typeface="Times New Roman" panose="02020603050405020304" pitchFamily="18" charset="0"/>
                <a:cs typeface="Arial" panose="020B0604020202020204" pitchFamily="34" charset="0"/>
              </a:rPr>
              <a:t>a common-sense approach</a:t>
            </a:r>
            <a:r>
              <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rPr>
              <a:t>. I would also add that </a:t>
            </a:r>
            <a:r>
              <a:rPr lang="en-GB" b="1" u="sng" dirty="0">
                <a:solidFill>
                  <a:srgbClr val="00445E"/>
                </a:solidFill>
                <a:latin typeface="Arial" panose="020B0604020202020204" pitchFamily="34" charset="0"/>
                <a:ea typeface="Times New Roman" panose="02020603050405020304" pitchFamily="18" charset="0"/>
                <a:cs typeface="Arial" panose="020B0604020202020204" pitchFamily="34" charset="0"/>
              </a:rPr>
              <a:t>it is not about lowering expectations </a:t>
            </a:r>
            <a:r>
              <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rPr>
              <a:t>nor 'going soft', as some on social media have suggested</a:t>
            </a:r>
            <a:r>
              <a:rPr lang="en-GB" b="1" u="sng" dirty="0">
                <a:solidFill>
                  <a:srgbClr val="00445E"/>
                </a:solidFill>
                <a:latin typeface="Arial" panose="020B0604020202020204" pitchFamily="34" charset="0"/>
                <a:ea typeface="Times New Roman" panose="02020603050405020304" pitchFamily="18" charset="0"/>
                <a:cs typeface="Arial" panose="020B0604020202020204" pitchFamily="34" charset="0"/>
              </a:rPr>
              <a:t>; it is about caring enough to get to know and understand your students</a:t>
            </a:r>
            <a:r>
              <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rPr>
              <a:t> on a deeper level and </a:t>
            </a:r>
            <a:r>
              <a:rPr lang="en-GB" b="1" u="sng" dirty="0">
                <a:solidFill>
                  <a:srgbClr val="00445E"/>
                </a:solidFill>
                <a:latin typeface="Arial" panose="020B0604020202020204" pitchFamily="34" charset="0"/>
                <a:ea typeface="Times New Roman" panose="02020603050405020304" pitchFamily="18" charset="0"/>
                <a:cs typeface="Arial" panose="020B0604020202020204" pitchFamily="34" charset="0"/>
              </a:rPr>
              <a:t>apply a 'logical response' to any issues and concerns</a:t>
            </a:r>
            <a:r>
              <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rPr>
              <a:t>. </a:t>
            </a:r>
          </a:p>
          <a:p>
            <a:endPar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endParaRPr>
          </a:p>
          <a:p>
            <a:r>
              <a:rPr lang="en-GB" b="1" u="sng" dirty="0">
                <a:solidFill>
                  <a:srgbClr val="00445E"/>
                </a:solidFill>
                <a:latin typeface="Arial" panose="020B0604020202020204" pitchFamily="34" charset="0"/>
                <a:ea typeface="Times New Roman" panose="02020603050405020304" pitchFamily="18" charset="0"/>
                <a:cs typeface="Arial" panose="020B0604020202020204" pitchFamily="34" charset="0"/>
              </a:rPr>
              <a:t>One size doesn't fit all and rigid behaviour policies may work for the vast majority but certainly don't benefit that minority that needs us most.</a:t>
            </a:r>
            <a:r>
              <a:rPr lang="en-GB" dirty="0">
                <a:solidFill>
                  <a:srgbClr val="00445E"/>
                </a:solidFill>
                <a:latin typeface="Arial" panose="020B0604020202020204" pitchFamily="34" charset="0"/>
                <a:ea typeface="Times New Roman" panose="02020603050405020304" pitchFamily="18" charset="0"/>
                <a:cs typeface="Arial" panose="020B0604020202020204" pitchFamily="34" charset="0"/>
              </a:rPr>
              <a:t> We need to give it time for our approach to embed (we have said 18 months) but the ‘early’ signs are just what we hoped for; you can see and hear first-hand interactions being framed differently and invariably more positively than ever. Still got a way to go so watch this space!</a:t>
            </a:r>
          </a:p>
          <a:p>
            <a:endParaRPr lang="en-GB" sz="1600"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sz="1600" dirty="0">
                <a:solidFill>
                  <a:srgbClr val="00445E"/>
                </a:solidFill>
                <a:latin typeface="Arial" panose="020B0604020202020204" pitchFamily="34" charset="0"/>
                <a:ea typeface="Calibri" panose="020F0502020204030204" pitchFamily="34" charset="0"/>
                <a:cs typeface="Arial" panose="020B0604020202020204" pitchFamily="34" charset="0"/>
              </a:rPr>
              <a:t>Stuart Beeley – Wellington School</a:t>
            </a:r>
          </a:p>
        </p:txBody>
      </p:sp>
      <p:grpSp>
        <p:nvGrpSpPr>
          <p:cNvPr id="8" name="Group 7">
            <a:extLst>
              <a:ext uri="{FF2B5EF4-FFF2-40B4-BE49-F238E27FC236}">
                <a16:creationId xmlns:a16="http://schemas.microsoft.com/office/drawing/2014/main" id="{DB383BA0-94D3-4746-4D76-026E0B149220}"/>
              </a:ext>
            </a:extLst>
          </p:cNvPr>
          <p:cNvGrpSpPr/>
          <p:nvPr/>
        </p:nvGrpSpPr>
        <p:grpSpPr>
          <a:xfrm>
            <a:off x="4541193" y="136525"/>
            <a:ext cx="3109613" cy="1203067"/>
            <a:chOff x="0" y="0"/>
            <a:chExt cx="4280535" cy="1656080"/>
          </a:xfrm>
        </p:grpSpPr>
        <p:pic>
          <p:nvPicPr>
            <p:cNvPr id="9" name="Picture 8">
              <a:extLst>
                <a:ext uri="{FF2B5EF4-FFF2-40B4-BE49-F238E27FC236}">
                  <a16:creationId xmlns:a16="http://schemas.microsoft.com/office/drawing/2014/main" id="{FDC236F8-B74C-133A-01BD-5242292484AE}"/>
                </a:ext>
              </a:extLst>
            </p:cNvPr>
            <p:cNvPicPr>
              <a:picLocks noChangeAspect="1"/>
            </p:cNvPicPr>
            <p:nvPr/>
          </p:nvPicPr>
          <p:blipFill rotWithShape="1">
            <a:blip r:embed="rId3">
              <a:extLst>
                <a:ext uri="{28A0092B-C50C-407E-A947-70E740481C1C}">
                  <a14:useLocalDpi xmlns:a14="http://schemas.microsoft.com/office/drawing/2010/main" val="0"/>
                </a:ext>
              </a:extLst>
            </a:blip>
            <a:srcRect l="12171" t="62710" r="13093" b="8377"/>
            <a:stretch/>
          </p:blipFill>
          <p:spPr bwMode="auto">
            <a:xfrm>
              <a:off x="0" y="0"/>
              <a:ext cx="4280535" cy="1656080"/>
            </a:xfrm>
            <a:prstGeom prst="rect">
              <a:avLst/>
            </a:prstGeom>
            <a:noFill/>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1EB46F3C-0BF9-9FA8-5EAD-18C7FAA04072}"/>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46327" t="62710" r="41040" b="8377"/>
            <a:stretch/>
          </p:blipFill>
          <p:spPr bwMode="auto">
            <a:xfrm>
              <a:off x="1955548" y="0"/>
              <a:ext cx="723265" cy="1655445"/>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034828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EADA02-123C-DE4B-D209-B52DB4B4B175}"/>
              </a:ext>
            </a:extLst>
          </p:cNvPr>
          <p:cNvSpPr>
            <a:spLocks noGrp="1"/>
          </p:cNvSpPr>
          <p:nvPr>
            <p:ph type="ftr" sz="quarter" idx="11"/>
          </p:nvPr>
        </p:nvSpPr>
        <p:spPr/>
        <p:txBody>
          <a:bodyPr/>
          <a:lstStyle/>
          <a:p>
            <a:endParaRPr lang="en-GB" dirty="0"/>
          </a:p>
        </p:txBody>
      </p:sp>
      <p:sp>
        <p:nvSpPr>
          <p:cNvPr id="6" name="TextBox 5">
            <a:extLst>
              <a:ext uri="{FF2B5EF4-FFF2-40B4-BE49-F238E27FC236}">
                <a16:creationId xmlns:a16="http://schemas.microsoft.com/office/drawing/2014/main" id="{1BBD4639-D1BE-5090-074B-049A9148E82F}"/>
              </a:ext>
            </a:extLst>
          </p:cNvPr>
          <p:cNvSpPr txBox="1"/>
          <p:nvPr/>
        </p:nvSpPr>
        <p:spPr>
          <a:xfrm>
            <a:off x="357051" y="1027908"/>
            <a:ext cx="11312435" cy="5078313"/>
          </a:xfrm>
          <a:prstGeom prst="rect">
            <a:avLst/>
          </a:prstGeom>
          <a:noFill/>
        </p:spPr>
        <p:txBody>
          <a:bodyPr wrap="square">
            <a:spAutoFit/>
          </a:bodyPr>
          <a:lstStyle/>
          <a:p>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The Porcupines!</a:t>
            </a:r>
          </a:p>
          <a:p>
            <a:endParaRPr lang="en-GB"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All human beings are porcupines - we are cute and lovely until we feel unsafe and then it is spines out - and those spines can be sharp! As a school, </a:t>
            </a:r>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we have been honing our ability to be aware of the trauma our children carry.</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a:t>
            </a:r>
          </a:p>
          <a:p>
            <a:endParaRPr lang="en-GB"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We're trying to understand what makes our children feel unsafe </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and why they are </a:t>
            </a:r>
            <a:r>
              <a:rPr lang="en-GB" dirty="0" err="1">
                <a:solidFill>
                  <a:srgbClr val="00445E"/>
                </a:solidFill>
                <a:latin typeface="Arial" panose="020B0604020202020204" pitchFamily="34" charset="0"/>
                <a:ea typeface="Calibri" panose="020F0502020204030204" pitchFamily="34" charset="0"/>
                <a:cs typeface="Arial" panose="020B0604020202020204" pitchFamily="34" charset="0"/>
              </a:rPr>
              <a:t>porcupining</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This lens changes what we previously saw as an unacceptable choice to an understandable and natural reaction and our response is naturally different. This in itself changes relationships - </a:t>
            </a:r>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conflict is replaced with connection </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and this is building </a:t>
            </a:r>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a more trusting environment</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The decisions we are making are different and the kids can see that. </a:t>
            </a:r>
          </a:p>
          <a:p>
            <a:endParaRPr lang="en-GB"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b="1" u="sng" dirty="0">
                <a:solidFill>
                  <a:srgbClr val="00445E"/>
                </a:solidFill>
                <a:latin typeface="Arial" panose="020B0604020202020204" pitchFamily="34" charset="0"/>
                <a:ea typeface="Calibri" panose="020F0502020204030204" pitchFamily="34" charset="0"/>
                <a:cs typeface="Arial" panose="020B0604020202020204" pitchFamily="34" charset="0"/>
              </a:rPr>
              <a:t>We are still holding the bar high - behaviours are explained, not excused</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But now we are focusing on supporting our children to understand their own behaviours and to regulate - we are seeing this impact on the mental health and wellbeing of students in our soft metrics and even in harder measures such as attendance. Best of all, our kids are </a:t>
            </a:r>
            <a:r>
              <a:rPr lang="en-GB" dirty="0" err="1">
                <a:solidFill>
                  <a:srgbClr val="00445E"/>
                </a:solidFill>
                <a:latin typeface="Arial" panose="020B0604020202020204" pitchFamily="34" charset="0"/>
                <a:ea typeface="Calibri" panose="020F0502020204030204" pitchFamily="34" charset="0"/>
                <a:cs typeface="Arial" panose="020B0604020202020204" pitchFamily="34" charset="0"/>
              </a:rPr>
              <a:t>porcupining</a:t>
            </a:r>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 less and so are our adults! </a:t>
            </a:r>
          </a:p>
          <a:p>
            <a:endParaRPr lang="en-GB"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dirty="0">
                <a:solidFill>
                  <a:srgbClr val="00445E"/>
                </a:solidFill>
                <a:latin typeface="Arial" panose="020B0604020202020204" pitchFamily="34" charset="0"/>
                <a:ea typeface="Calibri" panose="020F0502020204030204" pitchFamily="34" charset="0"/>
                <a:cs typeface="Arial" panose="020B0604020202020204" pitchFamily="34" charset="0"/>
              </a:rPr>
              <a:t>Nicola Doward – Stretford High School</a:t>
            </a:r>
          </a:p>
        </p:txBody>
      </p:sp>
      <p:grpSp>
        <p:nvGrpSpPr>
          <p:cNvPr id="4" name="Group 3">
            <a:extLst>
              <a:ext uri="{FF2B5EF4-FFF2-40B4-BE49-F238E27FC236}">
                <a16:creationId xmlns:a16="http://schemas.microsoft.com/office/drawing/2014/main" id="{7A1B3F90-29F3-E7EB-20B4-8C59283DA53F}"/>
              </a:ext>
            </a:extLst>
          </p:cNvPr>
          <p:cNvGrpSpPr/>
          <p:nvPr/>
        </p:nvGrpSpPr>
        <p:grpSpPr>
          <a:xfrm>
            <a:off x="4541193" y="136525"/>
            <a:ext cx="3109613" cy="1203067"/>
            <a:chOff x="0" y="0"/>
            <a:chExt cx="4280535" cy="1656080"/>
          </a:xfrm>
        </p:grpSpPr>
        <p:pic>
          <p:nvPicPr>
            <p:cNvPr id="5" name="Picture 4">
              <a:extLst>
                <a:ext uri="{FF2B5EF4-FFF2-40B4-BE49-F238E27FC236}">
                  <a16:creationId xmlns:a16="http://schemas.microsoft.com/office/drawing/2014/main" id="{B2E703FF-93E5-0F80-B5D9-C695A9171512}"/>
                </a:ext>
              </a:extLst>
            </p:cNvPr>
            <p:cNvPicPr>
              <a:picLocks noChangeAspect="1"/>
            </p:cNvPicPr>
            <p:nvPr/>
          </p:nvPicPr>
          <p:blipFill rotWithShape="1">
            <a:blip r:embed="rId3">
              <a:extLst>
                <a:ext uri="{28A0092B-C50C-407E-A947-70E740481C1C}">
                  <a14:useLocalDpi xmlns:a14="http://schemas.microsoft.com/office/drawing/2010/main" val="0"/>
                </a:ext>
              </a:extLst>
            </a:blip>
            <a:srcRect l="12171" t="62710" r="13093" b="8377"/>
            <a:stretch/>
          </p:blipFill>
          <p:spPr bwMode="auto">
            <a:xfrm>
              <a:off x="0" y="0"/>
              <a:ext cx="4280535" cy="1656080"/>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DAAED8E4-5DDA-A031-25FC-A82626B89BA9}"/>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46327" t="62710" r="41040" b="8377"/>
            <a:stretch/>
          </p:blipFill>
          <p:spPr bwMode="auto">
            <a:xfrm>
              <a:off x="1955548" y="0"/>
              <a:ext cx="723265" cy="1655445"/>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160440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9F0804D-316C-7FF0-3E79-0BA6A288CE58}"/>
              </a:ext>
            </a:extLst>
          </p:cNvPr>
          <p:cNvSpPr>
            <a:spLocks noGrp="1"/>
          </p:cNvSpPr>
          <p:nvPr>
            <p:ph type="ftr" sz="quarter" idx="11"/>
          </p:nvPr>
        </p:nvSpPr>
        <p:spPr/>
        <p:txBody>
          <a:bodyPr/>
          <a:lstStyle/>
          <a:p>
            <a:endParaRPr lang="en-GB" dirty="0"/>
          </a:p>
        </p:txBody>
      </p:sp>
      <p:pic>
        <p:nvPicPr>
          <p:cNvPr id="4" name="Picture 3">
            <a:extLst>
              <a:ext uri="{FF2B5EF4-FFF2-40B4-BE49-F238E27FC236}">
                <a16:creationId xmlns:a16="http://schemas.microsoft.com/office/drawing/2014/main" id="{353B642A-2441-F179-6CCD-795E1A94B36F}"/>
              </a:ext>
            </a:extLst>
          </p:cNvPr>
          <p:cNvPicPr>
            <a:picLocks noChangeAspect="1"/>
          </p:cNvPicPr>
          <p:nvPr/>
        </p:nvPicPr>
        <p:blipFill rotWithShape="1">
          <a:blip r:embed="rId3"/>
          <a:srcRect l="9394" t="14579" r="37728" b="19757"/>
          <a:stretch/>
        </p:blipFill>
        <p:spPr>
          <a:xfrm>
            <a:off x="1791466" y="136525"/>
            <a:ext cx="9102227" cy="6055199"/>
          </a:xfrm>
          <a:prstGeom prst="rect">
            <a:avLst/>
          </a:prstGeom>
        </p:spPr>
      </p:pic>
    </p:spTree>
    <p:extLst>
      <p:ext uri="{BB962C8B-B14F-4D97-AF65-F5344CB8AC3E}">
        <p14:creationId xmlns:p14="http://schemas.microsoft.com/office/powerpoint/2010/main" val="4114491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CE4C39-5E1F-45B7-FF5B-05C19843BFF8}"/>
              </a:ext>
            </a:extLst>
          </p:cNvPr>
          <p:cNvSpPr>
            <a:spLocks noGrp="1"/>
          </p:cNvSpPr>
          <p:nvPr>
            <p:ph type="title"/>
          </p:nvPr>
        </p:nvSpPr>
        <p:spPr>
          <a:xfrm>
            <a:off x="838199" y="164450"/>
            <a:ext cx="10515600" cy="1325563"/>
          </a:xfrm>
        </p:spPr>
        <p:txBody>
          <a:bodyPr/>
          <a:lstStyle/>
          <a:p>
            <a:pPr algn="ctr"/>
            <a:r>
              <a:rPr lang="en-GB" dirty="0"/>
              <a:t>What can you do?</a:t>
            </a:r>
          </a:p>
        </p:txBody>
      </p:sp>
      <p:sp>
        <p:nvSpPr>
          <p:cNvPr id="5" name="Content Placeholder 4">
            <a:extLst>
              <a:ext uri="{FF2B5EF4-FFF2-40B4-BE49-F238E27FC236}">
                <a16:creationId xmlns:a16="http://schemas.microsoft.com/office/drawing/2014/main" id="{E7D4D455-1752-AE91-B3BF-D25679387F33}"/>
              </a:ext>
            </a:extLst>
          </p:cNvPr>
          <p:cNvSpPr>
            <a:spLocks noGrp="1"/>
          </p:cNvSpPr>
          <p:nvPr>
            <p:ph idx="1"/>
          </p:nvPr>
        </p:nvSpPr>
        <p:spPr>
          <a:xfrm>
            <a:off x="838199" y="1280917"/>
            <a:ext cx="7750997" cy="5075433"/>
          </a:xfrm>
        </p:spPr>
        <p:txBody>
          <a:bodyPr>
            <a:normAutofit fontScale="85000" lnSpcReduction="20000"/>
          </a:bodyPr>
          <a:lstStyle/>
          <a:p>
            <a:r>
              <a:rPr lang="en-GB" sz="2900" kern="100" dirty="0">
                <a:solidFill>
                  <a:schemeClr val="accent2"/>
                </a:solidFill>
                <a:ea typeface="Calibri" panose="020F0502020204030204" pitchFamily="34" charset="0"/>
              </a:rPr>
              <a:t>Consider how you might be more trauma informed and attachment aware in your role and in your setting </a:t>
            </a:r>
          </a:p>
          <a:p>
            <a:r>
              <a:rPr lang="en-GB" sz="2900" kern="100" dirty="0">
                <a:solidFill>
                  <a:schemeClr val="accent2"/>
                </a:solidFill>
                <a:effectLst/>
                <a:ea typeface="Calibri" panose="020F0502020204030204" pitchFamily="34" charset="0"/>
              </a:rPr>
              <a:t>Put your Virtual School offer sheet on your notice board and share the Education Champions Guide with others who support our children</a:t>
            </a:r>
          </a:p>
          <a:p>
            <a:r>
              <a:rPr lang="en-GB" sz="2900" kern="100" dirty="0">
                <a:solidFill>
                  <a:schemeClr val="accent2"/>
                </a:solidFill>
                <a:effectLst/>
                <a:ea typeface="Calibri" panose="020F0502020204030204" pitchFamily="34" charset="0"/>
              </a:rPr>
              <a:t>Consider whether you would like your school or a school you are working with to be part of Belong cohort 3</a:t>
            </a:r>
          </a:p>
          <a:p>
            <a:r>
              <a:rPr lang="en-GB" sz="2900" kern="100" dirty="0">
                <a:solidFill>
                  <a:schemeClr val="accent2"/>
                </a:solidFill>
                <a:effectLst/>
                <a:ea typeface="Calibri" panose="020F0502020204030204" pitchFamily="34" charset="0"/>
              </a:rPr>
              <a:t>Consider whether your agency would like to be involved in Belong through our multi-agency steering group</a:t>
            </a:r>
          </a:p>
          <a:p>
            <a:r>
              <a:rPr lang="en-GB" sz="2900" kern="100" dirty="0">
                <a:solidFill>
                  <a:schemeClr val="accent2"/>
                </a:solidFill>
                <a:effectLst/>
                <a:ea typeface="Calibri" panose="020F0502020204030204" pitchFamily="34" charset="0"/>
              </a:rPr>
              <a:t>Invite me along to team meetings to spread the word</a:t>
            </a:r>
          </a:p>
          <a:p>
            <a:r>
              <a:rPr lang="en-GB" sz="2900" kern="100" dirty="0">
                <a:solidFill>
                  <a:schemeClr val="accent2"/>
                </a:solidFill>
                <a:ea typeface="Calibri" panose="020F0502020204030204" pitchFamily="34" charset="0"/>
              </a:rPr>
              <a:t>Keep in touch!</a:t>
            </a:r>
            <a:endParaRPr lang="en-GB" sz="2900" kern="100" dirty="0">
              <a:solidFill>
                <a:schemeClr val="accent2"/>
              </a:solidFill>
              <a:effectLst/>
              <a:ea typeface="Calibri" panose="020F0502020204030204" pitchFamily="34" charset="0"/>
            </a:endParaRPr>
          </a:p>
          <a:p>
            <a:pPr marL="0" indent="0">
              <a:buNone/>
            </a:pPr>
            <a:endParaRPr lang="en-GB" dirty="0">
              <a:solidFill>
                <a:schemeClr val="accent2"/>
              </a:solidFill>
            </a:endParaRPr>
          </a:p>
        </p:txBody>
      </p:sp>
      <p:sp>
        <p:nvSpPr>
          <p:cNvPr id="2" name="Footer Placeholder 1">
            <a:extLst>
              <a:ext uri="{FF2B5EF4-FFF2-40B4-BE49-F238E27FC236}">
                <a16:creationId xmlns:a16="http://schemas.microsoft.com/office/drawing/2014/main" id="{8B69EA9C-7E36-20C7-7194-A46D68AA2DBA}"/>
              </a:ext>
            </a:extLst>
          </p:cNvPr>
          <p:cNvSpPr>
            <a:spLocks noGrp="1"/>
          </p:cNvSpPr>
          <p:nvPr>
            <p:ph type="ftr" sz="quarter" idx="11"/>
          </p:nvPr>
        </p:nvSpPr>
        <p:spPr/>
        <p:txBody>
          <a:bodyPr/>
          <a:lstStyle/>
          <a:p>
            <a:endParaRPr lang="en-GB" dirty="0"/>
          </a:p>
        </p:txBody>
      </p:sp>
      <p:pic>
        <p:nvPicPr>
          <p:cNvPr id="3" name="Picture 2">
            <a:extLst>
              <a:ext uri="{FF2B5EF4-FFF2-40B4-BE49-F238E27FC236}">
                <a16:creationId xmlns:a16="http://schemas.microsoft.com/office/drawing/2014/main" id="{ECC0D03C-7150-F5A2-095C-D65C75D59BEC}"/>
              </a:ext>
            </a:extLst>
          </p:cNvPr>
          <p:cNvPicPr>
            <a:picLocks noChangeAspect="1"/>
          </p:cNvPicPr>
          <p:nvPr/>
        </p:nvPicPr>
        <p:blipFill rotWithShape="1">
          <a:blip r:embed="rId2"/>
          <a:srcRect l="22425" t="11885" r="49687" b="14040"/>
          <a:stretch/>
        </p:blipFill>
        <p:spPr>
          <a:xfrm>
            <a:off x="8732149" y="1490013"/>
            <a:ext cx="2705449" cy="4042072"/>
          </a:xfrm>
          <a:prstGeom prst="rect">
            <a:avLst/>
          </a:prstGeom>
        </p:spPr>
      </p:pic>
    </p:spTree>
    <p:extLst>
      <p:ext uri="{BB962C8B-B14F-4D97-AF65-F5344CB8AC3E}">
        <p14:creationId xmlns:p14="http://schemas.microsoft.com/office/powerpoint/2010/main" val="2745441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6EEE82-CECA-C1B4-EBEB-017A6A52EFC9}"/>
              </a:ext>
            </a:extLst>
          </p:cNvPr>
          <p:cNvSpPr>
            <a:spLocks noGrp="1"/>
          </p:cNvSpPr>
          <p:nvPr>
            <p:ph type="ftr" sz="quarter" idx="11"/>
          </p:nvPr>
        </p:nvSpPr>
        <p:spPr/>
        <p:txBody>
          <a:bodyPr/>
          <a:lstStyle/>
          <a:p>
            <a:endParaRPr lang="en-GB" dirty="0"/>
          </a:p>
        </p:txBody>
      </p:sp>
      <p:sp>
        <p:nvSpPr>
          <p:cNvPr id="3" name="Title 1">
            <a:extLst>
              <a:ext uri="{FF2B5EF4-FFF2-40B4-BE49-F238E27FC236}">
                <a16:creationId xmlns:a16="http://schemas.microsoft.com/office/drawing/2014/main" id="{1D33859C-059B-79F6-F2EC-4D53804F2ACC}"/>
              </a:ext>
            </a:extLst>
          </p:cNvPr>
          <p:cNvSpPr txBox="1">
            <a:spLocks/>
          </p:cNvSpPr>
          <p:nvPr/>
        </p:nvSpPr>
        <p:spPr>
          <a:xfrm>
            <a:off x="330925" y="365127"/>
            <a:ext cx="11599817" cy="1325563"/>
          </a:xfrm>
          <a:prstGeom prst="rect">
            <a:avLst/>
          </a:prstGeom>
        </p:spPr>
        <p:txBody>
          <a:bodyPr/>
          <a:lstStyle>
            <a:lvl1pPr algn="ctr" defTabSz="914400" rtl="0" eaLnBrk="1" latinLnBrk="0" hangingPunct="1">
              <a:lnSpc>
                <a:spcPct val="90000"/>
              </a:lnSpc>
              <a:spcBef>
                <a:spcPct val="0"/>
              </a:spcBef>
              <a:buNone/>
              <a:defRPr sz="4400" b="1" kern="1200">
                <a:solidFill>
                  <a:srgbClr val="E77A2B"/>
                </a:solidFill>
                <a:latin typeface="Arial" panose="020B0604020202020204" pitchFamily="34" charset="0"/>
                <a:ea typeface="+mj-ea"/>
                <a:cs typeface="Arial" panose="020B0604020202020204" pitchFamily="34" charset="0"/>
              </a:defRPr>
            </a:lvl1pPr>
          </a:lstStyle>
          <a:p>
            <a:r>
              <a:rPr lang="en-GB" dirty="0">
                <a:solidFill>
                  <a:schemeClr val="accent2"/>
                </a:solidFill>
              </a:rPr>
              <a:t>Karen Samples </a:t>
            </a:r>
          </a:p>
          <a:p>
            <a:r>
              <a:rPr lang="en-GB" sz="3800" b="0" dirty="0">
                <a:solidFill>
                  <a:schemeClr val="accent2"/>
                </a:solidFill>
              </a:rPr>
              <a:t>Director Education Standards, Quality and Performance</a:t>
            </a:r>
          </a:p>
        </p:txBody>
      </p:sp>
      <p:pic>
        <p:nvPicPr>
          <p:cNvPr id="7" name="Picture 6">
            <a:extLst>
              <a:ext uri="{FF2B5EF4-FFF2-40B4-BE49-F238E27FC236}">
                <a16:creationId xmlns:a16="http://schemas.microsoft.com/office/drawing/2014/main" id="{4FBBAF3B-E2ED-3C1A-050B-E5DAD81DC8FD}"/>
              </a:ext>
            </a:extLst>
          </p:cNvPr>
          <p:cNvPicPr>
            <a:picLocks noChangeAspect="1"/>
          </p:cNvPicPr>
          <p:nvPr/>
        </p:nvPicPr>
        <p:blipFill rotWithShape="1">
          <a:blip r:embed="rId3"/>
          <a:srcRect l="21363" t="11885" r="51269" b="15387"/>
          <a:stretch/>
        </p:blipFill>
        <p:spPr>
          <a:xfrm>
            <a:off x="4572924" y="2168058"/>
            <a:ext cx="3046151" cy="4553417"/>
          </a:xfrm>
          <a:prstGeom prst="rect">
            <a:avLst/>
          </a:prstGeom>
        </p:spPr>
      </p:pic>
    </p:spTree>
    <p:extLst>
      <p:ext uri="{BB962C8B-B14F-4D97-AF65-F5344CB8AC3E}">
        <p14:creationId xmlns:p14="http://schemas.microsoft.com/office/powerpoint/2010/main" val="134746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p:txBody>
          <a:bodyPr/>
          <a:lstStyle/>
          <a:p>
            <a:r>
              <a:rPr lang="en-GB" dirty="0"/>
              <a:t>Inclusive Trafford</a:t>
            </a:r>
            <a:br>
              <a:rPr lang="en-GB" dirty="0"/>
            </a:br>
            <a:endParaRPr lang="en-GB" dirty="0"/>
          </a:p>
        </p:txBody>
      </p:sp>
      <p:pic>
        <p:nvPicPr>
          <p:cNvPr id="1026" name="Picture 1">
            <a:extLst>
              <a:ext uri="{FF2B5EF4-FFF2-40B4-BE49-F238E27FC236}">
                <a16:creationId xmlns:a16="http://schemas.microsoft.com/office/drawing/2014/main" id="{C577903A-B6F0-31BE-6DF3-CEA9F325A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3317" y="4937760"/>
            <a:ext cx="1754331" cy="12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452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clusion In Education Quotes. QuotesGram">
            <a:extLst>
              <a:ext uri="{FF2B5EF4-FFF2-40B4-BE49-F238E27FC236}">
                <a16:creationId xmlns:a16="http://schemas.microsoft.com/office/drawing/2014/main" id="{5CFB23EC-9C39-85F8-8E82-7BA380D09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0800" y="373406"/>
            <a:ext cx="9550399" cy="5428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872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Inspirational Video- Be a Mr. Jensen- MUST WATCH!!">
            <a:hlinkClick r:id="" action="ppaction://media"/>
            <a:extLst>
              <a:ext uri="{FF2B5EF4-FFF2-40B4-BE49-F238E27FC236}">
                <a16:creationId xmlns:a16="http://schemas.microsoft.com/office/drawing/2014/main" id="{AFF38B3B-8A47-8B1E-4E16-2C5C68F202FC}"/>
              </a:ext>
            </a:extLst>
          </p:cNvPr>
          <p:cNvPicPr>
            <a:picLocks noGrp="1" noRot="1" noChangeAspect="1"/>
          </p:cNvPicPr>
          <p:nvPr>
            <p:ph idx="1"/>
            <a:videoFile r:link="rId1"/>
          </p:nvPr>
        </p:nvPicPr>
        <p:blipFill>
          <a:blip r:embed="rId3"/>
          <a:stretch>
            <a:fillRect/>
          </a:stretch>
        </p:blipFill>
        <p:spPr>
          <a:xfrm>
            <a:off x="772886" y="191672"/>
            <a:ext cx="10582502" cy="5979875"/>
          </a:xfrm>
          <a:prstGeom prst="rect">
            <a:avLst/>
          </a:prstGeom>
        </p:spPr>
      </p:pic>
    </p:spTree>
    <p:extLst>
      <p:ext uri="{BB962C8B-B14F-4D97-AF65-F5344CB8AC3E}">
        <p14:creationId xmlns:p14="http://schemas.microsoft.com/office/powerpoint/2010/main" val="58324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0BBBABF-951D-4440-98F0-ECD056E26B79}"/>
              </a:ext>
            </a:extLst>
          </p:cNvPr>
          <p:cNvSpPr>
            <a:spLocks noGrp="1"/>
          </p:cNvSpPr>
          <p:nvPr>
            <p:ph type="ftr" sz="quarter" idx="10"/>
          </p:nvPr>
        </p:nvSpPr>
        <p:spPr/>
        <p:txBody>
          <a:bodyPr/>
          <a:lstStyle>
            <a:lvl1pPr eaLnBrk="0" hangingPunct="0">
              <a:defRPr>
                <a:solidFill>
                  <a:schemeClr val="tx1"/>
                </a:solidFill>
                <a:latin typeface="Franklin Gothic Book" panose="020B0503020102020204" pitchFamily="34" charset="0"/>
                <a:cs typeface="Arial" panose="020B0604020202020204" pitchFamily="34" charset="0"/>
              </a:defRPr>
            </a:lvl1pPr>
            <a:lvl2pPr marL="742959" indent="-285753" eaLnBrk="0" hangingPunct="0">
              <a:defRPr>
                <a:solidFill>
                  <a:schemeClr val="tx1"/>
                </a:solidFill>
                <a:latin typeface="Franklin Gothic Book" panose="020B0503020102020204" pitchFamily="34" charset="0"/>
                <a:cs typeface="Arial" panose="020B0604020202020204" pitchFamily="34" charset="0"/>
              </a:defRPr>
            </a:lvl2pPr>
            <a:lvl3pPr marL="1143015" indent="-228604" eaLnBrk="0" hangingPunct="0">
              <a:defRPr>
                <a:solidFill>
                  <a:schemeClr val="tx1"/>
                </a:solidFill>
                <a:latin typeface="Franklin Gothic Book" panose="020B0503020102020204" pitchFamily="34" charset="0"/>
                <a:cs typeface="Arial" panose="020B0604020202020204" pitchFamily="34" charset="0"/>
              </a:defRPr>
            </a:lvl3pPr>
            <a:lvl4pPr marL="1600221" indent="-228604" eaLnBrk="0" hangingPunct="0">
              <a:defRPr>
                <a:solidFill>
                  <a:schemeClr val="tx1"/>
                </a:solidFill>
                <a:latin typeface="Franklin Gothic Book" panose="020B0503020102020204" pitchFamily="34" charset="0"/>
                <a:cs typeface="Arial" panose="020B0604020202020204" pitchFamily="34" charset="0"/>
              </a:defRPr>
            </a:lvl4pPr>
            <a:lvl5pPr marL="2057427" indent="-228604" eaLnBrk="0" hangingPunct="0">
              <a:defRPr>
                <a:solidFill>
                  <a:schemeClr val="tx1"/>
                </a:solidFill>
                <a:latin typeface="Franklin Gothic Book" panose="020B0503020102020204" pitchFamily="34" charset="0"/>
                <a:cs typeface="Arial" panose="020B0604020202020204" pitchFamily="34" charset="0"/>
              </a:defRPr>
            </a:lvl5pPr>
            <a:lvl6pPr marL="2514632" indent="-228604"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971838" indent="-228604"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429044" indent="-228604"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886249" indent="-228604"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A3146AB5-6CEB-4B59-BD3B-7A761B70C546}" type="slidenum">
              <a:rPr kumimoji="0" lang="en-GB" altLang="en-US" sz="1200" b="0" i="0" u="none" strike="noStrike" kern="1200" cap="none" spc="0" normalizeH="0" baseline="0" noProof="0">
                <a:ln>
                  <a:noFill/>
                </a:ln>
                <a:solidFill>
                  <a:srgbClr val="FFFFFF"/>
                </a:solidFill>
                <a:effectLst/>
                <a:uLnTx/>
                <a:uFillTx/>
                <a:latin typeface="Franklin Gothic Book" panose="020B05030201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altLang="en-US" sz="1200" b="0" i="0" u="none" strike="noStrike" kern="1200" cap="none" spc="0" normalizeH="0" baseline="0" noProof="0" dirty="0">
              <a:ln>
                <a:noFill/>
              </a:ln>
              <a:solidFill>
                <a:srgbClr val="FFFFFF"/>
              </a:solidFill>
              <a:effectLst/>
              <a:uLnTx/>
              <a:uFillTx/>
              <a:latin typeface="Franklin Gothic Book" panose="020B050302010202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D9EAD60B-5090-49B3-BA8F-C8AA52D21082}"/>
              </a:ext>
            </a:extLst>
          </p:cNvPr>
          <p:cNvSpPr>
            <a:spLocks noGrp="1"/>
          </p:cNvSpPr>
          <p:nvPr>
            <p:ph type="title"/>
          </p:nvPr>
        </p:nvSpPr>
        <p:spPr>
          <a:xfrm>
            <a:off x="83476" y="242189"/>
            <a:ext cx="11075541" cy="344559"/>
          </a:xfrm>
        </p:spPr>
        <p:txBody>
          <a:bodyPr>
            <a:noAutofit/>
          </a:bodyPr>
          <a:lstStyle/>
          <a:p>
            <a:pPr>
              <a:defRPr/>
            </a:pPr>
            <a:r>
              <a:rPr lang="en-GB" sz="3200" dirty="0"/>
              <a:t>Trafford as a Selective Authority &amp; Inclusive Authority</a:t>
            </a:r>
            <a:endParaRPr sz="3200" dirty="0"/>
          </a:p>
        </p:txBody>
      </p:sp>
      <p:sp>
        <p:nvSpPr>
          <p:cNvPr id="5" name="TextBox 4">
            <a:extLst>
              <a:ext uri="{FF2B5EF4-FFF2-40B4-BE49-F238E27FC236}">
                <a16:creationId xmlns:a16="http://schemas.microsoft.com/office/drawing/2014/main" id="{C1636E8E-5D3D-41E3-8C0A-59B87A3C78BB}"/>
              </a:ext>
            </a:extLst>
          </p:cNvPr>
          <p:cNvSpPr txBox="1"/>
          <p:nvPr/>
        </p:nvSpPr>
        <p:spPr>
          <a:xfrm>
            <a:off x="345895" y="1272548"/>
            <a:ext cx="11846105" cy="392352"/>
          </a:xfrm>
          <a:prstGeom prst="rect">
            <a:avLst/>
          </a:prstGeom>
          <a:noFill/>
        </p:spPr>
        <p:txBody>
          <a:bodyPr wrap="square">
            <a:spAutoFit/>
          </a:bodyPr>
          <a:lstStyle/>
          <a:p>
            <a:pPr marL="342904" marR="0" lvl="0" indent="-342904" algn="l" defTabSz="914400" rtl="0" eaLnBrk="1" fontAlgn="auto" latinLnBrk="0" hangingPunct="1">
              <a:lnSpc>
                <a:spcPct val="115000"/>
              </a:lnSpc>
              <a:spcBef>
                <a:spcPts val="0"/>
              </a:spcBef>
              <a:spcAft>
                <a:spcPts val="1001"/>
              </a:spcAft>
              <a:buClrTx/>
              <a:buSzTx/>
              <a:buFont typeface="Wingdings" panose="05000000000000000000" pitchFamily="2" charset="2"/>
              <a:buChar char="v"/>
              <a:tabLst/>
              <a:defRPr/>
            </a:pPr>
            <a:endParaRPr kumimoji="0" lang="en-GB" sz="1801" b="0" i="0" u="none" strike="noStrike" kern="1200" cap="none" spc="0" normalizeH="0" baseline="0" noProof="0" dirty="0">
              <a:ln>
                <a:noFill/>
              </a:ln>
              <a:solidFill>
                <a:srgbClr val="0088B2"/>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2014780-8AF9-446E-B7C3-061724BA32A6}"/>
              </a:ext>
            </a:extLst>
          </p:cNvPr>
          <p:cNvSpPr txBox="1"/>
          <p:nvPr/>
        </p:nvSpPr>
        <p:spPr>
          <a:xfrm>
            <a:off x="6468972" y="1915768"/>
            <a:ext cx="5377134" cy="347787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000" b="1"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Local Provision </a:t>
            </a:r>
            <a:r>
              <a:rPr kumimoji="0" lang="en-GB" sz="2000" b="0"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 having confidence that local schools are committed to meeting the needs of children in their local community </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000" b="1"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Outcomes</a:t>
            </a:r>
            <a:r>
              <a:rPr kumimoji="0" lang="en-GB" sz="2000" b="0"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 - keeping them child centred, measurable and tangible </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000" b="1"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Communication</a:t>
            </a:r>
            <a:r>
              <a:rPr kumimoji="0" lang="en-GB" sz="2000" b="0"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 – regular, clear </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000" b="1"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Accountability</a:t>
            </a:r>
            <a:r>
              <a:rPr kumimoji="0" lang="en-GB" sz="2000" b="0"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 – everyone has a part to play, we are all accountable and responsible for supporting inclusion in Trafford </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000" b="1"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Language</a:t>
            </a:r>
            <a:r>
              <a:rPr kumimoji="0" lang="en-GB" sz="2000" b="0" i="0" u="none" strike="noStrike" kern="1200" cap="none" spc="0" normalizeH="0" baseline="0" noProof="0" dirty="0">
                <a:ln>
                  <a:noFill/>
                </a:ln>
                <a:solidFill>
                  <a:srgbClr val="00445E">
                    <a:lumMod val="90000"/>
                    <a:lumOff val="10000"/>
                  </a:srgbClr>
                </a:solidFill>
                <a:effectLst/>
                <a:uLnTx/>
                <a:uFillTx/>
                <a:latin typeface="Calibri" panose="020F0502020204030204"/>
                <a:ea typeface="+mn-ea"/>
                <a:cs typeface="+mn-cs"/>
              </a:rPr>
              <a:t> – being mindful of how we use language to include, describe and involve all </a:t>
            </a:r>
          </a:p>
        </p:txBody>
      </p:sp>
      <p:graphicFrame>
        <p:nvGraphicFramePr>
          <p:cNvPr id="8" name="Table 8">
            <a:extLst>
              <a:ext uri="{FF2B5EF4-FFF2-40B4-BE49-F238E27FC236}">
                <a16:creationId xmlns:a16="http://schemas.microsoft.com/office/drawing/2014/main" id="{23D15482-1A0A-6B66-1365-A3EA0E9FD8CF}"/>
              </a:ext>
            </a:extLst>
          </p:cNvPr>
          <p:cNvGraphicFramePr>
            <a:graphicFrameLocks noGrp="1"/>
          </p:cNvGraphicFramePr>
          <p:nvPr>
            <p:ph idx="1"/>
          </p:nvPr>
        </p:nvGraphicFramePr>
        <p:xfrm>
          <a:off x="200022" y="857250"/>
          <a:ext cx="6068924" cy="4954366"/>
        </p:xfrm>
        <a:graphic>
          <a:graphicData uri="http://schemas.openxmlformats.org/drawingml/2006/table">
            <a:tbl>
              <a:tblPr firstRow="1" bandRow="1">
                <a:tableStyleId>{073A0DAA-6AF3-43AB-8588-CEC1D06C72B9}</a:tableStyleId>
              </a:tblPr>
              <a:tblGrid>
                <a:gridCol w="1517231">
                  <a:extLst>
                    <a:ext uri="{9D8B030D-6E8A-4147-A177-3AD203B41FA5}">
                      <a16:colId xmlns:a16="http://schemas.microsoft.com/office/drawing/2014/main" val="2436411225"/>
                    </a:ext>
                  </a:extLst>
                </a:gridCol>
                <a:gridCol w="1517231">
                  <a:extLst>
                    <a:ext uri="{9D8B030D-6E8A-4147-A177-3AD203B41FA5}">
                      <a16:colId xmlns:a16="http://schemas.microsoft.com/office/drawing/2014/main" val="1871952142"/>
                    </a:ext>
                  </a:extLst>
                </a:gridCol>
                <a:gridCol w="1517231">
                  <a:extLst>
                    <a:ext uri="{9D8B030D-6E8A-4147-A177-3AD203B41FA5}">
                      <a16:colId xmlns:a16="http://schemas.microsoft.com/office/drawing/2014/main" val="1658574639"/>
                    </a:ext>
                  </a:extLst>
                </a:gridCol>
                <a:gridCol w="1517231">
                  <a:extLst>
                    <a:ext uri="{9D8B030D-6E8A-4147-A177-3AD203B41FA5}">
                      <a16:colId xmlns:a16="http://schemas.microsoft.com/office/drawing/2014/main" val="639814783"/>
                    </a:ext>
                  </a:extLst>
                </a:gridCol>
              </a:tblGrid>
              <a:tr h="1194757">
                <a:tc gridSpan="2">
                  <a:txBody>
                    <a:bodyPr/>
                    <a:lstStyle/>
                    <a:p>
                      <a:pPr algn="ctr"/>
                      <a:endParaRPr lang="en-GB" sz="2400" dirty="0"/>
                    </a:p>
                    <a:p>
                      <a:pPr algn="ctr"/>
                      <a:r>
                        <a:rPr lang="en-GB" sz="2400" dirty="0"/>
                        <a:t>43,622 CHILDREN</a:t>
                      </a:r>
                    </a:p>
                  </a:txBody>
                  <a:tcPr/>
                </a:tc>
                <a:tc hMerge="1">
                  <a:txBody>
                    <a:bodyPr/>
                    <a:lstStyle/>
                    <a:p>
                      <a:endParaRPr lang="en-GB" dirty="0"/>
                    </a:p>
                  </a:txBody>
                  <a:tcPr/>
                </a:tc>
                <a:tc gridSpan="2">
                  <a:txBody>
                    <a:bodyPr/>
                    <a:lstStyle/>
                    <a:p>
                      <a:pPr algn="ctr"/>
                      <a:endParaRPr lang="en-GB" sz="2400" dirty="0"/>
                    </a:p>
                    <a:p>
                      <a:pPr algn="ctr"/>
                      <a:r>
                        <a:rPr lang="en-GB" sz="2400" dirty="0"/>
                        <a:t>90 SCHOOLS</a:t>
                      </a:r>
                    </a:p>
                  </a:txBody>
                  <a:tcPr/>
                </a:tc>
                <a:tc hMerge="1">
                  <a:txBody>
                    <a:bodyPr/>
                    <a:lstStyle/>
                    <a:p>
                      <a:endParaRPr lang="en-GB" dirty="0"/>
                    </a:p>
                  </a:txBody>
                  <a:tcPr/>
                </a:tc>
                <a:extLst>
                  <a:ext uri="{0D108BD9-81ED-4DB2-BD59-A6C34878D82A}">
                    <a16:rowId xmlns:a16="http://schemas.microsoft.com/office/drawing/2014/main" val="2283287444"/>
                  </a:ext>
                </a:extLst>
              </a:tr>
              <a:tr h="1194757">
                <a:tc>
                  <a:txBody>
                    <a:bodyPr/>
                    <a:lstStyle/>
                    <a:p>
                      <a:pPr algn="ctr"/>
                      <a:r>
                        <a:rPr lang="en-GB" sz="2000" b="1" dirty="0"/>
                        <a:t>63 PRIMARY SCHOOLS</a:t>
                      </a:r>
                    </a:p>
                  </a:txBody>
                  <a:tcPr/>
                </a:tc>
                <a:tc>
                  <a:txBody>
                    <a:bodyPr/>
                    <a:lstStyle/>
                    <a:p>
                      <a:pPr algn="ctr"/>
                      <a:r>
                        <a:rPr lang="en-GB" sz="2000" b="1" dirty="0"/>
                        <a:t>19 SECONDARY SCHOOLS</a:t>
                      </a:r>
                    </a:p>
                  </a:txBody>
                  <a:tcPr/>
                </a:tc>
                <a:tc>
                  <a:txBody>
                    <a:bodyPr/>
                    <a:lstStyle/>
                    <a:p>
                      <a:pPr algn="ctr"/>
                      <a:r>
                        <a:rPr lang="en-GB" sz="2000" b="1" dirty="0"/>
                        <a:t>7 SPECIAL SCHOOLS</a:t>
                      </a:r>
                    </a:p>
                  </a:txBody>
                  <a:tcPr/>
                </a:tc>
                <a:tc>
                  <a:txBody>
                    <a:bodyPr/>
                    <a:lstStyle/>
                    <a:p>
                      <a:pPr algn="ctr"/>
                      <a:r>
                        <a:rPr lang="en-GB" sz="2000" b="1" dirty="0"/>
                        <a:t>1 PRU/MES</a:t>
                      </a:r>
                    </a:p>
                  </a:txBody>
                  <a:tcPr/>
                </a:tc>
                <a:extLst>
                  <a:ext uri="{0D108BD9-81ED-4DB2-BD59-A6C34878D82A}">
                    <a16:rowId xmlns:a16="http://schemas.microsoft.com/office/drawing/2014/main" val="1219419323"/>
                  </a:ext>
                </a:extLst>
              </a:tr>
              <a:tr h="1282426">
                <a:tc gridSpan="4">
                  <a:txBody>
                    <a:bodyPr/>
                    <a:lstStyle/>
                    <a:p>
                      <a:r>
                        <a:rPr lang="en-GB" b="1" dirty="0"/>
                        <a:t>Trafford is a complex mix of schools within a relatively small borough.  37% (7) of secondary schools are grammar schools with a further 2 being single-sex schools.  There are 10 Trusts in existence and 8 stand-alone academies.</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70781900"/>
                  </a:ext>
                </a:extLst>
              </a:tr>
              <a:tr h="1282426">
                <a:tc>
                  <a:txBody>
                    <a:bodyPr/>
                    <a:lstStyle/>
                    <a:p>
                      <a:pPr algn="ctr"/>
                      <a:r>
                        <a:rPr lang="en-GB" b="1" dirty="0"/>
                        <a:t>93% of primary schools are G/O</a:t>
                      </a:r>
                    </a:p>
                  </a:txBody>
                  <a:tcPr/>
                </a:tc>
                <a:tc>
                  <a:txBody>
                    <a:bodyPr/>
                    <a:lstStyle/>
                    <a:p>
                      <a:pPr algn="ctr"/>
                      <a:r>
                        <a:rPr lang="en-GB" b="1" dirty="0"/>
                        <a:t>89% of secondary schools are G/O</a:t>
                      </a:r>
                    </a:p>
                  </a:txBody>
                  <a:tcPr/>
                </a:tc>
                <a:tc>
                  <a:txBody>
                    <a:bodyPr/>
                    <a:lstStyle/>
                    <a:p>
                      <a:pPr algn="ctr"/>
                      <a:r>
                        <a:rPr lang="en-GB" b="1" dirty="0"/>
                        <a:t>100% of special schools are G/O</a:t>
                      </a:r>
                    </a:p>
                  </a:txBody>
                  <a:tcPr/>
                </a:tc>
                <a:tc>
                  <a:txBody>
                    <a:bodyPr/>
                    <a:lstStyle/>
                    <a:p>
                      <a:pPr algn="ctr"/>
                      <a:r>
                        <a:rPr lang="en-GB" b="1" dirty="0"/>
                        <a:t>94.4% of schools overall are G/O</a:t>
                      </a:r>
                    </a:p>
                  </a:txBody>
                  <a:tcPr/>
                </a:tc>
                <a:extLst>
                  <a:ext uri="{0D108BD9-81ED-4DB2-BD59-A6C34878D82A}">
                    <a16:rowId xmlns:a16="http://schemas.microsoft.com/office/drawing/2014/main" val="2545005002"/>
                  </a:ext>
                </a:extLst>
              </a:tr>
            </a:tbl>
          </a:graphicData>
        </a:graphic>
      </p:graphicFrame>
      <p:pic>
        <p:nvPicPr>
          <p:cNvPr id="10" name="Picture 9" descr="A logo for a group of people&#10;&#10;Description automatically generated">
            <a:extLst>
              <a:ext uri="{FF2B5EF4-FFF2-40B4-BE49-F238E27FC236}">
                <a16:creationId xmlns:a16="http://schemas.microsoft.com/office/drawing/2014/main" id="{3ADD865C-2DAE-482D-C1AD-612E744687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6025" y="191461"/>
            <a:ext cx="1740080" cy="174008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678D6651-BB68-D093-81F6-68289C55B98C}"/>
              </a:ext>
            </a:extLst>
          </p:cNvPr>
          <p:cNvGraphicFramePr>
            <a:graphicFrameLocks/>
          </p:cNvGraphicFramePr>
          <p:nvPr/>
        </p:nvGraphicFramePr>
        <p:xfrm>
          <a:off x="-228600" y="323850"/>
          <a:ext cx="8516627" cy="5602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5B74E86-ED48-7527-A18C-B8D93A1431B0}"/>
              </a:ext>
            </a:extLst>
          </p:cNvPr>
          <p:cNvSpPr txBox="1"/>
          <p:nvPr/>
        </p:nvSpPr>
        <p:spPr>
          <a:xfrm>
            <a:off x="5534025" y="162521"/>
            <a:ext cx="6210300" cy="769441"/>
          </a:xfrm>
          <a:prstGeom prst="rect">
            <a:avLst/>
          </a:prstGeom>
          <a:noFill/>
        </p:spPr>
        <p:txBody>
          <a:bodyPr wrap="square">
            <a:spAutoFit/>
          </a:bodyPr>
          <a:lstStyle/>
          <a:p>
            <a:r>
              <a:rPr kumimoji="0" lang="en-GB" sz="4400" b="1" i="0" u="none" strike="noStrike" kern="1200" cap="none" spc="0" normalizeH="0" baseline="0" noProof="0" dirty="0">
                <a:ln>
                  <a:noFill/>
                </a:ln>
                <a:solidFill>
                  <a:srgbClr val="00445E"/>
                </a:solidFill>
                <a:effectLst/>
                <a:uLnTx/>
                <a:uFillTx/>
                <a:latin typeface="Calibri" panose="020F0502020204030204"/>
                <a:ea typeface="+mj-ea"/>
                <a:cs typeface="+mj-cs"/>
              </a:rPr>
              <a:t>Trafford Inclusion Charter</a:t>
            </a:r>
            <a:endParaRPr lang="en-GB" dirty="0"/>
          </a:p>
        </p:txBody>
      </p:sp>
      <p:pic>
        <p:nvPicPr>
          <p:cNvPr id="4" name="Picture 3" descr="A logo for a group of people&#10;&#10;Description automatically generated">
            <a:extLst>
              <a:ext uri="{FF2B5EF4-FFF2-40B4-BE49-F238E27FC236}">
                <a16:creationId xmlns:a16="http://schemas.microsoft.com/office/drawing/2014/main" id="{0CEB9054-CC8B-8781-F377-BF73CD2758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86850" y="3268036"/>
            <a:ext cx="2387780" cy="2387780"/>
          </a:xfrm>
          <a:prstGeom prst="rect">
            <a:avLst/>
          </a:prstGeom>
        </p:spPr>
      </p:pic>
    </p:spTree>
    <p:extLst>
      <p:ext uri="{BB962C8B-B14F-4D97-AF65-F5344CB8AC3E}">
        <p14:creationId xmlns:p14="http://schemas.microsoft.com/office/powerpoint/2010/main" val="2061265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6EEE82-CECA-C1B4-EBEB-017A6A52EFC9}"/>
              </a:ext>
            </a:extLst>
          </p:cNvPr>
          <p:cNvSpPr>
            <a:spLocks noGrp="1"/>
          </p:cNvSpPr>
          <p:nvPr>
            <p:ph type="ftr" sz="quarter" idx="11"/>
          </p:nvPr>
        </p:nvSpPr>
        <p:spPr/>
        <p:txBody>
          <a:bodyPr/>
          <a:lstStyle/>
          <a:p>
            <a:endParaRPr lang="en-GB" dirty="0"/>
          </a:p>
        </p:txBody>
      </p:sp>
      <p:sp>
        <p:nvSpPr>
          <p:cNvPr id="3" name="Title 1">
            <a:extLst>
              <a:ext uri="{FF2B5EF4-FFF2-40B4-BE49-F238E27FC236}">
                <a16:creationId xmlns:a16="http://schemas.microsoft.com/office/drawing/2014/main" id="{1D33859C-059B-79F6-F2EC-4D53804F2ACC}"/>
              </a:ext>
            </a:extLst>
          </p:cNvPr>
          <p:cNvSpPr txBox="1">
            <a:spLocks/>
          </p:cNvSpPr>
          <p:nvPr/>
        </p:nvSpPr>
        <p:spPr>
          <a:xfrm>
            <a:off x="531223" y="365127"/>
            <a:ext cx="11155680" cy="1325563"/>
          </a:xfrm>
          <a:prstGeom prst="rect">
            <a:avLst/>
          </a:prstGeom>
        </p:spPr>
        <p:txBody>
          <a:bodyPr/>
          <a:lstStyle>
            <a:lvl1pPr algn="ctr" defTabSz="914400" rtl="0" eaLnBrk="1" latinLnBrk="0" hangingPunct="1">
              <a:lnSpc>
                <a:spcPct val="90000"/>
              </a:lnSpc>
              <a:spcBef>
                <a:spcPct val="0"/>
              </a:spcBef>
              <a:buNone/>
              <a:defRPr sz="4400" b="1" kern="1200">
                <a:solidFill>
                  <a:srgbClr val="E77A2B"/>
                </a:solidFill>
                <a:latin typeface="Arial" panose="020B0604020202020204" pitchFamily="34" charset="0"/>
                <a:ea typeface="+mj-ea"/>
                <a:cs typeface="Arial" panose="020B0604020202020204" pitchFamily="34" charset="0"/>
              </a:defRPr>
            </a:lvl1pPr>
          </a:lstStyle>
          <a:p>
            <a:r>
              <a:rPr lang="en-GB" dirty="0"/>
              <a:t>Question and Answer Panel</a:t>
            </a:r>
          </a:p>
        </p:txBody>
      </p:sp>
      <p:pic>
        <p:nvPicPr>
          <p:cNvPr id="4" name="6933B9A1-AFA1-4DDD-9392-D501CE610699" descr="IMG_6580.jpg">
            <a:extLst>
              <a:ext uri="{FF2B5EF4-FFF2-40B4-BE49-F238E27FC236}">
                <a16:creationId xmlns:a16="http://schemas.microsoft.com/office/drawing/2014/main" id="{8801F643-E96D-3228-D7EB-EBAF39F381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14696" r="-1359" b="17659"/>
          <a:stretch/>
        </p:blipFill>
        <p:spPr bwMode="auto">
          <a:xfrm>
            <a:off x="3316908" y="1690690"/>
            <a:ext cx="5584309" cy="372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676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6EEE82-CECA-C1B4-EBEB-017A6A52EFC9}"/>
              </a:ext>
            </a:extLst>
          </p:cNvPr>
          <p:cNvSpPr>
            <a:spLocks noGrp="1"/>
          </p:cNvSpPr>
          <p:nvPr>
            <p:ph type="ftr" sz="quarter" idx="11"/>
          </p:nvPr>
        </p:nvSpPr>
        <p:spPr/>
        <p:txBody>
          <a:bodyPr/>
          <a:lstStyle/>
          <a:p>
            <a:endParaRPr lang="en-GB" dirty="0"/>
          </a:p>
        </p:txBody>
      </p:sp>
      <p:sp>
        <p:nvSpPr>
          <p:cNvPr id="3" name="Title 1">
            <a:extLst>
              <a:ext uri="{FF2B5EF4-FFF2-40B4-BE49-F238E27FC236}">
                <a16:creationId xmlns:a16="http://schemas.microsoft.com/office/drawing/2014/main" id="{1D33859C-059B-79F6-F2EC-4D53804F2ACC}"/>
              </a:ext>
            </a:extLst>
          </p:cNvPr>
          <p:cNvSpPr txBox="1">
            <a:spLocks/>
          </p:cNvSpPr>
          <p:nvPr/>
        </p:nvSpPr>
        <p:spPr>
          <a:xfrm>
            <a:off x="539931" y="365127"/>
            <a:ext cx="11146972" cy="1325563"/>
          </a:xfrm>
          <a:prstGeom prst="rect">
            <a:avLst/>
          </a:prstGeom>
        </p:spPr>
        <p:txBody>
          <a:bodyPr/>
          <a:lstStyle>
            <a:lvl1pPr algn="ctr" defTabSz="914400" rtl="0" eaLnBrk="1" latinLnBrk="0" hangingPunct="1">
              <a:lnSpc>
                <a:spcPct val="90000"/>
              </a:lnSpc>
              <a:spcBef>
                <a:spcPct val="0"/>
              </a:spcBef>
              <a:buNone/>
              <a:defRPr sz="4400" b="1" kern="1200">
                <a:solidFill>
                  <a:srgbClr val="E77A2B"/>
                </a:solidFill>
                <a:latin typeface="Arial" panose="020B0604020202020204" pitchFamily="34" charset="0"/>
                <a:ea typeface="+mj-ea"/>
                <a:cs typeface="Arial" panose="020B0604020202020204" pitchFamily="34" charset="0"/>
              </a:defRPr>
            </a:lvl1pPr>
          </a:lstStyle>
          <a:p>
            <a:r>
              <a:rPr lang="en-GB" dirty="0"/>
              <a:t>Table Discussions</a:t>
            </a:r>
          </a:p>
        </p:txBody>
      </p:sp>
      <p:sp>
        <p:nvSpPr>
          <p:cNvPr id="5" name="TextBox 4">
            <a:extLst>
              <a:ext uri="{FF2B5EF4-FFF2-40B4-BE49-F238E27FC236}">
                <a16:creationId xmlns:a16="http://schemas.microsoft.com/office/drawing/2014/main" id="{C952F963-E700-0B56-8A4A-9CD8E0DFA67A}"/>
              </a:ext>
            </a:extLst>
          </p:cNvPr>
          <p:cNvSpPr txBox="1"/>
          <p:nvPr/>
        </p:nvSpPr>
        <p:spPr>
          <a:xfrm>
            <a:off x="563877" y="1479351"/>
            <a:ext cx="5608320" cy="3108543"/>
          </a:xfrm>
          <a:prstGeom prst="rect">
            <a:avLst/>
          </a:prstGeom>
          <a:noFill/>
        </p:spPr>
        <p:txBody>
          <a:bodyPr wrap="square">
            <a:spAutoFit/>
          </a:bodyPr>
          <a:lstStyle/>
          <a:p>
            <a:r>
              <a:rPr lang="en-GB" sz="2800" dirty="0">
                <a:solidFill>
                  <a:srgbClr val="00445E"/>
                </a:solidFill>
                <a:latin typeface="Arial" panose="020B0604020202020204" pitchFamily="34" charset="0"/>
                <a:ea typeface="Calibri" panose="020F0502020204030204" pitchFamily="34" charset="0"/>
                <a:cs typeface="Arial" panose="020B0604020202020204" pitchFamily="34" charset="0"/>
              </a:rPr>
              <a:t>How do Attachment Aware and Trauma Informed approaches impact your work? </a:t>
            </a:r>
          </a:p>
          <a:p>
            <a:endParaRPr lang="en-GB" sz="2800" dirty="0">
              <a:solidFill>
                <a:srgbClr val="00445E"/>
              </a:solidFill>
              <a:latin typeface="Arial" panose="020B0604020202020204" pitchFamily="34" charset="0"/>
              <a:ea typeface="Calibri" panose="020F0502020204030204" pitchFamily="34" charset="0"/>
              <a:cs typeface="Arial" panose="020B0604020202020204" pitchFamily="34" charset="0"/>
            </a:endParaRPr>
          </a:p>
          <a:p>
            <a:r>
              <a:rPr lang="en-GB" sz="2800" dirty="0">
                <a:solidFill>
                  <a:srgbClr val="00445E"/>
                </a:solidFill>
                <a:latin typeface="Arial" panose="020B0604020202020204" pitchFamily="34" charset="0"/>
                <a:ea typeface="Calibri" panose="020F0502020204030204" pitchFamily="34" charset="0"/>
                <a:cs typeface="Arial" panose="020B0604020202020204" pitchFamily="34" charset="0"/>
              </a:rPr>
              <a:t>What is one thing you can do in your role to be more Attachment Aware and Trauma Informed?</a:t>
            </a:r>
          </a:p>
        </p:txBody>
      </p:sp>
      <p:sp>
        <p:nvSpPr>
          <p:cNvPr id="4" name="Rectangle: Rounded Corners 3">
            <a:extLst>
              <a:ext uri="{FF2B5EF4-FFF2-40B4-BE49-F238E27FC236}">
                <a16:creationId xmlns:a16="http://schemas.microsoft.com/office/drawing/2014/main" id="{F61E8728-7117-D76D-6229-FBBF17D77EA6}"/>
              </a:ext>
            </a:extLst>
          </p:cNvPr>
          <p:cNvSpPr/>
          <p:nvPr/>
        </p:nvSpPr>
        <p:spPr>
          <a:xfrm>
            <a:off x="738050" y="5072671"/>
            <a:ext cx="4894217" cy="659454"/>
          </a:xfrm>
          <a:custGeom>
            <a:avLst/>
            <a:gdLst>
              <a:gd name="connsiteX0" fmla="*/ 0 w 4894217"/>
              <a:gd name="connsiteY0" fmla="*/ 109911 h 659454"/>
              <a:gd name="connsiteX1" fmla="*/ 109911 w 4894217"/>
              <a:gd name="connsiteY1" fmla="*/ 0 h 659454"/>
              <a:gd name="connsiteX2" fmla="*/ 740954 w 4894217"/>
              <a:gd name="connsiteY2" fmla="*/ 0 h 659454"/>
              <a:gd name="connsiteX3" fmla="*/ 1325254 w 4894217"/>
              <a:gd name="connsiteY3" fmla="*/ 0 h 659454"/>
              <a:gd name="connsiteX4" fmla="*/ 2003041 w 4894217"/>
              <a:gd name="connsiteY4" fmla="*/ 0 h 659454"/>
              <a:gd name="connsiteX5" fmla="*/ 2447109 w 4894217"/>
              <a:gd name="connsiteY5" fmla="*/ 0 h 659454"/>
              <a:gd name="connsiteX6" fmla="*/ 3124896 w 4894217"/>
              <a:gd name="connsiteY6" fmla="*/ 0 h 659454"/>
              <a:gd name="connsiteX7" fmla="*/ 3568963 w 4894217"/>
              <a:gd name="connsiteY7" fmla="*/ 0 h 659454"/>
              <a:gd name="connsiteX8" fmla="*/ 4153263 w 4894217"/>
              <a:gd name="connsiteY8" fmla="*/ 0 h 659454"/>
              <a:gd name="connsiteX9" fmla="*/ 4784306 w 4894217"/>
              <a:gd name="connsiteY9" fmla="*/ 0 h 659454"/>
              <a:gd name="connsiteX10" fmla="*/ 4894217 w 4894217"/>
              <a:gd name="connsiteY10" fmla="*/ 109911 h 659454"/>
              <a:gd name="connsiteX11" fmla="*/ 4894217 w 4894217"/>
              <a:gd name="connsiteY11" fmla="*/ 549543 h 659454"/>
              <a:gd name="connsiteX12" fmla="*/ 4784306 w 4894217"/>
              <a:gd name="connsiteY12" fmla="*/ 659454 h 659454"/>
              <a:gd name="connsiteX13" fmla="*/ 4246751 w 4894217"/>
              <a:gd name="connsiteY13" fmla="*/ 659454 h 659454"/>
              <a:gd name="connsiteX14" fmla="*/ 3568963 w 4894217"/>
              <a:gd name="connsiteY14" fmla="*/ 659454 h 659454"/>
              <a:gd name="connsiteX15" fmla="*/ 3124896 w 4894217"/>
              <a:gd name="connsiteY15" fmla="*/ 659454 h 659454"/>
              <a:gd name="connsiteX16" fmla="*/ 2447109 w 4894217"/>
              <a:gd name="connsiteY16" fmla="*/ 659454 h 659454"/>
              <a:gd name="connsiteX17" fmla="*/ 2003041 w 4894217"/>
              <a:gd name="connsiteY17" fmla="*/ 659454 h 659454"/>
              <a:gd name="connsiteX18" fmla="*/ 1371998 w 4894217"/>
              <a:gd name="connsiteY18" fmla="*/ 659454 h 659454"/>
              <a:gd name="connsiteX19" fmla="*/ 927930 w 4894217"/>
              <a:gd name="connsiteY19" fmla="*/ 659454 h 659454"/>
              <a:gd name="connsiteX20" fmla="*/ 109911 w 4894217"/>
              <a:gd name="connsiteY20" fmla="*/ 659454 h 659454"/>
              <a:gd name="connsiteX21" fmla="*/ 0 w 4894217"/>
              <a:gd name="connsiteY21" fmla="*/ 549543 h 659454"/>
              <a:gd name="connsiteX22" fmla="*/ 0 w 4894217"/>
              <a:gd name="connsiteY22" fmla="*/ 109911 h 65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94217" h="659454" fill="none" extrusionOk="0">
                <a:moveTo>
                  <a:pt x="0" y="109911"/>
                </a:moveTo>
                <a:cubicBezTo>
                  <a:pt x="-4721" y="53477"/>
                  <a:pt x="58860" y="-5761"/>
                  <a:pt x="109911" y="0"/>
                </a:cubicBezTo>
                <a:cubicBezTo>
                  <a:pt x="258880" y="-37186"/>
                  <a:pt x="452344" y="16665"/>
                  <a:pt x="740954" y="0"/>
                </a:cubicBezTo>
                <a:cubicBezTo>
                  <a:pt x="1029564" y="-16665"/>
                  <a:pt x="1059133" y="13974"/>
                  <a:pt x="1325254" y="0"/>
                </a:cubicBezTo>
                <a:cubicBezTo>
                  <a:pt x="1591375" y="-13974"/>
                  <a:pt x="1813315" y="33356"/>
                  <a:pt x="2003041" y="0"/>
                </a:cubicBezTo>
                <a:cubicBezTo>
                  <a:pt x="2192767" y="-33356"/>
                  <a:pt x="2302628" y="24912"/>
                  <a:pt x="2447109" y="0"/>
                </a:cubicBezTo>
                <a:cubicBezTo>
                  <a:pt x="2591590" y="-24912"/>
                  <a:pt x="2897201" y="14925"/>
                  <a:pt x="3124896" y="0"/>
                </a:cubicBezTo>
                <a:cubicBezTo>
                  <a:pt x="3352591" y="-14925"/>
                  <a:pt x="3424909" y="41398"/>
                  <a:pt x="3568963" y="0"/>
                </a:cubicBezTo>
                <a:cubicBezTo>
                  <a:pt x="3713017" y="-41398"/>
                  <a:pt x="3991200" y="41083"/>
                  <a:pt x="4153263" y="0"/>
                </a:cubicBezTo>
                <a:cubicBezTo>
                  <a:pt x="4315326" y="-41083"/>
                  <a:pt x="4540039" y="7830"/>
                  <a:pt x="4784306" y="0"/>
                </a:cubicBezTo>
                <a:cubicBezTo>
                  <a:pt x="4845596" y="6329"/>
                  <a:pt x="4901434" y="45717"/>
                  <a:pt x="4894217" y="109911"/>
                </a:cubicBezTo>
                <a:cubicBezTo>
                  <a:pt x="4923482" y="238036"/>
                  <a:pt x="4864536" y="350030"/>
                  <a:pt x="4894217" y="549543"/>
                </a:cubicBezTo>
                <a:cubicBezTo>
                  <a:pt x="4895781" y="610352"/>
                  <a:pt x="4835103" y="672154"/>
                  <a:pt x="4784306" y="659454"/>
                </a:cubicBezTo>
                <a:cubicBezTo>
                  <a:pt x="4636865" y="668365"/>
                  <a:pt x="4427960" y="613666"/>
                  <a:pt x="4246751" y="659454"/>
                </a:cubicBezTo>
                <a:cubicBezTo>
                  <a:pt x="4065543" y="705242"/>
                  <a:pt x="3839329" y="596135"/>
                  <a:pt x="3568963" y="659454"/>
                </a:cubicBezTo>
                <a:cubicBezTo>
                  <a:pt x="3298597" y="722773"/>
                  <a:pt x="3242634" y="613380"/>
                  <a:pt x="3124896" y="659454"/>
                </a:cubicBezTo>
                <a:cubicBezTo>
                  <a:pt x="3007158" y="705528"/>
                  <a:pt x="2750879" y="588644"/>
                  <a:pt x="2447109" y="659454"/>
                </a:cubicBezTo>
                <a:cubicBezTo>
                  <a:pt x="2143339" y="730264"/>
                  <a:pt x="2135056" y="641222"/>
                  <a:pt x="2003041" y="659454"/>
                </a:cubicBezTo>
                <a:cubicBezTo>
                  <a:pt x="1871026" y="677686"/>
                  <a:pt x="1570926" y="635614"/>
                  <a:pt x="1371998" y="659454"/>
                </a:cubicBezTo>
                <a:cubicBezTo>
                  <a:pt x="1173070" y="683294"/>
                  <a:pt x="1022844" y="634184"/>
                  <a:pt x="927930" y="659454"/>
                </a:cubicBezTo>
                <a:cubicBezTo>
                  <a:pt x="833016" y="684724"/>
                  <a:pt x="393180" y="652131"/>
                  <a:pt x="109911" y="659454"/>
                </a:cubicBezTo>
                <a:cubicBezTo>
                  <a:pt x="46579" y="656761"/>
                  <a:pt x="-1309" y="602643"/>
                  <a:pt x="0" y="549543"/>
                </a:cubicBezTo>
                <a:cubicBezTo>
                  <a:pt x="-25425" y="410875"/>
                  <a:pt x="5146" y="198357"/>
                  <a:pt x="0" y="109911"/>
                </a:cubicBezTo>
                <a:close/>
              </a:path>
              <a:path w="4894217" h="659454" stroke="0" extrusionOk="0">
                <a:moveTo>
                  <a:pt x="0" y="109911"/>
                </a:moveTo>
                <a:cubicBezTo>
                  <a:pt x="9650" y="47841"/>
                  <a:pt x="52277" y="1787"/>
                  <a:pt x="109911" y="0"/>
                </a:cubicBezTo>
                <a:cubicBezTo>
                  <a:pt x="336940" y="-38632"/>
                  <a:pt x="472714" y="57803"/>
                  <a:pt x="647466" y="0"/>
                </a:cubicBezTo>
                <a:cubicBezTo>
                  <a:pt x="822218" y="-57803"/>
                  <a:pt x="1078313" y="1300"/>
                  <a:pt x="1325254" y="0"/>
                </a:cubicBezTo>
                <a:cubicBezTo>
                  <a:pt x="1572195" y="-1300"/>
                  <a:pt x="1668029" y="28564"/>
                  <a:pt x="1956297" y="0"/>
                </a:cubicBezTo>
                <a:cubicBezTo>
                  <a:pt x="2244565" y="-28564"/>
                  <a:pt x="2248508" y="8404"/>
                  <a:pt x="2400365" y="0"/>
                </a:cubicBezTo>
                <a:cubicBezTo>
                  <a:pt x="2552222" y="-8404"/>
                  <a:pt x="2733662" y="5597"/>
                  <a:pt x="2937920" y="0"/>
                </a:cubicBezTo>
                <a:cubicBezTo>
                  <a:pt x="3142179" y="-5597"/>
                  <a:pt x="3385469" y="47792"/>
                  <a:pt x="3568963" y="0"/>
                </a:cubicBezTo>
                <a:cubicBezTo>
                  <a:pt x="3752457" y="-47792"/>
                  <a:pt x="3804492" y="261"/>
                  <a:pt x="4013031" y="0"/>
                </a:cubicBezTo>
                <a:cubicBezTo>
                  <a:pt x="4221570" y="-261"/>
                  <a:pt x="4562566" y="30013"/>
                  <a:pt x="4784306" y="0"/>
                </a:cubicBezTo>
                <a:cubicBezTo>
                  <a:pt x="4844455" y="13677"/>
                  <a:pt x="4901867" y="47496"/>
                  <a:pt x="4894217" y="109911"/>
                </a:cubicBezTo>
                <a:cubicBezTo>
                  <a:pt x="4896217" y="281114"/>
                  <a:pt x="4851512" y="418935"/>
                  <a:pt x="4894217" y="549543"/>
                </a:cubicBezTo>
                <a:cubicBezTo>
                  <a:pt x="4887643" y="626139"/>
                  <a:pt x="4846307" y="677422"/>
                  <a:pt x="4784306" y="659454"/>
                </a:cubicBezTo>
                <a:cubicBezTo>
                  <a:pt x="4616215" y="696326"/>
                  <a:pt x="4361362" y="647426"/>
                  <a:pt x="4200007" y="659454"/>
                </a:cubicBezTo>
                <a:cubicBezTo>
                  <a:pt x="4038652" y="671482"/>
                  <a:pt x="3758541" y="622048"/>
                  <a:pt x="3568963" y="659454"/>
                </a:cubicBezTo>
                <a:cubicBezTo>
                  <a:pt x="3379385" y="696860"/>
                  <a:pt x="3140699" y="648499"/>
                  <a:pt x="2937920" y="659454"/>
                </a:cubicBezTo>
                <a:cubicBezTo>
                  <a:pt x="2735141" y="670409"/>
                  <a:pt x="2590018" y="640238"/>
                  <a:pt x="2353621" y="659454"/>
                </a:cubicBezTo>
                <a:cubicBezTo>
                  <a:pt x="2117224" y="678670"/>
                  <a:pt x="1945037" y="620884"/>
                  <a:pt x="1816065" y="659454"/>
                </a:cubicBezTo>
                <a:cubicBezTo>
                  <a:pt x="1687093" y="698024"/>
                  <a:pt x="1429123" y="642207"/>
                  <a:pt x="1185022" y="659454"/>
                </a:cubicBezTo>
                <a:cubicBezTo>
                  <a:pt x="940921" y="676701"/>
                  <a:pt x="643678" y="642995"/>
                  <a:pt x="109911" y="659454"/>
                </a:cubicBezTo>
                <a:cubicBezTo>
                  <a:pt x="47926" y="663937"/>
                  <a:pt x="-11533" y="598699"/>
                  <a:pt x="0" y="549543"/>
                </a:cubicBezTo>
                <a:cubicBezTo>
                  <a:pt x="-13158" y="360659"/>
                  <a:pt x="24492" y="218751"/>
                  <a:pt x="0" y="109911"/>
                </a:cubicBezTo>
                <a:close/>
              </a:path>
            </a:pathLst>
          </a:custGeom>
          <a:solidFill>
            <a:srgbClr val="00445E"/>
          </a:solidFill>
          <a:ln w="57150">
            <a:solidFill>
              <a:srgbClr val="00445E"/>
            </a:solidFill>
            <a:extLst>
              <a:ext uri="{C807C97D-BFC1-408E-A445-0C87EB9F89A2}">
                <ask:lineSketchStyleProps xmlns:ask="http://schemas.microsoft.com/office/drawing/2018/sketchyshapes" sd="114312888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a:extLst>
              <a:ext uri="{FF2B5EF4-FFF2-40B4-BE49-F238E27FC236}">
                <a16:creationId xmlns:a16="http://schemas.microsoft.com/office/drawing/2014/main" id="{1300D414-1205-B759-5C3F-81A63CB73B10}"/>
              </a:ext>
            </a:extLst>
          </p:cNvPr>
          <p:cNvSpPr txBox="1">
            <a:spLocks/>
          </p:cNvSpPr>
          <p:nvPr/>
        </p:nvSpPr>
        <p:spPr>
          <a:xfrm>
            <a:off x="890448" y="5211845"/>
            <a:ext cx="4589418" cy="5495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4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445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445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445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445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dirty="0">
                <a:solidFill>
                  <a:srgbClr val="E7E6E1"/>
                </a:solidFill>
                <a:latin typeface="Roboto" panose="02000000000000000000" pitchFamily="2" charset="0"/>
              </a:rPr>
              <a:t>slido.com</a:t>
            </a:r>
            <a:r>
              <a:rPr lang="en-GB" dirty="0">
                <a:solidFill>
                  <a:srgbClr val="E7E6E1"/>
                </a:solidFill>
                <a:latin typeface="Roboto" panose="02000000000000000000" pitchFamily="2" charset="0"/>
              </a:rPr>
              <a:t> with </a:t>
            </a:r>
            <a:r>
              <a:rPr lang="en-GB" b="1" dirty="0">
                <a:solidFill>
                  <a:srgbClr val="E7E6E1"/>
                </a:solidFill>
                <a:latin typeface="Roboto" panose="02000000000000000000" pitchFamily="2" charset="0"/>
              </a:rPr>
              <a:t>#1218552</a:t>
            </a:r>
            <a:endParaRPr lang="en-GB" dirty="0">
              <a:solidFill>
                <a:srgbClr val="E7E6E1"/>
              </a:solidFill>
              <a:highlight>
                <a:srgbClr val="FFFF00"/>
              </a:highlight>
            </a:endParaRPr>
          </a:p>
        </p:txBody>
      </p:sp>
      <p:pic>
        <p:nvPicPr>
          <p:cNvPr id="6" name="Picture 5">
            <a:extLst>
              <a:ext uri="{FF2B5EF4-FFF2-40B4-BE49-F238E27FC236}">
                <a16:creationId xmlns:a16="http://schemas.microsoft.com/office/drawing/2014/main" id="{D201C425-7DDE-69BA-8B80-7B5A6CA5A4BA}"/>
              </a:ext>
            </a:extLst>
          </p:cNvPr>
          <p:cNvPicPr>
            <a:picLocks noChangeAspect="1"/>
          </p:cNvPicPr>
          <p:nvPr/>
        </p:nvPicPr>
        <p:blipFill rotWithShape="1">
          <a:blip r:embed="rId3"/>
          <a:srcRect l="6876" t="14041" r="37272" b="16924"/>
          <a:stretch/>
        </p:blipFill>
        <p:spPr>
          <a:xfrm>
            <a:off x="5967553" y="1479350"/>
            <a:ext cx="5743296" cy="3850038"/>
          </a:xfrm>
          <a:prstGeom prst="rect">
            <a:avLst/>
          </a:prstGeom>
        </p:spPr>
      </p:pic>
    </p:spTree>
    <p:extLst>
      <p:ext uri="{BB962C8B-B14F-4D97-AF65-F5344CB8AC3E}">
        <p14:creationId xmlns:p14="http://schemas.microsoft.com/office/powerpoint/2010/main" val="3101964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6EEE82-CECA-C1B4-EBEB-017A6A52EFC9}"/>
              </a:ext>
            </a:extLst>
          </p:cNvPr>
          <p:cNvSpPr>
            <a:spLocks noGrp="1"/>
          </p:cNvSpPr>
          <p:nvPr>
            <p:ph type="ftr" sz="quarter" idx="11"/>
          </p:nvPr>
        </p:nvSpPr>
        <p:spPr/>
        <p:txBody>
          <a:bodyPr/>
          <a:lstStyle/>
          <a:p>
            <a:endParaRPr lang="en-GB" dirty="0"/>
          </a:p>
        </p:txBody>
      </p:sp>
      <p:sp>
        <p:nvSpPr>
          <p:cNvPr id="3" name="Title 1">
            <a:extLst>
              <a:ext uri="{FF2B5EF4-FFF2-40B4-BE49-F238E27FC236}">
                <a16:creationId xmlns:a16="http://schemas.microsoft.com/office/drawing/2014/main" id="{1D33859C-059B-79F6-F2EC-4D53804F2ACC}"/>
              </a:ext>
            </a:extLst>
          </p:cNvPr>
          <p:cNvSpPr txBox="1">
            <a:spLocks/>
          </p:cNvSpPr>
          <p:nvPr/>
        </p:nvSpPr>
        <p:spPr>
          <a:xfrm>
            <a:off x="499110" y="365127"/>
            <a:ext cx="11193780" cy="1325563"/>
          </a:xfrm>
          <a:prstGeom prst="rect">
            <a:avLst/>
          </a:prstGeom>
        </p:spPr>
        <p:txBody>
          <a:bodyPr/>
          <a:lstStyle>
            <a:lvl1pPr algn="ctr" defTabSz="914400" rtl="0" eaLnBrk="1" latinLnBrk="0" hangingPunct="1">
              <a:lnSpc>
                <a:spcPct val="90000"/>
              </a:lnSpc>
              <a:spcBef>
                <a:spcPct val="0"/>
              </a:spcBef>
              <a:buNone/>
              <a:defRPr sz="4400" b="1" kern="1200">
                <a:solidFill>
                  <a:srgbClr val="E77A2B"/>
                </a:solidFill>
                <a:latin typeface="Arial" panose="020B0604020202020204" pitchFamily="34" charset="0"/>
                <a:ea typeface="+mj-ea"/>
                <a:cs typeface="Arial" panose="020B0604020202020204" pitchFamily="34" charset="0"/>
              </a:defRPr>
            </a:lvl1pPr>
          </a:lstStyle>
          <a:p>
            <a:r>
              <a:rPr lang="en-GB" dirty="0"/>
              <a:t>Belong Children’s Reference Group</a:t>
            </a:r>
          </a:p>
        </p:txBody>
      </p:sp>
      <p:sp>
        <p:nvSpPr>
          <p:cNvPr id="5" name="TextBox 4">
            <a:extLst>
              <a:ext uri="{FF2B5EF4-FFF2-40B4-BE49-F238E27FC236}">
                <a16:creationId xmlns:a16="http://schemas.microsoft.com/office/drawing/2014/main" id="{D2DF5588-1965-5606-95D8-02C1745EDDEA}"/>
              </a:ext>
            </a:extLst>
          </p:cNvPr>
          <p:cNvSpPr txBox="1"/>
          <p:nvPr/>
        </p:nvSpPr>
        <p:spPr>
          <a:xfrm>
            <a:off x="1099529" y="1690690"/>
            <a:ext cx="4606835" cy="3477875"/>
          </a:xfrm>
          <a:prstGeom prst="rect">
            <a:avLst/>
          </a:prstGeom>
          <a:noFill/>
        </p:spPr>
        <p:txBody>
          <a:bodyPr wrap="square" rtlCol="0">
            <a:spAutoFit/>
          </a:bodyPr>
          <a:lstStyle/>
          <a:p>
            <a:r>
              <a:rPr lang="en-GB" sz="4400" dirty="0">
                <a:solidFill>
                  <a:srgbClr val="00445E"/>
                </a:solidFill>
                <a:latin typeface="Arial" panose="020B0604020202020204" pitchFamily="34" charset="0"/>
                <a:cs typeface="Arial" panose="020B0604020202020204" pitchFamily="34" charset="0"/>
              </a:rPr>
              <a:t>India</a:t>
            </a:r>
          </a:p>
          <a:p>
            <a:r>
              <a:rPr lang="en-GB" sz="4400" dirty="0">
                <a:solidFill>
                  <a:srgbClr val="00445E"/>
                </a:solidFill>
                <a:latin typeface="Arial" panose="020B0604020202020204" pitchFamily="34" charset="0"/>
                <a:cs typeface="Arial" panose="020B0604020202020204" pitchFamily="34" charset="0"/>
              </a:rPr>
              <a:t>Thomas</a:t>
            </a:r>
          </a:p>
          <a:p>
            <a:r>
              <a:rPr lang="en-GB" sz="4400" dirty="0">
                <a:solidFill>
                  <a:srgbClr val="00445E"/>
                </a:solidFill>
                <a:latin typeface="Arial" panose="020B0604020202020204" pitchFamily="34" charset="0"/>
                <a:cs typeface="Arial" panose="020B0604020202020204" pitchFamily="34" charset="0"/>
              </a:rPr>
              <a:t>Neo</a:t>
            </a:r>
          </a:p>
          <a:p>
            <a:r>
              <a:rPr lang="en-GB" sz="4400" dirty="0">
                <a:solidFill>
                  <a:srgbClr val="00445E"/>
                </a:solidFill>
                <a:latin typeface="Arial" panose="020B0604020202020204" pitchFamily="34" charset="0"/>
                <a:cs typeface="Arial" panose="020B0604020202020204" pitchFamily="34" charset="0"/>
              </a:rPr>
              <a:t>Ellis</a:t>
            </a:r>
          </a:p>
          <a:p>
            <a:r>
              <a:rPr lang="en-GB" sz="4400" dirty="0">
                <a:solidFill>
                  <a:srgbClr val="00445E"/>
                </a:solidFill>
                <a:latin typeface="Arial" panose="020B0604020202020204" pitchFamily="34" charset="0"/>
                <a:cs typeface="Arial" panose="020B0604020202020204" pitchFamily="34" charset="0"/>
              </a:rPr>
              <a:t>Cameron</a:t>
            </a:r>
          </a:p>
        </p:txBody>
      </p:sp>
      <p:pic>
        <p:nvPicPr>
          <p:cNvPr id="4" name="Picture 3">
            <a:extLst>
              <a:ext uri="{FF2B5EF4-FFF2-40B4-BE49-F238E27FC236}">
                <a16:creationId xmlns:a16="http://schemas.microsoft.com/office/drawing/2014/main" id="{F17C169B-CCAC-0FEB-7365-1728CC23A395}"/>
              </a:ext>
            </a:extLst>
          </p:cNvPr>
          <p:cNvPicPr>
            <a:picLocks noChangeAspect="1"/>
          </p:cNvPicPr>
          <p:nvPr/>
        </p:nvPicPr>
        <p:blipFill rotWithShape="1">
          <a:blip r:embed="rId2"/>
          <a:srcRect l="17728" t="7575" r="17424" b="12425"/>
          <a:stretch/>
        </p:blipFill>
        <p:spPr>
          <a:xfrm>
            <a:off x="4622184" y="1549168"/>
            <a:ext cx="6371164" cy="4255510"/>
          </a:xfrm>
          <a:prstGeom prst="rect">
            <a:avLst/>
          </a:prstGeom>
        </p:spPr>
      </p:pic>
    </p:spTree>
    <p:extLst>
      <p:ext uri="{BB962C8B-B14F-4D97-AF65-F5344CB8AC3E}">
        <p14:creationId xmlns:p14="http://schemas.microsoft.com/office/powerpoint/2010/main" val="1549013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0B5D0E96-0BC0-8BA8-F317-913348F2C421}"/>
              </a:ext>
            </a:extLst>
          </p:cNvPr>
          <p:cNvSpPr/>
          <p:nvPr/>
        </p:nvSpPr>
        <p:spPr>
          <a:xfrm>
            <a:off x="0" y="0"/>
            <a:ext cx="12192000" cy="6858000"/>
          </a:xfrm>
          <a:prstGeom prst="rect">
            <a:avLst/>
          </a:prstGeom>
          <a:solidFill>
            <a:srgbClr val="0044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F522B2C7-5A1D-523C-4F59-A7EE45717676}"/>
              </a:ext>
            </a:extLst>
          </p:cNvPr>
          <p:cNvSpPr>
            <a:spLocks noGrp="1"/>
          </p:cNvSpPr>
          <p:nvPr>
            <p:ph type="ftr" sz="quarter" idx="11"/>
          </p:nvPr>
        </p:nvSpPr>
        <p:spPr/>
        <p:txBody>
          <a:bodyPr/>
          <a:lstStyle/>
          <a:p>
            <a:endParaRPr lang="en-GB" dirty="0"/>
          </a:p>
        </p:txBody>
      </p:sp>
      <p:sp>
        <p:nvSpPr>
          <p:cNvPr id="3" name="Title 1">
            <a:extLst>
              <a:ext uri="{FF2B5EF4-FFF2-40B4-BE49-F238E27FC236}">
                <a16:creationId xmlns:a16="http://schemas.microsoft.com/office/drawing/2014/main" id="{5C827425-DA0F-E5CC-3729-D07343BA0BCE}"/>
              </a:ext>
            </a:extLst>
          </p:cNvPr>
          <p:cNvSpPr txBox="1">
            <a:spLocks/>
          </p:cNvSpPr>
          <p:nvPr/>
        </p:nvSpPr>
        <p:spPr>
          <a:xfrm>
            <a:off x="2152650" y="365127"/>
            <a:ext cx="7886700" cy="1325563"/>
          </a:xfrm>
          <a:prstGeom prst="rect">
            <a:avLst/>
          </a:prstGeom>
        </p:spPr>
        <p:txBody>
          <a:bodyPr/>
          <a:lstStyle>
            <a:lvl1pPr algn="ctr" defTabSz="914400" rtl="0" eaLnBrk="1" latinLnBrk="0" hangingPunct="1">
              <a:lnSpc>
                <a:spcPct val="90000"/>
              </a:lnSpc>
              <a:spcBef>
                <a:spcPct val="0"/>
              </a:spcBef>
              <a:buNone/>
              <a:defRPr sz="4400" b="1" kern="1200">
                <a:solidFill>
                  <a:srgbClr val="E77A2B"/>
                </a:solidFill>
                <a:latin typeface="Arial" panose="020B0604020202020204" pitchFamily="34" charset="0"/>
                <a:ea typeface="+mj-ea"/>
                <a:cs typeface="Arial" panose="020B0604020202020204" pitchFamily="34" charset="0"/>
              </a:defRPr>
            </a:lvl1pPr>
          </a:lstStyle>
          <a:p>
            <a:r>
              <a:rPr lang="en-GB" sz="8000" dirty="0">
                <a:solidFill>
                  <a:srgbClr val="E7E6E1"/>
                </a:solidFill>
              </a:rPr>
              <a:t>Lunch</a:t>
            </a:r>
          </a:p>
        </p:txBody>
      </p:sp>
      <p:pic>
        <p:nvPicPr>
          <p:cNvPr id="6" name="31BE8401-0ED5-4532-8272-7B2F347D8EF3" descr="IMG_6582.jpg">
            <a:extLst>
              <a:ext uri="{FF2B5EF4-FFF2-40B4-BE49-F238E27FC236}">
                <a16:creationId xmlns:a16="http://schemas.microsoft.com/office/drawing/2014/main" id="{9D9A807E-5163-0FCE-C5C0-117EE1479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250328" y="1296218"/>
            <a:ext cx="3691343" cy="492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108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9B888-EF3E-A314-3631-9EE9248663F1}"/>
              </a:ext>
            </a:extLst>
          </p:cNvPr>
          <p:cNvSpPr>
            <a:spLocks noGrp="1"/>
          </p:cNvSpPr>
          <p:nvPr>
            <p:ph type="title"/>
          </p:nvPr>
        </p:nvSpPr>
        <p:spPr>
          <a:xfrm>
            <a:off x="3527247" y="-115845"/>
            <a:ext cx="7886700" cy="1325563"/>
          </a:xfrm>
        </p:spPr>
        <p:txBody>
          <a:bodyPr/>
          <a:lstStyle/>
          <a:p>
            <a:r>
              <a:rPr lang="en-GB" dirty="0"/>
              <a:t>Belong Workshops</a:t>
            </a:r>
          </a:p>
        </p:txBody>
      </p:sp>
      <p:sp>
        <p:nvSpPr>
          <p:cNvPr id="4" name="Footer Placeholder 3">
            <a:extLst>
              <a:ext uri="{FF2B5EF4-FFF2-40B4-BE49-F238E27FC236}">
                <a16:creationId xmlns:a16="http://schemas.microsoft.com/office/drawing/2014/main" id="{188F065E-0DC1-27C1-DF0C-E9D75DF6D553}"/>
              </a:ext>
            </a:extLst>
          </p:cNvPr>
          <p:cNvSpPr>
            <a:spLocks noGrp="1"/>
          </p:cNvSpPr>
          <p:nvPr>
            <p:ph type="ftr" sz="quarter" idx="11"/>
          </p:nvPr>
        </p:nvSpPr>
        <p:spPr/>
        <p:txBody>
          <a:bodyPr/>
          <a:lstStyle/>
          <a:p>
            <a:endParaRPr lang="en-GB" dirty="0"/>
          </a:p>
        </p:txBody>
      </p:sp>
      <p:sp>
        <p:nvSpPr>
          <p:cNvPr id="9" name="TextBox 8">
            <a:extLst>
              <a:ext uri="{FF2B5EF4-FFF2-40B4-BE49-F238E27FC236}">
                <a16:creationId xmlns:a16="http://schemas.microsoft.com/office/drawing/2014/main" id="{1B5DA8DD-CF13-0D48-595C-9D2D736F06C4}"/>
              </a:ext>
            </a:extLst>
          </p:cNvPr>
          <p:cNvSpPr txBox="1"/>
          <p:nvPr/>
        </p:nvSpPr>
        <p:spPr>
          <a:xfrm>
            <a:off x="513806" y="1003760"/>
            <a:ext cx="11190513" cy="5016758"/>
          </a:xfrm>
          <a:prstGeom prst="rect">
            <a:avLst/>
          </a:prstGeom>
          <a:noFill/>
        </p:spPr>
        <p:txBody>
          <a:bodyPr wrap="square" rtlCol="0">
            <a:spAutoFit/>
          </a:bodyPr>
          <a:lstStyle/>
          <a:p>
            <a:r>
              <a:rPr lang="en-GB" sz="1600" b="1" dirty="0">
                <a:solidFill>
                  <a:srgbClr val="00445E"/>
                </a:solidFill>
                <a:latin typeface="Arial" panose="020B0604020202020204" pitchFamily="34" charset="0"/>
                <a:cs typeface="Arial" panose="020B0604020202020204" pitchFamily="34" charset="0"/>
              </a:rPr>
              <a:t>Workshop 1 - The Muller Room</a:t>
            </a:r>
            <a:endParaRPr lang="en-GB" sz="1600" dirty="0">
              <a:solidFill>
                <a:srgbClr val="00445E"/>
              </a:solidFill>
              <a:latin typeface="Arial" panose="020B0604020202020204" pitchFamily="34" charset="0"/>
              <a:cs typeface="Arial" panose="020B0604020202020204" pitchFamily="34" charset="0"/>
            </a:endParaRPr>
          </a:p>
          <a:p>
            <a:r>
              <a:rPr lang="en-GB" sz="1600" dirty="0">
                <a:solidFill>
                  <a:srgbClr val="00445E"/>
                </a:solidFill>
                <a:latin typeface="Arial" panose="020B0604020202020204" pitchFamily="34" charset="0"/>
                <a:cs typeface="Arial" panose="020B0604020202020204" pitchFamily="34" charset="0"/>
              </a:rPr>
              <a:t>Implementing a relational behaviour policy by Wellington School</a:t>
            </a:r>
          </a:p>
          <a:p>
            <a:endParaRPr lang="en-GB" sz="1600" dirty="0">
              <a:solidFill>
                <a:srgbClr val="00445E"/>
              </a:solidFill>
              <a:latin typeface="Arial" panose="020B0604020202020204" pitchFamily="34" charset="0"/>
              <a:cs typeface="Arial" panose="020B0604020202020204" pitchFamily="34" charset="0"/>
            </a:endParaRPr>
          </a:p>
          <a:p>
            <a:r>
              <a:rPr lang="en-GB" sz="1600" b="1" dirty="0">
                <a:solidFill>
                  <a:srgbClr val="00445E"/>
                </a:solidFill>
                <a:latin typeface="Arial" panose="020B0604020202020204" pitchFamily="34" charset="0"/>
                <a:cs typeface="Arial" panose="020B0604020202020204" pitchFamily="34" charset="0"/>
              </a:rPr>
              <a:t>Workshop 2 - The </a:t>
            </a:r>
            <a:r>
              <a:rPr lang="en-GB" sz="1600" b="1" dirty="0" err="1">
                <a:solidFill>
                  <a:srgbClr val="00445E"/>
                </a:solidFill>
                <a:latin typeface="Arial" panose="020B0604020202020204" pitchFamily="34" charset="0"/>
                <a:cs typeface="Arial" panose="020B0604020202020204" pitchFamily="34" charset="0"/>
              </a:rPr>
              <a:t>Wilforce</a:t>
            </a:r>
            <a:r>
              <a:rPr lang="en-GB" sz="1600" b="1" dirty="0">
                <a:solidFill>
                  <a:srgbClr val="00445E"/>
                </a:solidFill>
                <a:latin typeface="Arial" panose="020B0604020202020204" pitchFamily="34" charset="0"/>
                <a:cs typeface="Arial" panose="020B0604020202020204" pitchFamily="34" charset="0"/>
              </a:rPr>
              <a:t> Room</a:t>
            </a:r>
            <a:endParaRPr lang="en-GB" sz="1600" dirty="0">
              <a:solidFill>
                <a:srgbClr val="00445E"/>
              </a:solidFill>
              <a:latin typeface="Arial" panose="020B0604020202020204" pitchFamily="34" charset="0"/>
              <a:cs typeface="Arial" panose="020B0604020202020204" pitchFamily="34" charset="0"/>
            </a:endParaRPr>
          </a:p>
          <a:p>
            <a:r>
              <a:rPr lang="en-GB" sz="1600" dirty="0">
                <a:solidFill>
                  <a:srgbClr val="00445E"/>
                </a:solidFill>
                <a:latin typeface="Arial" panose="020B0604020202020204" pitchFamily="34" charset="0"/>
                <a:cs typeface="Arial" panose="020B0604020202020204" pitchFamily="34" charset="0"/>
              </a:rPr>
              <a:t>Family Engagement by St Hilda’s Primary School </a:t>
            </a:r>
          </a:p>
          <a:p>
            <a:endParaRPr lang="en-GB" sz="1600" dirty="0">
              <a:solidFill>
                <a:srgbClr val="00445E"/>
              </a:solidFill>
              <a:latin typeface="Arial" panose="020B0604020202020204" pitchFamily="34" charset="0"/>
              <a:cs typeface="Arial" panose="020B0604020202020204" pitchFamily="34" charset="0"/>
            </a:endParaRPr>
          </a:p>
          <a:p>
            <a:r>
              <a:rPr lang="en-GB" sz="1600" b="1" dirty="0">
                <a:solidFill>
                  <a:srgbClr val="00445E"/>
                </a:solidFill>
                <a:latin typeface="Arial" panose="020B0604020202020204" pitchFamily="34" charset="0"/>
                <a:cs typeface="Arial" panose="020B0604020202020204" pitchFamily="34" charset="0"/>
              </a:rPr>
              <a:t>Workshop 3 - The Main Conference Room</a:t>
            </a:r>
            <a:endParaRPr lang="en-GB" sz="1600" dirty="0">
              <a:solidFill>
                <a:srgbClr val="00445E"/>
              </a:solidFill>
              <a:latin typeface="Arial" panose="020B0604020202020204" pitchFamily="34" charset="0"/>
              <a:cs typeface="Arial" panose="020B0604020202020204" pitchFamily="34" charset="0"/>
            </a:endParaRPr>
          </a:p>
          <a:p>
            <a:r>
              <a:rPr lang="en-GB" sz="1600" dirty="0">
                <a:solidFill>
                  <a:srgbClr val="00445E"/>
                </a:solidFill>
                <a:latin typeface="Arial" panose="020B0604020202020204" pitchFamily="34" charset="0"/>
                <a:cs typeface="Arial" panose="020B0604020202020204" pitchFamily="34" charset="0"/>
              </a:rPr>
              <a:t>Who is listening to me? The power of the voice of the child by Virtual School </a:t>
            </a:r>
          </a:p>
          <a:p>
            <a:endParaRPr lang="en-GB" sz="1600" dirty="0">
              <a:solidFill>
                <a:srgbClr val="00445E"/>
              </a:solidFill>
              <a:latin typeface="Arial" panose="020B0604020202020204" pitchFamily="34" charset="0"/>
              <a:cs typeface="Arial" panose="020B0604020202020204" pitchFamily="34" charset="0"/>
            </a:endParaRPr>
          </a:p>
          <a:p>
            <a:r>
              <a:rPr lang="en-GB" sz="1600" b="1" dirty="0">
                <a:solidFill>
                  <a:srgbClr val="00445E"/>
                </a:solidFill>
                <a:latin typeface="Arial" panose="020B0604020202020204" pitchFamily="34" charset="0"/>
                <a:cs typeface="Arial" panose="020B0604020202020204" pitchFamily="34" charset="0"/>
              </a:rPr>
              <a:t>Workshop 4 - The Graham Room</a:t>
            </a:r>
          </a:p>
          <a:p>
            <a:r>
              <a:rPr lang="en-GB" sz="1600" dirty="0">
                <a:solidFill>
                  <a:srgbClr val="00445E"/>
                </a:solidFill>
                <a:latin typeface="Arial" panose="020B0604020202020204" pitchFamily="34" charset="0"/>
                <a:cs typeface="Arial" panose="020B0604020202020204" pitchFamily="34" charset="0"/>
              </a:rPr>
              <a:t>Understanding and Communicating Children’s Needs – A Practical Approach by Broomwood Primary and Heyes Lane Primary</a:t>
            </a:r>
          </a:p>
          <a:p>
            <a:endParaRPr lang="en-GB" sz="1600" dirty="0">
              <a:solidFill>
                <a:srgbClr val="00445E"/>
              </a:solidFill>
              <a:latin typeface="Arial" panose="020B0604020202020204" pitchFamily="34" charset="0"/>
              <a:cs typeface="Arial" panose="020B0604020202020204" pitchFamily="34" charset="0"/>
            </a:endParaRPr>
          </a:p>
          <a:p>
            <a:r>
              <a:rPr lang="en-GB" sz="1600" b="1" dirty="0">
                <a:solidFill>
                  <a:srgbClr val="00445E"/>
                </a:solidFill>
                <a:latin typeface="Arial" panose="020B0604020202020204" pitchFamily="34" charset="0"/>
                <a:cs typeface="Arial" panose="020B0604020202020204" pitchFamily="34" charset="0"/>
              </a:rPr>
              <a:t>Workshop 5 - The Main Conference Room</a:t>
            </a:r>
            <a:endParaRPr lang="en-GB" sz="1600" dirty="0">
              <a:solidFill>
                <a:srgbClr val="00445E"/>
              </a:solidFill>
              <a:latin typeface="Arial" panose="020B0604020202020204" pitchFamily="34" charset="0"/>
              <a:cs typeface="Arial" panose="020B0604020202020204" pitchFamily="34" charset="0"/>
            </a:endParaRPr>
          </a:p>
          <a:p>
            <a:r>
              <a:rPr lang="en-GB" sz="1600" dirty="0">
                <a:solidFill>
                  <a:srgbClr val="00445E"/>
                </a:solidFill>
                <a:latin typeface="Arial" panose="020B0604020202020204" pitchFamily="34" charset="0"/>
                <a:cs typeface="Arial" panose="020B0604020202020204" pitchFamily="34" charset="0"/>
              </a:rPr>
              <a:t>Supporting the supporters – A multi-agency approach to thinking psychologically about children’s needs by Changing Minds</a:t>
            </a:r>
          </a:p>
          <a:p>
            <a:endParaRPr lang="en-GB" sz="1600" dirty="0">
              <a:solidFill>
                <a:srgbClr val="00445E"/>
              </a:solidFill>
              <a:latin typeface="Arial" panose="020B0604020202020204" pitchFamily="34" charset="0"/>
              <a:cs typeface="Arial" panose="020B0604020202020204" pitchFamily="34" charset="0"/>
            </a:endParaRPr>
          </a:p>
          <a:p>
            <a:r>
              <a:rPr lang="en-GB" sz="1600" b="1" dirty="0">
                <a:solidFill>
                  <a:srgbClr val="00445E"/>
                </a:solidFill>
                <a:latin typeface="Arial" panose="020B0604020202020204" pitchFamily="34" charset="0"/>
                <a:cs typeface="Arial" panose="020B0604020202020204" pitchFamily="34" charset="0"/>
              </a:rPr>
              <a:t>Workshop 6 - The Luther King Room</a:t>
            </a:r>
            <a:endParaRPr lang="en-GB" sz="1600" dirty="0">
              <a:solidFill>
                <a:srgbClr val="00445E"/>
              </a:solidFill>
              <a:latin typeface="Arial" panose="020B0604020202020204" pitchFamily="34" charset="0"/>
              <a:cs typeface="Arial" panose="020B0604020202020204" pitchFamily="34" charset="0"/>
            </a:endParaRPr>
          </a:p>
          <a:p>
            <a:r>
              <a:rPr lang="en-GB" sz="1600" dirty="0">
                <a:solidFill>
                  <a:srgbClr val="00445E"/>
                </a:solidFill>
                <a:latin typeface="Arial" panose="020B0604020202020204" pitchFamily="34" charset="0"/>
                <a:cs typeface="Arial" panose="020B0604020202020204" pitchFamily="34" charset="0"/>
              </a:rPr>
              <a:t>Care Curriculum -  How do children’s knowledge and understanding of their identity help to develop and maintain good mental health and wellbeing? by Stretford High School   </a:t>
            </a:r>
          </a:p>
        </p:txBody>
      </p:sp>
    </p:spTree>
    <p:extLst>
      <p:ext uri="{BB962C8B-B14F-4D97-AF65-F5344CB8AC3E}">
        <p14:creationId xmlns:p14="http://schemas.microsoft.com/office/powerpoint/2010/main" val="3859811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2E8AE-F45E-2106-ED4F-56D03AB62633}"/>
              </a:ext>
            </a:extLst>
          </p:cNvPr>
          <p:cNvSpPr>
            <a:spLocks noGrp="1"/>
          </p:cNvSpPr>
          <p:nvPr>
            <p:ph type="title"/>
          </p:nvPr>
        </p:nvSpPr>
        <p:spPr>
          <a:xfrm>
            <a:off x="348343" y="222661"/>
            <a:ext cx="11512731" cy="1325563"/>
          </a:xfrm>
        </p:spPr>
        <p:txBody>
          <a:bodyPr/>
          <a:lstStyle/>
          <a:p>
            <a:pPr algn="ctr"/>
            <a:r>
              <a:rPr lang="en-GB" dirty="0"/>
              <a:t>What do we want to achieve today? </a:t>
            </a:r>
          </a:p>
        </p:txBody>
      </p:sp>
      <p:sp>
        <p:nvSpPr>
          <p:cNvPr id="3" name="Content Placeholder 2">
            <a:extLst>
              <a:ext uri="{FF2B5EF4-FFF2-40B4-BE49-F238E27FC236}">
                <a16:creationId xmlns:a16="http://schemas.microsoft.com/office/drawing/2014/main" id="{6E77A62F-613D-83BD-D10F-CBDA70C995C9}"/>
              </a:ext>
            </a:extLst>
          </p:cNvPr>
          <p:cNvSpPr>
            <a:spLocks noGrp="1"/>
          </p:cNvSpPr>
          <p:nvPr>
            <p:ph idx="1"/>
          </p:nvPr>
        </p:nvSpPr>
        <p:spPr>
          <a:xfrm>
            <a:off x="287383" y="1636358"/>
            <a:ext cx="8388282" cy="4351338"/>
          </a:xfrm>
        </p:spPr>
        <p:txBody>
          <a:bodyPr>
            <a:normAutofit fontScale="62500" lnSpcReduction="20000"/>
          </a:bodyPr>
          <a:lstStyle/>
          <a:p>
            <a:pPr>
              <a:lnSpc>
                <a:spcPct val="110000"/>
              </a:lnSpc>
            </a:pPr>
            <a:r>
              <a:rPr lang="en-GB" dirty="0">
                <a:latin typeface="Arial" panose="020B0604020202020204" pitchFamily="34" charset="0"/>
                <a:cs typeface="Arial" panose="020B0604020202020204" pitchFamily="34" charset="0"/>
              </a:rPr>
              <a:t>To bring people from education, social care and partner agencies together to find out more about how to work in a more trauma informed and attachment aware way</a:t>
            </a:r>
          </a:p>
          <a:p>
            <a:pPr>
              <a:lnSpc>
                <a:spcPct val="110000"/>
              </a:lnSpc>
            </a:pPr>
            <a:r>
              <a:rPr lang="en-GB" dirty="0">
                <a:latin typeface="Arial" panose="020B0604020202020204" pitchFamily="34" charset="0"/>
                <a:cs typeface="Arial" panose="020B0604020202020204" pitchFamily="34" charset="0"/>
              </a:rPr>
              <a:t>To understand the research behind trauma informed and attachment aware practice and to learn about strategies to work in a more trauma informed and attachment aware way</a:t>
            </a:r>
          </a:p>
          <a:p>
            <a:pPr>
              <a:lnSpc>
                <a:spcPct val="110000"/>
              </a:lnSpc>
            </a:pPr>
            <a:r>
              <a:rPr lang="en-GB" dirty="0">
                <a:latin typeface="Arial" panose="020B0604020202020204" pitchFamily="34" charset="0"/>
                <a:cs typeface="Arial" panose="020B0604020202020204" pitchFamily="34" charset="0"/>
              </a:rPr>
              <a:t>To understand how trauma informed and attachment aware practices fit into the education and social care landscape of Trafford</a:t>
            </a:r>
          </a:p>
          <a:p>
            <a:pPr>
              <a:lnSpc>
                <a:spcPct val="110000"/>
              </a:lnSpc>
            </a:pPr>
            <a:r>
              <a:rPr lang="en-GB" dirty="0">
                <a:latin typeface="Arial" panose="020B0604020202020204" pitchFamily="34" charset="0"/>
                <a:cs typeface="Arial" panose="020B0604020202020204" pitchFamily="34" charset="0"/>
              </a:rPr>
              <a:t>To raise awareness of the support available through Virtual School for those working with children who have had a Social Worker and to learn about the Belong Programme</a:t>
            </a:r>
          </a:p>
          <a:p>
            <a:pPr>
              <a:lnSpc>
                <a:spcPct val="110000"/>
              </a:lnSpc>
            </a:pPr>
            <a:r>
              <a:rPr lang="en-GB" dirty="0">
                <a:latin typeface="Arial" panose="020B0604020202020204" pitchFamily="34" charset="0"/>
                <a:cs typeface="Arial" panose="020B0604020202020204" pitchFamily="34" charset="0"/>
              </a:rPr>
              <a:t>To learn from schools about how they have developed trauma informed and attachment aware practices </a:t>
            </a:r>
          </a:p>
          <a:p>
            <a:pPr>
              <a:lnSpc>
                <a:spcPct val="110000"/>
              </a:lnSpc>
            </a:pPr>
            <a:r>
              <a:rPr lang="en-GB" dirty="0">
                <a:latin typeface="Arial" panose="020B0604020202020204" pitchFamily="34" charset="0"/>
                <a:cs typeface="Arial" panose="020B0604020202020204" pitchFamily="34" charset="0"/>
              </a:rPr>
              <a:t>To hear the voices of children about what ‘belong’ means to them</a:t>
            </a:r>
          </a:p>
        </p:txBody>
      </p:sp>
      <p:sp>
        <p:nvSpPr>
          <p:cNvPr id="4" name="Footer Placeholder 3">
            <a:extLst>
              <a:ext uri="{FF2B5EF4-FFF2-40B4-BE49-F238E27FC236}">
                <a16:creationId xmlns:a16="http://schemas.microsoft.com/office/drawing/2014/main" id="{BB2C7A9A-6835-9ED1-E872-0A0F9B1139BC}"/>
              </a:ext>
            </a:extLst>
          </p:cNvPr>
          <p:cNvSpPr>
            <a:spLocks noGrp="1"/>
          </p:cNvSpPr>
          <p:nvPr>
            <p:ph type="ftr" sz="quarter" idx="11"/>
          </p:nvPr>
        </p:nvSpPr>
        <p:spPr/>
        <p:txBody>
          <a:bodyPr/>
          <a:lstStyle/>
          <a:p>
            <a:pPr>
              <a:defRPr/>
            </a:pPr>
            <a:endParaRPr lang="en-GB" dirty="0">
              <a:solidFill>
                <a:prstClr val="black">
                  <a:tint val="75000"/>
                </a:prstClr>
              </a:solidFill>
              <a:latin typeface="Calibri" panose="020F0502020204030204"/>
            </a:endParaRPr>
          </a:p>
        </p:txBody>
      </p:sp>
      <p:pic>
        <p:nvPicPr>
          <p:cNvPr id="5" name="Picture 4">
            <a:extLst>
              <a:ext uri="{FF2B5EF4-FFF2-40B4-BE49-F238E27FC236}">
                <a16:creationId xmlns:a16="http://schemas.microsoft.com/office/drawing/2014/main" id="{FFC468EB-4457-5603-6586-E5BCEED6D121}"/>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8753" t="15455" r="30202" b="21313"/>
          <a:stretch>
            <a:fillRect/>
          </a:stretch>
        </p:blipFill>
        <p:spPr bwMode="auto">
          <a:xfrm>
            <a:off x="8693082" y="1548224"/>
            <a:ext cx="3150575" cy="43513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0831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7A924-E992-78B1-40F9-51C4EB9E88A1}"/>
              </a:ext>
            </a:extLst>
          </p:cNvPr>
          <p:cNvSpPr>
            <a:spLocks noGrp="1"/>
          </p:cNvSpPr>
          <p:nvPr>
            <p:ph type="title"/>
          </p:nvPr>
        </p:nvSpPr>
        <p:spPr/>
        <p:txBody>
          <a:bodyPr/>
          <a:lstStyle/>
          <a:p>
            <a:pPr algn="ctr"/>
            <a:r>
              <a:rPr lang="en-GB" dirty="0"/>
              <a:t>What are your takeaways?</a:t>
            </a:r>
          </a:p>
        </p:txBody>
      </p:sp>
      <p:sp>
        <p:nvSpPr>
          <p:cNvPr id="4" name="Footer Placeholder 3">
            <a:extLst>
              <a:ext uri="{FF2B5EF4-FFF2-40B4-BE49-F238E27FC236}">
                <a16:creationId xmlns:a16="http://schemas.microsoft.com/office/drawing/2014/main" id="{31DB7853-8C07-3D7E-2568-7D26D0022B83}"/>
              </a:ext>
            </a:extLst>
          </p:cNvPr>
          <p:cNvSpPr>
            <a:spLocks noGrp="1"/>
          </p:cNvSpPr>
          <p:nvPr>
            <p:ph type="ftr" sz="quarter" idx="11"/>
          </p:nvPr>
        </p:nvSpPr>
        <p:spPr/>
        <p:txBody>
          <a:bodyPr/>
          <a:lstStyle/>
          <a:p>
            <a:endParaRPr lang="en-GB" dirty="0"/>
          </a:p>
        </p:txBody>
      </p:sp>
      <p:sp>
        <p:nvSpPr>
          <p:cNvPr id="7" name="Rectangle: Rounded Corners 6">
            <a:extLst>
              <a:ext uri="{FF2B5EF4-FFF2-40B4-BE49-F238E27FC236}">
                <a16:creationId xmlns:a16="http://schemas.microsoft.com/office/drawing/2014/main" id="{8B9A743E-9A62-CF04-A81A-52C69DB02954}"/>
              </a:ext>
            </a:extLst>
          </p:cNvPr>
          <p:cNvSpPr/>
          <p:nvPr/>
        </p:nvSpPr>
        <p:spPr>
          <a:xfrm>
            <a:off x="1407410" y="2582862"/>
            <a:ext cx="4894217" cy="960438"/>
          </a:xfrm>
          <a:custGeom>
            <a:avLst/>
            <a:gdLst>
              <a:gd name="connsiteX0" fmla="*/ 0 w 4894217"/>
              <a:gd name="connsiteY0" fmla="*/ 160076 h 960438"/>
              <a:gd name="connsiteX1" fmla="*/ 160076 w 4894217"/>
              <a:gd name="connsiteY1" fmla="*/ 0 h 960438"/>
              <a:gd name="connsiteX2" fmla="*/ 731834 w 4894217"/>
              <a:gd name="connsiteY2" fmla="*/ 0 h 960438"/>
              <a:gd name="connsiteX3" fmla="*/ 1395074 w 4894217"/>
              <a:gd name="connsiteY3" fmla="*/ 0 h 960438"/>
              <a:gd name="connsiteX4" fmla="*/ 1829610 w 4894217"/>
              <a:gd name="connsiteY4" fmla="*/ 0 h 960438"/>
              <a:gd name="connsiteX5" fmla="*/ 2401368 w 4894217"/>
              <a:gd name="connsiteY5" fmla="*/ 0 h 960438"/>
              <a:gd name="connsiteX6" fmla="*/ 2927385 w 4894217"/>
              <a:gd name="connsiteY6" fmla="*/ 0 h 960438"/>
              <a:gd name="connsiteX7" fmla="*/ 3361921 w 4894217"/>
              <a:gd name="connsiteY7" fmla="*/ 0 h 960438"/>
              <a:gd name="connsiteX8" fmla="*/ 3796458 w 4894217"/>
              <a:gd name="connsiteY8" fmla="*/ 0 h 960438"/>
              <a:gd name="connsiteX9" fmla="*/ 4734141 w 4894217"/>
              <a:gd name="connsiteY9" fmla="*/ 0 h 960438"/>
              <a:gd name="connsiteX10" fmla="*/ 4894217 w 4894217"/>
              <a:gd name="connsiteY10" fmla="*/ 160076 h 960438"/>
              <a:gd name="connsiteX11" fmla="*/ 4894217 w 4894217"/>
              <a:gd name="connsiteY11" fmla="*/ 473816 h 960438"/>
              <a:gd name="connsiteX12" fmla="*/ 4894217 w 4894217"/>
              <a:gd name="connsiteY12" fmla="*/ 800362 h 960438"/>
              <a:gd name="connsiteX13" fmla="*/ 4734141 w 4894217"/>
              <a:gd name="connsiteY13" fmla="*/ 960438 h 960438"/>
              <a:gd name="connsiteX14" fmla="*/ 4116642 w 4894217"/>
              <a:gd name="connsiteY14" fmla="*/ 960438 h 960438"/>
              <a:gd name="connsiteX15" fmla="*/ 3499143 w 4894217"/>
              <a:gd name="connsiteY15" fmla="*/ 960438 h 960438"/>
              <a:gd name="connsiteX16" fmla="*/ 3064607 w 4894217"/>
              <a:gd name="connsiteY16" fmla="*/ 960438 h 960438"/>
              <a:gd name="connsiteX17" fmla="*/ 2447109 w 4894217"/>
              <a:gd name="connsiteY17" fmla="*/ 960438 h 960438"/>
              <a:gd name="connsiteX18" fmla="*/ 1966832 w 4894217"/>
              <a:gd name="connsiteY18" fmla="*/ 960438 h 960438"/>
              <a:gd name="connsiteX19" fmla="*/ 1303592 w 4894217"/>
              <a:gd name="connsiteY19" fmla="*/ 960438 h 960438"/>
              <a:gd name="connsiteX20" fmla="*/ 731834 w 4894217"/>
              <a:gd name="connsiteY20" fmla="*/ 960438 h 960438"/>
              <a:gd name="connsiteX21" fmla="*/ 160076 w 4894217"/>
              <a:gd name="connsiteY21" fmla="*/ 960438 h 960438"/>
              <a:gd name="connsiteX22" fmla="*/ 0 w 4894217"/>
              <a:gd name="connsiteY22" fmla="*/ 800362 h 960438"/>
              <a:gd name="connsiteX23" fmla="*/ 0 w 4894217"/>
              <a:gd name="connsiteY23" fmla="*/ 486622 h 960438"/>
              <a:gd name="connsiteX24" fmla="*/ 0 w 4894217"/>
              <a:gd name="connsiteY24" fmla="*/ 160076 h 96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94217" h="960438" fill="none" extrusionOk="0">
                <a:moveTo>
                  <a:pt x="0" y="160076"/>
                </a:moveTo>
                <a:cubicBezTo>
                  <a:pt x="25137" y="65007"/>
                  <a:pt x="56350" y="-8147"/>
                  <a:pt x="160076" y="0"/>
                </a:cubicBezTo>
                <a:cubicBezTo>
                  <a:pt x="318637" y="-3500"/>
                  <a:pt x="612591" y="51018"/>
                  <a:pt x="731834" y="0"/>
                </a:cubicBezTo>
                <a:cubicBezTo>
                  <a:pt x="851077" y="-51018"/>
                  <a:pt x="1078772" y="75689"/>
                  <a:pt x="1395074" y="0"/>
                </a:cubicBezTo>
                <a:cubicBezTo>
                  <a:pt x="1711376" y="-75689"/>
                  <a:pt x="1627127" y="12284"/>
                  <a:pt x="1829610" y="0"/>
                </a:cubicBezTo>
                <a:cubicBezTo>
                  <a:pt x="2032093" y="-12284"/>
                  <a:pt x="2229162" y="40466"/>
                  <a:pt x="2401368" y="0"/>
                </a:cubicBezTo>
                <a:cubicBezTo>
                  <a:pt x="2573574" y="-40466"/>
                  <a:pt x="2797161" y="57877"/>
                  <a:pt x="2927385" y="0"/>
                </a:cubicBezTo>
                <a:cubicBezTo>
                  <a:pt x="3057609" y="-57877"/>
                  <a:pt x="3189859" y="51905"/>
                  <a:pt x="3361921" y="0"/>
                </a:cubicBezTo>
                <a:cubicBezTo>
                  <a:pt x="3533983" y="-51905"/>
                  <a:pt x="3656656" y="42295"/>
                  <a:pt x="3796458" y="0"/>
                </a:cubicBezTo>
                <a:cubicBezTo>
                  <a:pt x="3936260" y="-42295"/>
                  <a:pt x="4298417" y="94225"/>
                  <a:pt x="4734141" y="0"/>
                </a:cubicBezTo>
                <a:cubicBezTo>
                  <a:pt x="4827061" y="310"/>
                  <a:pt x="4888641" y="78817"/>
                  <a:pt x="4894217" y="160076"/>
                </a:cubicBezTo>
                <a:cubicBezTo>
                  <a:pt x="4922492" y="238832"/>
                  <a:pt x="4872882" y="318138"/>
                  <a:pt x="4894217" y="473816"/>
                </a:cubicBezTo>
                <a:cubicBezTo>
                  <a:pt x="4915552" y="629494"/>
                  <a:pt x="4881936" y="650742"/>
                  <a:pt x="4894217" y="800362"/>
                </a:cubicBezTo>
                <a:cubicBezTo>
                  <a:pt x="4887009" y="866941"/>
                  <a:pt x="4827558" y="969059"/>
                  <a:pt x="4734141" y="960438"/>
                </a:cubicBezTo>
                <a:cubicBezTo>
                  <a:pt x="4471831" y="970122"/>
                  <a:pt x="4377127" y="950379"/>
                  <a:pt x="4116642" y="960438"/>
                </a:cubicBezTo>
                <a:cubicBezTo>
                  <a:pt x="3856157" y="970497"/>
                  <a:pt x="3641644" y="915606"/>
                  <a:pt x="3499143" y="960438"/>
                </a:cubicBezTo>
                <a:cubicBezTo>
                  <a:pt x="3356642" y="1005270"/>
                  <a:pt x="3157932" y="953202"/>
                  <a:pt x="3064607" y="960438"/>
                </a:cubicBezTo>
                <a:cubicBezTo>
                  <a:pt x="2971282" y="967674"/>
                  <a:pt x="2649243" y="919873"/>
                  <a:pt x="2447109" y="960438"/>
                </a:cubicBezTo>
                <a:cubicBezTo>
                  <a:pt x="2244975" y="1001003"/>
                  <a:pt x="2139338" y="928192"/>
                  <a:pt x="1966832" y="960438"/>
                </a:cubicBezTo>
                <a:cubicBezTo>
                  <a:pt x="1794326" y="992684"/>
                  <a:pt x="1603860" y="914220"/>
                  <a:pt x="1303592" y="960438"/>
                </a:cubicBezTo>
                <a:cubicBezTo>
                  <a:pt x="1003324" y="1006656"/>
                  <a:pt x="968079" y="914385"/>
                  <a:pt x="731834" y="960438"/>
                </a:cubicBezTo>
                <a:cubicBezTo>
                  <a:pt x="495589" y="1006491"/>
                  <a:pt x="412090" y="898489"/>
                  <a:pt x="160076" y="960438"/>
                </a:cubicBezTo>
                <a:cubicBezTo>
                  <a:pt x="74388" y="965713"/>
                  <a:pt x="-12082" y="905303"/>
                  <a:pt x="0" y="800362"/>
                </a:cubicBezTo>
                <a:cubicBezTo>
                  <a:pt x="-31915" y="699755"/>
                  <a:pt x="27519" y="639289"/>
                  <a:pt x="0" y="486622"/>
                </a:cubicBezTo>
                <a:cubicBezTo>
                  <a:pt x="-27519" y="333955"/>
                  <a:pt x="37518" y="303274"/>
                  <a:pt x="0" y="160076"/>
                </a:cubicBezTo>
                <a:close/>
              </a:path>
              <a:path w="4894217" h="960438" stroke="0" extrusionOk="0">
                <a:moveTo>
                  <a:pt x="0" y="160076"/>
                </a:moveTo>
                <a:cubicBezTo>
                  <a:pt x="17898" y="69132"/>
                  <a:pt x="90428" y="10925"/>
                  <a:pt x="160076" y="0"/>
                </a:cubicBezTo>
                <a:cubicBezTo>
                  <a:pt x="271065" y="-20288"/>
                  <a:pt x="423615" y="14861"/>
                  <a:pt x="686093" y="0"/>
                </a:cubicBezTo>
                <a:cubicBezTo>
                  <a:pt x="948571" y="-14861"/>
                  <a:pt x="1173866" y="1730"/>
                  <a:pt x="1349333" y="0"/>
                </a:cubicBezTo>
                <a:cubicBezTo>
                  <a:pt x="1524800" y="-1730"/>
                  <a:pt x="1671802" y="8344"/>
                  <a:pt x="1966832" y="0"/>
                </a:cubicBezTo>
                <a:cubicBezTo>
                  <a:pt x="2261862" y="-8344"/>
                  <a:pt x="2242845" y="41376"/>
                  <a:pt x="2401368" y="0"/>
                </a:cubicBezTo>
                <a:cubicBezTo>
                  <a:pt x="2559891" y="-41376"/>
                  <a:pt x="2760161" y="45155"/>
                  <a:pt x="2927385" y="0"/>
                </a:cubicBezTo>
                <a:cubicBezTo>
                  <a:pt x="3094609" y="-45155"/>
                  <a:pt x="3309073" y="33655"/>
                  <a:pt x="3544884" y="0"/>
                </a:cubicBezTo>
                <a:cubicBezTo>
                  <a:pt x="3780695" y="-33655"/>
                  <a:pt x="3874189" y="16348"/>
                  <a:pt x="3979420" y="0"/>
                </a:cubicBezTo>
                <a:cubicBezTo>
                  <a:pt x="4084651" y="-16348"/>
                  <a:pt x="4517657" y="88899"/>
                  <a:pt x="4734141" y="0"/>
                </a:cubicBezTo>
                <a:cubicBezTo>
                  <a:pt x="4822241" y="7602"/>
                  <a:pt x="4911877" y="67712"/>
                  <a:pt x="4894217" y="160076"/>
                </a:cubicBezTo>
                <a:cubicBezTo>
                  <a:pt x="4919959" y="271604"/>
                  <a:pt x="4877540" y="325426"/>
                  <a:pt x="4894217" y="473816"/>
                </a:cubicBezTo>
                <a:cubicBezTo>
                  <a:pt x="4910894" y="622206"/>
                  <a:pt x="4874635" y="672571"/>
                  <a:pt x="4894217" y="800362"/>
                </a:cubicBezTo>
                <a:cubicBezTo>
                  <a:pt x="4885939" y="894332"/>
                  <a:pt x="4822897" y="975597"/>
                  <a:pt x="4734141" y="960438"/>
                </a:cubicBezTo>
                <a:cubicBezTo>
                  <a:pt x="4529832" y="989759"/>
                  <a:pt x="4483701" y="930302"/>
                  <a:pt x="4253864" y="960438"/>
                </a:cubicBezTo>
                <a:cubicBezTo>
                  <a:pt x="4024028" y="990574"/>
                  <a:pt x="3848599" y="898931"/>
                  <a:pt x="3636365" y="960438"/>
                </a:cubicBezTo>
                <a:cubicBezTo>
                  <a:pt x="3424131" y="1021945"/>
                  <a:pt x="3208022" y="908582"/>
                  <a:pt x="3064607" y="960438"/>
                </a:cubicBezTo>
                <a:cubicBezTo>
                  <a:pt x="2921192" y="1012294"/>
                  <a:pt x="2649852" y="929321"/>
                  <a:pt x="2538590" y="960438"/>
                </a:cubicBezTo>
                <a:cubicBezTo>
                  <a:pt x="2427328" y="991555"/>
                  <a:pt x="2092828" y="895094"/>
                  <a:pt x="1921091" y="960438"/>
                </a:cubicBezTo>
                <a:cubicBezTo>
                  <a:pt x="1749354" y="1025782"/>
                  <a:pt x="1495775" y="936706"/>
                  <a:pt x="1303592" y="960438"/>
                </a:cubicBezTo>
                <a:cubicBezTo>
                  <a:pt x="1111409" y="984170"/>
                  <a:pt x="1082933" y="944105"/>
                  <a:pt x="869056" y="960438"/>
                </a:cubicBezTo>
                <a:cubicBezTo>
                  <a:pt x="655179" y="976771"/>
                  <a:pt x="338107" y="951754"/>
                  <a:pt x="160076" y="960438"/>
                </a:cubicBezTo>
                <a:cubicBezTo>
                  <a:pt x="74675" y="964841"/>
                  <a:pt x="-14373" y="902209"/>
                  <a:pt x="0" y="800362"/>
                </a:cubicBezTo>
                <a:cubicBezTo>
                  <a:pt x="-29333" y="728560"/>
                  <a:pt x="25006" y="603614"/>
                  <a:pt x="0" y="480219"/>
                </a:cubicBezTo>
                <a:cubicBezTo>
                  <a:pt x="-25006" y="356824"/>
                  <a:pt x="30949" y="298840"/>
                  <a:pt x="0" y="160076"/>
                </a:cubicBezTo>
                <a:close/>
              </a:path>
            </a:pathLst>
          </a:custGeom>
          <a:solidFill>
            <a:srgbClr val="00445E"/>
          </a:solidFill>
          <a:ln w="57150">
            <a:solidFill>
              <a:srgbClr val="00445E"/>
            </a:solidFill>
            <a:extLst>
              <a:ext uri="{C807C97D-BFC1-408E-A445-0C87EB9F89A2}">
                <ask:lineSketchStyleProps xmlns:ask="http://schemas.microsoft.com/office/drawing/2018/sketchyshapes" sd="114312888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A00788FA-6C7C-5500-126D-4794D541E0FA}"/>
              </a:ext>
            </a:extLst>
          </p:cNvPr>
          <p:cNvSpPr txBox="1">
            <a:spLocks/>
          </p:cNvSpPr>
          <p:nvPr/>
        </p:nvSpPr>
        <p:spPr>
          <a:xfrm>
            <a:off x="1407410" y="2788283"/>
            <a:ext cx="4589418" cy="5495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45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445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445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445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445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dirty="0">
                <a:solidFill>
                  <a:srgbClr val="E7E6E1"/>
                </a:solidFill>
                <a:latin typeface="Roboto" panose="02000000000000000000" pitchFamily="2" charset="0"/>
              </a:rPr>
              <a:t>slido.com</a:t>
            </a:r>
            <a:r>
              <a:rPr lang="en-GB" dirty="0">
                <a:solidFill>
                  <a:srgbClr val="E7E6E1"/>
                </a:solidFill>
                <a:latin typeface="Roboto" panose="02000000000000000000" pitchFamily="2" charset="0"/>
              </a:rPr>
              <a:t> with </a:t>
            </a:r>
            <a:r>
              <a:rPr lang="en-GB" b="1" dirty="0">
                <a:solidFill>
                  <a:srgbClr val="E7E6E1"/>
                </a:solidFill>
                <a:latin typeface="Roboto" panose="02000000000000000000" pitchFamily="2" charset="0"/>
              </a:rPr>
              <a:t>#1218552</a:t>
            </a:r>
            <a:endParaRPr lang="en-GB" dirty="0">
              <a:solidFill>
                <a:srgbClr val="E7E6E1"/>
              </a:solidFill>
              <a:highlight>
                <a:srgbClr val="FFFF00"/>
              </a:highlight>
            </a:endParaRPr>
          </a:p>
        </p:txBody>
      </p:sp>
      <p:pic>
        <p:nvPicPr>
          <p:cNvPr id="3" name="Picture 2">
            <a:extLst>
              <a:ext uri="{FF2B5EF4-FFF2-40B4-BE49-F238E27FC236}">
                <a16:creationId xmlns:a16="http://schemas.microsoft.com/office/drawing/2014/main" id="{E8ED6AB7-E74E-91F2-06E2-CB39F0F69108}"/>
              </a:ext>
            </a:extLst>
          </p:cNvPr>
          <p:cNvPicPr>
            <a:picLocks noChangeAspect="1"/>
          </p:cNvPicPr>
          <p:nvPr/>
        </p:nvPicPr>
        <p:blipFill rotWithShape="1">
          <a:blip r:embed="rId2" r:link="rId3">
            <a:extLst>
              <a:ext uri="{28A0092B-C50C-407E-A947-70E740481C1C}">
                <a14:useLocalDpi xmlns:a14="http://schemas.microsoft.com/office/drawing/2010/main" val="0"/>
              </a:ext>
            </a:extLst>
          </a:blip>
          <a:srcRect l="21994" t="10994" r="13340" b="42504"/>
          <a:stretch>
            <a:fillRect/>
          </a:stretch>
        </p:blipFill>
        <p:spPr bwMode="auto">
          <a:xfrm>
            <a:off x="7016475" y="1777875"/>
            <a:ext cx="3849053" cy="369134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83069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A9D6B-649B-C825-A81E-B8A5A3E14421}"/>
              </a:ext>
            </a:extLst>
          </p:cNvPr>
          <p:cNvSpPr>
            <a:spLocks noGrp="1"/>
          </p:cNvSpPr>
          <p:nvPr>
            <p:ph type="title"/>
          </p:nvPr>
        </p:nvSpPr>
        <p:spPr>
          <a:xfrm>
            <a:off x="564823" y="365125"/>
            <a:ext cx="10788977" cy="1325563"/>
          </a:xfrm>
        </p:spPr>
        <p:txBody>
          <a:bodyPr/>
          <a:lstStyle/>
          <a:p>
            <a:r>
              <a:rPr lang="en-US" sz="4400" b="1" kern="1200" dirty="0">
                <a:solidFill>
                  <a:srgbClr val="00445E"/>
                </a:solidFill>
              </a:rPr>
              <a:t>Any questions?</a:t>
            </a:r>
            <a:endParaRPr lang="en-GB" dirty="0">
              <a:solidFill>
                <a:srgbClr val="00445E"/>
              </a:solidFill>
            </a:endParaRPr>
          </a:p>
        </p:txBody>
      </p:sp>
      <p:sp>
        <p:nvSpPr>
          <p:cNvPr id="3" name="Content Placeholder 2">
            <a:extLst>
              <a:ext uri="{FF2B5EF4-FFF2-40B4-BE49-F238E27FC236}">
                <a16:creationId xmlns:a16="http://schemas.microsoft.com/office/drawing/2014/main" id="{B4BDB11B-783C-B7E6-886C-B69056E457D0}"/>
              </a:ext>
            </a:extLst>
          </p:cNvPr>
          <p:cNvSpPr>
            <a:spLocks noGrp="1"/>
          </p:cNvSpPr>
          <p:nvPr>
            <p:ph idx="1"/>
          </p:nvPr>
        </p:nvSpPr>
        <p:spPr>
          <a:xfrm>
            <a:off x="564823" y="3043855"/>
            <a:ext cx="5902234" cy="1483632"/>
          </a:xfrm>
        </p:spPr>
        <p:txBody>
          <a:bodyPr/>
          <a:lstStyle/>
          <a:p>
            <a:pPr marL="0" indent="0" defTabSz="914400">
              <a:lnSpc>
                <a:spcPct val="90000"/>
              </a:lnSpc>
              <a:spcAft>
                <a:spcPts val="600"/>
              </a:spcAft>
              <a:buNone/>
            </a:pPr>
            <a:r>
              <a:rPr lang="en-US" b="1" dirty="0"/>
              <a:t>www.traffordvirtualschool.co.uk</a:t>
            </a:r>
          </a:p>
          <a:p>
            <a:pPr marL="0" indent="0" defTabSz="914400">
              <a:lnSpc>
                <a:spcPct val="90000"/>
              </a:lnSpc>
              <a:spcAft>
                <a:spcPts val="600"/>
              </a:spcAft>
              <a:buNone/>
            </a:pPr>
            <a:r>
              <a:rPr lang="en-US" b="1" dirty="0"/>
              <a:t>@TraffordVS</a:t>
            </a:r>
          </a:p>
        </p:txBody>
      </p:sp>
      <p:sp>
        <p:nvSpPr>
          <p:cNvPr id="4" name="Footer Placeholder 3">
            <a:extLst>
              <a:ext uri="{FF2B5EF4-FFF2-40B4-BE49-F238E27FC236}">
                <a16:creationId xmlns:a16="http://schemas.microsoft.com/office/drawing/2014/main" id="{5E47B219-BDD5-397C-3889-847029AE835C}"/>
              </a:ext>
            </a:extLst>
          </p:cNvPr>
          <p:cNvSpPr>
            <a:spLocks noGrp="1"/>
          </p:cNvSpPr>
          <p:nvPr>
            <p:ph type="ftr" sz="quarter" idx="11"/>
          </p:nvPr>
        </p:nvSpPr>
        <p:spPr/>
        <p:txBody>
          <a:bodyPr/>
          <a:lstStyle/>
          <a:p>
            <a:endParaRPr lang="en-GB" dirty="0"/>
          </a:p>
        </p:txBody>
      </p:sp>
      <p:pic>
        <p:nvPicPr>
          <p:cNvPr id="5" name="Picture 4">
            <a:extLst>
              <a:ext uri="{FF2B5EF4-FFF2-40B4-BE49-F238E27FC236}">
                <a16:creationId xmlns:a16="http://schemas.microsoft.com/office/drawing/2014/main" id="{A4BEFB9B-491E-118A-D722-B34B25B8CE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882" r="6758" b="-1"/>
          <a:stretch/>
        </p:blipFill>
        <p:spPr bwMode="auto">
          <a:xfrm>
            <a:off x="6863995"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a:extLst>
              <a:ext uri="{FF2B5EF4-FFF2-40B4-BE49-F238E27FC236}">
                <a16:creationId xmlns:a16="http://schemas.microsoft.com/office/drawing/2014/main" id="{1CAA2CE3-6937-9DEB-F2E3-8C9F4BFC83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45" r="8211" b="-1"/>
          <a:stretch/>
        </p:blipFill>
        <p:spPr bwMode="auto">
          <a:xfrm>
            <a:off x="6305806"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a:extLst>
              <a:ext uri="{FF2B5EF4-FFF2-40B4-BE49-F238E27FC236}">
                <a16:creationId xmlns:a16="http://schemas.microsoft.com/office/drawing/2014/main" id="{2C704E29-CDF9-F097-0750-0037D79720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167" r="1298" b="4"/>
          <a:stretch/>
        </p:blipFill>
        <p:spPr bwMode="auto">
          <a:xfrm>
            <a:off x="9933461"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87484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Trafford">
      <a:dk1>
        <a:srgbClr val="0088B2"/>
      </a:dk1>
      <a:lt1>
        <a:srgbClr val="E7E6E1"/>
      </a:lt1>
      <a:dk2>
        <a:srgbClr val="00445E"/>
      </a:dk2>
      <a:lt2>
        <a:srgbClr val="FFFFFF"/>
      </a:lt2>
      <a:accent1>
        <a:srgbClr val="8ED3A4"/>
      </a:accent1>
      <a:accent2>
        <a:srgbClr val="FA3760"/>
      </a:accent2>
      <a:accent3>
        <a:srgbClr val="B72126"/>
      </a:accent3>
      <a:accent4>
        <a:srgbClr val="FFE57F"/>
      </a:accent4>
      <a:accent5>
        <a:srgbClr val="F3F2F0"/>
      </a:accent5>
      <a:accent6>
        <a:srgbClr val="FA3760"/>
      </a:accent6>
      <a:hlink>
        <a:srgbClr val="0088B2"/>
      </a:hlink>
      <a:folHlink>
        <a:srgbClr val="8ED3A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s-Template-Trafford-Council (1).pptx" id="{E1AB312C-9A1A-476D-8CE1-42219A8CFC94}" vid="{A0E2E45A-6182-41E9-9F1C-50A9226E9C9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811</TotalTime>
  <Words>2369</Words>
  <Application>Microsoft Office PowerPoint</Application>
  <PresentationFormat>Widescreen</PresentationFormat>
  <Paragraphs>238</Paragraphs>
  <Slides>33</Slides>
  <Notes>17</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33</vt:i4>
      </vt:variant>
    </vt:vector>
  </HeadingPairs>
  <TitlesOfParts>
    <vt:vector size="43" baseType="lpstr">
      <vt:lpstr>Arial</vt:lpstr>
      <vt:lpstr>Calibri</vt:lpstr>
      <vt:lpstr>Calibri Light</vt:lpstr>
      <vt:lpstr>Franklin Gothic Book</vt:lpstr>
      <vt:lpstr>Myriad Pro</vt:lpstr>
      <vt:lpstr>Roboto</vt:lpstr>
      <vt:lpstr>Wingdings</vt:lpstr>
      <vt:lpstr>Office Theme</vt:lpstr>
      <vt:lpstr>Custom Design</vt:lpstr>
      <vt:lpstr>1_Office Theme</vt:lpstr>
      <vt:lpstr> Bridge Conference 2024  Trauma Informed and Attachment Aware</vt:lpstr>
      <vt:lpstr>We have mixed everyone up on tables so that you are sitting with people who have different roles to you and who you might not have met before.  Today is all about building bridges so please take this opportunity to get to know each other and share what you want to get out of today by following the Slido link below:</vt:lpstr>
      <vt:lpstr>What do we want to achieve today? </vt:lpstr>
      <vt:lpstr>Bridge Conference 2024</vt:lpstr>
      <vt:lpstr>Jill McGregor Director of Children’s Services </vt:lpstr>
      <vt:lpstr>Keynote Speech Dr Janet Rose</vt:lpstr>
      <vt:lpstr>Break</vt:lpstr>
      <vt:lpstr>Our 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you do?</vt:lpstr>
      <vt:lpstr>PowerPoint Presentation</vt:lpstr>
      <vt:lpstr>Inclusive Trafford </vt:lpstr>
      <vt:lpstr>PowerPoint Presentation</vt:lpstr>
      <vt:lpstr>PowerPoint Presentation</vt:lpstr>
      <vt:lpstr>Trafford as a Selective Authority &amp; Inclusive Authority</vt:lpstr>
      <vt:lpstr>PowerPoint Presentation</vt:lpstr>
      <vt:lpstr>PowerPoint Presentation</vt:lpstr>
      <vt:lpstr>PowerPoint Presentation</vt:lpstr>
      <vt:lpstr>PowerPoint Presentation</vt:lpstr>
      <vt:lpstr>PowerPoint Presentation</vt:lpstr>
      <vt:lpstr>Belong Workshops</vt:lpstr>
      <vt:lpstr>What do we want to achieve today? </vt:lpstr>
      <vt:lpstr>What are your takeaways?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Lane, Jade</dc:creator>
  <cp:lastModifiedBy>Lane, Jade</cp:lastModifiedBy>
  <cp:revision>46</cp:revision>
  <dcterms:created xsi:type="dcterms:W3CDTF">2022-09-12T10:23:40Z</dcterms:created>
  <dcterms:modified xsi:type="dcterms:W3CDTF">2024-02-23T09:35:31Z</dcterms:modified>
</cp:coreProperties>
</file>