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sldIdLst>
    <p:sldId id="263" r:id="rId6"/>
    <p:sldId id="261" r:id="rId7"/>
    <p:sldId id="281" r:id="rId8"/>
    <p:sldId id="287" r:id="rId9"/>
    <p:sldId id="280" r:id="rId10"/>
    <p:sldId id="284" r:id="rId11"/>
    <p:sldId id="297" r:id="rId12"/>
    <p:sldId id="298" r:id="rId13"/>
    <p:sldId id="279" r:id="rId14"/>
    <p:sldId id="289" r:id="rId15"/>
    <p:sldId id="294" r:id="rId16"/>
    <p:sldId id="295" r:id="rId17"/>
    <p:sldId id="292" r:id="rId18"/>
    <p:sldId id="296" r:id="rId19"/>
    <p:sldId id="262" r:id="rId20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A0"/>
    <a:srgbClr val="E3A447"/>
    <a:srgbClr val="20275C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C1ADA7-D9CD-472C-B5B4-A962057E4E64}" v="2" dt="2024-08-21T09:16:57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0" y="54"/>
      </p:cViewPr>
      <p:guideLst>
        <p:guide orient="horz" pos="2160"/>
        <p:guide pos="32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unker" userId="aaf6ccf9-578e-409a-b858-80a7d864961b" providerId="ADAL" clId="{71C1ADA7-D9CD-472C-B5B4-A962057E4E64}"/>
    <pc:docChg chg="undo custSel modSld">
      <pc:chgData name="Paul Bunker" userId="aaf6ccf9-578e-409a-b858-80a7d864961b" providerId="ADAL" clId="{71C1ADA7-D9CD-472C-B5B4-A962057E4E64}" dt="2024-08-21T09:18:26.985" v="452" actId="20577"/>
      <pc:docMkLst>
        <pc:docMk/>
      </pc:docMkLst>
      <pc:sldChg chg="modSp mod">
        <pc:chgData name="Paul Bunker" userId="aaf6ccf9-578e-409a-b858-80a7d864961b" providerId="ADAL" clId="{71C1ADA7-D9CD-472C-B5B4-A962057E4E64}" dt="2024-08-21T08:59:01.350" v="243" actId="20577"/>
        <pc:sldMkLst>
          <pc:docMk/>
          <pc:sldMk cId="2599452153" sldId="263"/>
        </pc:sldMkLst>
        <pc:spChg chg="mod">
          <ac:chgData name="Paul Bunker" userId="aaf6ccf9-578e-409a-b858-80a7d864961b" providerId="ADAL" clId="{71C1ADA7-D9CD-472C-B5B4-A962057E4E64}" dt="2024-08-21T08:59:01.350" v="243" actId="20577"/>
          <ac:spMkLst>
            <pc:docMk/>
            <pc:sldMk cId="2599452153" sldId="263"/>
            <ac:spMk id="7" creationId="{983BB85B-67FA-438F-815F-741010846966}"/>
          </ac:spMkLst>
        </pc:spChg>
      </pc:sldChg>
      <pc:sldChg chg="addSp delSp modSp mod">
        <pc:chgData name="Paul Bunker" userId="aaf6ccf9-578e-409a-b858-80a7d864961b" providerId="ADAL" clId="{71C1ADA7-D9CD-472C-B5B4-A962057E4E64}" dt="2024-08-21T09:18:26.985" v="452" actId="20577"/>
        <pc:sldMkLst>
          <pc:docMk/>
          <pc:sldMk cId="1668092463" sldId="280"/>
        </pc:sldMkLst>
        <pc:spChg chg="mod">
          <ac:chgData name="Paul Bunker" userId="aaf6ccf9-578e-409a-b858-80a7d864961b" providerId="ADAL" clId="{71C1ADA7-D9CD-472C-B5B4-A962057E4E64}" dt="2024-08-21T09:17:34.118" v="345" actId="14100"/>
          <ac:spMkLst>
            <pc:docMk/>
            <pc:sldMk cId="1668092463" sldId="280"/>
            <ac:spMk id="4" creationId="{00000000-0000-0000-0000-000000000000}"/>
          </ac:spMkLst>
        </pc:spChg>
        <pc:spChg chg="mod">
          <ac:chgData name="Paul Bunker" userId="aaf6ccf9-578e-409a-b858-80a7d864961b" providerId="ADAL" clId="{71C1ADA7-D9CD-472C-B5B4-A962057E4E64}" dt="2024-08-21T09:17:47.112" v="347" actId="14100"/>
          <ac:spMkLst>
            <pc:docMk/>
            <pc:sldMk cId="1668092463" sldId="280"/>
            <ac:spMk id="5" creationId="{00000000-0000-0000-0000-000000000000}"/>
          </ac:spMkLst>
        </pc:spChg>
        <pc:spChg chg="mod">
          <ac:chgData name="Paul Bunker" userId="aaf6ccf9-578e-409a-b858-80a7d864961b" providerId="ADAL" clId="{71C1ADA7-D9CD-472C-B5B4-A962057E4E64}" dt="2024-08-21T09:15:16.160" v="247" actId="14100"/>
          <ac:spMkLst>
            <pc:docMk/>
            <pc:sldMk cId="1668092463" sldId="280"/>
            <ac:spMk id="6" creationId="{00000000-0000-0000-0000-000000000000}"/>
          </ac:spMkLst>
        </pc:spChg>
        <pc:spChg chg="add mod">
          <ac:chgData name="Paul Bunker" userId="aaf6ccf9-578e-409a-b858-80a7d864961b" providerId="ADAL" clId="{71C1ADA7-D9CD-472C-B5B4-A962057E4E64}" dt="2024-08-21T09:18:07.257" v="394" actId="20577"/>
          <ac:spMkLst>
            <pc:docMk/>
            <pc:sldMk cId="1668092463" sldId="280"/>
            <ac:spMk id="8" creationId="{7D54C4B8-F8CC-A751-C829-F3569956A991}"/>
          </ac:spMkLst>
        </pc:spChg>
        <pc:spChg chg="add mod">
          <ac:chgData name="Paul Bunker" userId="aaf6ccf9-578e-409a-b858-80a7d864961b" providerId="ADAL" clId="{71C1ADA7-D9CD-472C-B5B4-A962057E4E64}" dt="2024-08-21T09:18:26.985" v="452" actId="20577"/>
          <ac:spMkLst>
            <pc:docMk/>
            <pc:sldMk cId="1668092463" sldId="280"/>
            <ac:spMk id="9" creationId="{A3E1B3A3-1791-8D27-0041-954AD998B492}"/>
          </ac:spMkLst>
        </pc:spChg>
        <pc:spChg chg="mod">
          <ac:chgData name="Paul Bunker" userId="aaf6ccf9-578e-409a-b858-80a7d864961b" providerId="ADAL" clId="{71C1ADA7-D9CD-472C-B5B4-A962057E4E64}" dt="2024-08-21T09:17:52.297" v="348" actId="1076"/>
          <ac:spMkLst>
            <pc:docMk/>
            <pc:sldMk cId="1668092463" sldId="280"/>
            <ac:spMk id="10" creationId="{00000000-0000-0000-0000-000000000000}"/>
          </ac:spMkLst>
        </pc:spChg>
        <pc:spChg chg="del mod">
          <ac:chgData name="Paul Bunker" userId="aaf6ccf9-578e-409a-b858-80a7d864961b" providerId="ADAL" clId="{71C1ADA7-D9CD-472C-B5B4-A962057E4E64}" dt="2024-08-21T09:16:44.546" v="337" actId="478"/>
          <ac:spMkLst>
            <pc:docMk/>
            <pc:sldMk cId="1668092463" sldId="280"/>
            <ac:spMk id="16" creationId="{00000000-0000-0000-0000-000000000000}"/>
          </ac:spMkLst>
        </pc:spChg>
        <pc:spChg chg="mod">
          <ac:chgData name="Paul Bunker" userId="aaf6ccf9-578e-409a-b858-80a7d864961b" providerId="ADAL" clId="{71C1ADA7-D9CD-472C-B5B4-A962057E4E64}" dt="2024-08-21T09:17:13.410" v="342" actId="14100"/>
          <ac:spMkLst>
            <pc:docMk/>
            <pc:sldMk cId="1668092463" sldId="280"/>
            <ac:spMk id="18" creationId="{00000000-0000-0000-0000-000000000000}"/>
          </ac:spMkLst>
        </pc:spChg>
        <pc:spChg chg="mod">
          <ac:chgData name="Paul Bunker" userId="aaf6ccf9-578e-409a-b858-80a7d864961b" providerId="ADAL" clId="{71C1ADA7-D9CD-472C-B5B4-A962057E4E64}" dt="2024-08-21T09:17:40.780" v="346" actId="1076"/>
          <ac:spMkLst>
            <pc:docMk/>
            <pc:sldMk cId="1668092463" sldId="280"/>
            <ac:spMk id="19" creationId="{00000000-0000-0000-0000-000000000000}"/>
          </ac:spMkLst>
        </pc:spChg>
        <pc:spChg chg="mod">
          <ac:chgData name="Paul Bunker" userId="aaf6ccf9-578e-409a-b858-80a7d864961b" providerId="ADAL" clId="{71C1ADA7-D9CD-472C-B5B4-A962057E4E64}" dt="2024-08-21T09:16:41.535" v="336" actId="14100"/>
          <ac:spMkLst>
            <pc:docMk/>
            <pc:sldMk cId="1668092463" sldId="280"/>
            <ac:spMk id="28" creationId="{00000000-0000-0000-0000-000000000000}"/>
          </ac:spMkLst>
        </pc:spChg>
        <pc:cxnChg chg="mod">
          <ac:chgData name="Paul Bunker" userId="aaf6ccf9-578e-409a-b858-80a7d864961b" providerId="ADAL" clId="{71C1ADA7-D9CD-472C-B5B4-A962057E4E64}" dt="2024-08-21T09:15:16.160" v="247" actId="14100"/>
          <ac:cxnSpMkLst>
            <pc:docMk/>
            <pc:sldMk cId="1668092463" sldId="280"/>
            <ac:cxnSpMk id="22" creationId="{00000000-0000-0000-0000-000000000000}"/>
          </ac:cxnSpMkLst>
        </pc:cxnChg>
      </pc:sldChg>
      <pc:sldChg chg="modSp mod">
        <pc:chgData name="Paul Bunker" userId="aaf6ccf9-578e-409a-b858-80a7d864961b" providerId="ADAL" clId="{71C1ADA7-D9CD-472C-B5B4-A962057E4E64}" dt="2024-08-21T08:58:27.768" v="236" actId="20577"/>
        <pc:sldMkLst>
          <pc:docMk/>
          <pc:sldMk cId="652162682" sldId="287"/>
        </pc:sldMkLst>
        <pc:spChg chg="mod">
          <ac:chgData name="Paul Bunker" userId="aaf6ccf9-578e-409a-b858-80a7d864961b" providerId="ADAL" clId="{71C1ADA7-D9CD-472C-B5B4-A962057E4E64}" dt="2024-08-21T08:58:20.360" v="234" actId="20577"/>
          <ac:spMkLst>
            <pc:docMk/>
            <pc:sldMk cId="652162682" sldId="287"/>
            <ac:spMk id="3" creationId="{10B1E2CF-F8F3-EE83-A7B5-35C063A90507}"/>
          </ac:spMkLst>
        </pc:spChg>
        <pc:spChg chg="mod">
          <ac:chgData name="Paul Bunker" userId="aaf6ccf9-578e-409a-b858-80a7d864961b" providerId="ADAL" clId="{71C1ADA7-D9CD-472C-B5B4-A962057E4E64}" dt="2024-08-21T08:58:02.373" v="230" actId="20577"/>
          <ac:spMkLst>
            <pc:docMk/>
            <pc:sldMk cId="652162682" sldId="287"/>
            <ac:spMk id="6" creationId="{00000000-0000-0000-0000-000000000000}"/>
          </ac:spMkLst>
        </pc:spChg>
        <pc:spChg chg="mod">
          <ac:chgData name="Paul Bunker" userId="aaf6ccf9-578e-409a-b858-80a7d864961b" providerId="ADAL" clId="{71C1ADA7-D9CD-472C-B5B4-A962057E4E64}" dt="2024-08-21T08:58:23.807" v="235" actId="20577"/>
          <ac:spMkLst>
            <pc:docMk/>
            <pc:sldMk cId="652162682" sldId="287"/>
            <ac:spMk id="7" creationId="{4EDD35F1-B8EB-B4C0-0739-86D655E87850}"/>
          </ac:spMkLst>
        </pc:spChg>
        <pc:spChg chg="mod">
          <ac:chgData name="Paul Bunker" userId="aaf6ccf9-578e-409a-b858-80a7d864961b" providerId="ADAL" clId="{71C1ADA7-D9CD-472C-B5B4-A962057E4E64}" dt="2024-08-21T08:58:27.768" v="236" actId="20577"/>
          <ac:spMkLst>
            <pc:docMk/>
            <pc:sldMk cId="652162682" sldId="287"/>
            <ac:spMk id="8" creationId="{59C36820-F55D-33CF-A70B-78EE661E9D6C}"/>
          </ac:spMkLst>
        </pc:spChg>
        <pc:spChg chg="mod">
          <ac:chgData name="Paul Bunker" userId="aaf6ccf9-578e-409a-b858-80a7d864961b" providerId="ADAL" clId="{71C1ADA7-D9CD-472C-B5B4-A962057E4E64}" dt="2024-08-21T08:57:08.165" v="116" actId="20577"/>
          <ac:spMkLst>
            <pc:docMk/>
            <pc:sldMk cId="652162682" sldId="287"/>
            <ac:spMk id="17" creationId="{00000000-0000-0000-0000-000000000000}"/>
          </ac:spMkLst>
        </pc:spChg>
      </pc:sldChg>
    </pc:docChg>
  </pc:docChgLst>
  <pc:docChgLst>
    <pc:chgData name="Amy Lythgoe" userId="ee53bd16-03a4-468c-892d-6a023905d4eb" providerId="ADAL" clId="{74B58D20-9E2E-42D1-A9DB-A66D6F9362E3}"/>
    <pc:docChg chg="undo custSel modSld">
      <pc:chgData name="Amy Lythgoe" userId="ee53bd16-03a4-468c-892d-6a023905d4eb" providerId="ADAL" clId="{74B58D20-9E2E-42D1-A9DB-A66D6F9362E3}" dt="2024-07-01T16:29:28.961" v="39" actId="14100"/>
      <pc:docMkLst>
        <pc:docMk/>
      </pc:docMkLst>
      <pc:sldChg chg="addSp modSp mod">
        <pc:chgData name="Amy Lythgoe" userId="ee53bd16-03a4-468c-892d-6a023905d4eb" providerId="ADAL" clId="{74B58D20-9E2E-42D1-A9DB-A66D6F9362E3}" dt="2024-07-01T16:29:28.961" v="39" actId="14100"/>
        <pc:sldMkLst>
          <pc:docMk/>
          <pc:sldMk cId="3907615582" sldId="289"/>
        </pc:sldMkLst>
        <pc:spChg chg="add mod">
          <ac:chgData name="Amy Lythgoe" userId="ee53bd16-03a4-468c-892d-6a023905d4eb" providerId="ADAL" clId="{74B58D20-9E2E-42D1-A9DB-A66D6F9362E3}" dt="2024-07-01T16:28:50.846" v="33" actId="6549"/>
          <ac:spMkLst>
            <pc:docMk/>
            <pc:sldMk cId="3907615582" sldId="289"/>
            <ac:spMk id="2" creationId="{571B323D-6BFA-6ADF-4444-77A0AF2DF2C2}"/>
          </ac:spMkLst>
        </pc:spChg>
        <pc:spChg chg="mod">
          <ac:chgData name="Amy Lythgoe" userId="ee53bd16-03a4-468c-892d-6a023905d4eb" providerId="ADAL" clId="{74B58D20-9E2E-42D1-A9DB-A66D6F9362E3}" dt="2024-07-01T16:28:49.764" v="32" actId="6549"/>
          <ac:spMkLst>
            <pc:docMk/>
            <pc:sldMk cId="3907615582" sldId="289"/>
            <ac:spMk id="43" creationId="{33AE5BDE-8687-4D7C-AAF0-D035FBC34DB4}"/>
          </ac:spMkLst>
        </pc:spChg>
        <pc:cxnChg chg="add mod">
          <ac:chgData name="Amy Lythgoe" userId="ee53bd16-03a4-468c-892d-6a023905d4eb" providerId="ADAL" clId="{74B58D20-9E2E-42D1-A9DB-A66D6F9362E3}" dt="2024-07-01T16:29:28.961" v="39" actId="14100"/>
          <ac:cxnSpMkLst>
            <pc:docMk/>
            <pc:sldMk cId="3907615582" sldId="289"/>
            <ac:cxnSpMk id="3" creationId="{CE3F7F90-9505-B924-EAF8-B0F0C2B2267F}"/>
          </ac:cxnSpMkLst>
        </pc:cxnChg>
        <pc:cxnChg chg="add mod">
          <ac:chgData name="Amy Lythgoe" userId="ee53bd16-03a4-468c-892d-6a023905d4eb" providerId="ADAL" clId="{74B58D20-9E2E-42D1-A9DB-A66D6F9362E3}" dt="2024-07-01T16:29:22.383" v="38" actId="14100"/>
          <ac:cxnSpMkLst>
            <pc:docMk/>
            <pc:sldMk cId="3907615582" sldId="289"/>
            <ac:cxnSpMk id="4" creationId="{2209C362-F29F-0257-0DFE-C203F486A47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314A6-DAFF-4F06-9351-1961F032D43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01B12-3635-489E-8E52-A200F01E3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4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1F299-99C1-4343-8A9E-962894C9320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79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75A3-F2C3-40BE-AE0F-3900DD14D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8C7C7-99D0-46C5-94C2-D495BB8F5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7F683-6F02-4B59-B192-78076A29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0C06C-F281-4B3E-B57B-67CC7DCC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F7CD-0C4B-4C53-A83D-799FE0C7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61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F422-4443-4909-A1A8-F780EB60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AB75A-9FC1-4EF5-81F7-57B684DFE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E3F3D-E83E-4296-8E87-6EC74B84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352B-D895-4678-8185-4AA858D9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D88F4-24B3-4277-8005-A3E91DF0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9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1E6E1-C6E3-4017-91D9-859C007C9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53A8D-EE5B-4832-B0A9-8869E1A5E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E20B-DAD9-4E33-8B56-A60A13DB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4BF9F-4C74-41CF-BA91-0416A5179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D9E60-1725-4A38-AA8B-4057E806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9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43F3-BDD5-4C6B-A7B5-C401F34CF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30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CBC4-1F6F-4BD9-A70D-B8184A0D8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4F657-DF6C-4A62-AEBC-05F3B305E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304C-3DCE-496C-87D4-564ACCDF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C0B3-A495-47C6-9684-67A8BEEE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851A4-71B2-4E7F-9D71-AF2B34D0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70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6420-B180-40D3-AC73-DBC2EEE5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4FF4-698E-4BBD-A0A1-0CEB060B2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AEEFA-F815-4CBB-AA71-9485798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75262-3A93-4CBB-8CD6-BF6A43DB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12EF-7CF5-4FBC-A96A-A5B6B16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02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EFC8B-E328-40FB-8A48-08211CA2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D886E-1EDE-405A-A0F8-AA27E30D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E98B4-E552-4A10-981F-06F8E9FC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F6549-6DCD-4183-A6A4-D13F34D8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08A70-6745-46C0-A3D8-D13B1944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68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8608-6607-4227-961A-08B3AFD3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78276-2E4D-459E-A708-7B2742740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7E82-19CD-42D0-A33E-816CC01EF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11402-20C1-4D52-B544-E62E6F58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8745A-AEF2-48EC-8AAD-7C8531C7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B022F-7E58-4BCB-B209-9CDC1A18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26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0F0F-BE68-401C-B09E-131CF30A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717F9-6353-4E2E-9D70-9A368D4EF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C0331-0611-473A-9CAE-1FD1DCB1F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3CF03-7CE7-408A-85C4-F71F8F45E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410E1-9591-4E97-8C84-828D06D6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DE698-61CB-4FCE-B1B8-1E1FBC3A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09FBD-86FF-4EC9-A51C-F275BD2A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2BCFE-8FAF-455E-B590-E291DD25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51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31C1-1943-4B57-8F77-3539A796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A29EDE-C206-446F-BC03-3215AB39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7FC31-3B0C-443B-8933-8C70E625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EE10C-22A5-48D0-AD18-1E67BA5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867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CE8E8-50B6-4C56-B558-DCE170FE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1D645-5351-4E32-A733-5AA8A289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C0E71-28DE-41F9-A40A-76EB4C33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01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C1579-7379-4166-8210-4782144A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0EE8B-3491-48D9-BB40-BFABA0668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A2655-37C7-4790-8DE9-F8DC0D1A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5429-687F-480C-B3EE-2BEFC6B2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668CD-BC29-4719-AD28-E1F48550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76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52CE-1996-4324-970F-4F4E56AA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E6B71-5A22-49EE-8C60-0386C1C30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8A618-4276-4512-A4CA-788095325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4D2C8-DAB5-439C-9502-9AD8A645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1F898-90E7-4713-B255-2E5199C7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4C1F0-F605-4263-90BD-5EB978BA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22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0BEE-FE46-4BBD-8892-31DD09CB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F4E39-7A84-4410-8136-A437BA407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938F8-8124-4E14-9F7B-3059A326D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A5EA0-143B-4C13-81CD-DFF1B430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4BE8F-A148-4992-AFF2-A7C38A40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B124D-AAAE-40E1-ABF9-24592E9E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07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4546-2AE6-4BB7-A0C6-EB3959FC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4DFAA-21EC-4FE4-87FF-2AEEAE8BD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A6B62-B3FD-4D82-B68C-BD5C7060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DA93-C6D0-4660-B0C3-ECB76218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A1EF0-0B75-4827-BC56-C313697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728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73C65-7148-4361-A76E-F39AB75D1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89B18-A3CD-4804-A3ED-DEFBC0454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C2368-1CFE-48B9-816A-1B8172EA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20BF5-18A0-4DDB-AAC0-1A21D027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E4B5F-134A-406A-AA65-08114278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7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A7D8C-8C4B-42D8-A3DE-CE9DEDA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B5022-2043-4B0E-9254-78B077ED8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77601-9B93-4D12-8812-6C73479F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60874-D928-44D3-9A65-CF380449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CCC61-31D3-4D8A-AEFB-85F93FD5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66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2245-03CF-4319-84B9-C38A68DA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C834-5207-41CA-AA2C-B6B11BF2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1CDDC-1170-4BF0-9705-7C1D5255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7318F-E68E-4044-9E75-B33000E6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E886A-3B06-44AF-98E9-C2618DDA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20BDC-DA92-4F55-B010-64B1AE9B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1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92156-EDB2-4BC0-A9A4-C9EB7AF0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E3F29-AC8B-48B9-8180-825C067BE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745A8-090F-4DA1-B432-C9608D65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6440B0-59F5-421A-9AC8-57B6F99D5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5C722-F68B-4DED-94DD-8586ABFF2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3E620-4416-419C-983B-A7826CDEA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18B27-2A1C-4E7D-8757-EEAD646F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55E69-AF41-49CB-B629-189911C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2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88FA-45B8-4AA4-AA84-A354697E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25E9A-0F41-4B63-8B12-6725F3C1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5F50E-1200-46C1-B898-CADDC868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412DF-F023-4441-AE5C-C9225BF3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7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35BE8-B512-4148-8286-BCB213E9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C1814-F05C-4E8E-B20C-691BBE4B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B5BC9-F9BF-4B4D-8239-3C8AF2B2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93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3A99-B33B-4BFB-A2B0-D1A39A6C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59D4A-FD80-45D8-9D40-16933BD77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7A4C-56F1-4BF1-A130-ED85B443D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E6D54-3BDD-455E-82CE-33F72D26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46AF7-3345-4308-B929-D671D919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206C5-D9AD-4B91-898F-8B26A33A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6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14DD-35A6-49D0-90AF-286EACBA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8291C-2C9A-402B-B589-4C45C90B5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63E62-1131-4477-B2B6-E4EBD5D65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6E6D9-768F-403D-A469-FFF8C986F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090B0-80CF-453F-976B-AD682F28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5FB49-A632-40A0-A832-4562435B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17266-0F46-439C-BF68-7AB9D4AC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EDB5C-84CD-46EF-9E63-285C06A65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5A17E-0159-4C0C-9D40-A67A4D680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6E70-60CA-4F74-AF68-175E495CA2B9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ACA8F-53C9-4E16-9A7F-F9A257E78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644F-F728-4D26-B4EF-CD02E72F7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A57045-5B42-4EAB-8374-3B6FC7E3843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432046" y="310061"/>
            <a:ext cx="244182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6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3C313-507D-4663-B6D3-FBEB03D6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76B89-C4A6-4E99-AEB6-A60081815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20C09-5F76-4958-9B9E-4C0FDB962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8BFE-0C19-4C81-97B9-D07EF5A86BE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B97C-F5CF-4A15-BC1C-2910E154B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685C2-B80D-4D8F-A829-D3A42CD5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3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.howard@stockport.gov.uk" TargetMode="External"/><Relationship Id="rId2" Type="http://schemas.openxmlformats.org/officeDocument/2006/relationships/hyperlink" Target="mailto:paul.bunker@stockport.gov.uk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sarah.Halsall@stockport.gov.uk" TargetMode="External"/><Relationship Id="rId5" Type="http://schemas.openxmlformats.org/officeDocument/2006/relationships/hyperlink" Target="mailto:amy.Lythgoe@stockport.gov.uk" TargetMode="External"/><Relationship Id="rId4" Type="http://schemas.openxmlformats.org/officeDocument/2006/relationships/hyperlink" Target="mailto:zelda.massey@stockport.gov.uk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CAE2F9-D2BE-4B63-9E15-50CE7F62C0B0}"/>
              </a:ext>
            </a:extLst>
          </p:cNvPr>
          <p:cNvSpPr txBox="1"/>
          <p:nvPr/>
        </p:nvSpPr>
        <p:spPr>
          <a:xfrm>
            <a:off x="0" y="1590261"/>
            <a:ext cx="12192000" cy="3869635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BB85B-67FA-438F-815F-741010846966}"/>
              </a:ext>
            </a:extLst>
          </p:cNvPr>
          <p:cNvSpPr txBox="1"/>
          <p:nvPr/>
        </p:nvSpPr>
        <p:spPr>
          <a:xfrm>
            <a:off x="1097280" y="2189973"/>
            <a:ext cx="10030265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/>
            <a:r>
              <a:rPr lang="en-GB" sz="3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Innovation &amp; Improvement Alliance Overview</a:t>
            </a:r>
          </a:p>
          <a:p>
            <a:pPr lvl="0"/>
            <a:endParaRPr lang="en-GB" sz="36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3000" b="1" dirty="0">
                <a:solidFill>
                  <a:srgbClr val="0099A0"/>
                </a:solidFill>
                <a:latin typeface="Open Sans"/>
                <a:ea typeface="Open Sans"/>
                <a:cs typeface="Open Sans"/>
              </a:rPr>
              <a:t>August 2024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45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193"/>
          <p:cNvSpPr>
            <a:spLocks noChangeArrowheads="1"/>
          </p:cNvSpPr>
          <p:nvPr/>
        </p:nvSpPr>
        <p:spPr bwMode="auto">
          <a:xfrm>
            <a:off x="5261487" y="1108670"/>
            <a:ext cx="3127509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Head of Children’s Sector Led Improvement</a:t>
            </a:r>
            <a:endParaRPr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Paul Bunker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paul.bunker@stockport.gov.uk</a:t>
            </a:r>
            <a:endParaRPr lang="en-US" altLang="en-US" sz="1000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</a:t>
            </a:r>
            <a:r>
              <a:rPr kumimoji="0" lang="en-US" altLang="en-US" sz="1000" b="0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 07800 617738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 Box 193"/>
          <p:cNvSpPr>
            <a:spLocks noChangeArrowheads="1"/>
          </p:cNvSpPr>
          <p:nvPr/>
        </p:nvSpPr>
        <p:spPr bwMode="auto">
          <a:xfrm>
            <a:off x="1473564" y="4317891"/>
            <a:ext cx="2291898" cy="83782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Policy</a:t>
            </a:r>
            <a:r>
              <a:rPr kumimoji="0" lang="en-US" altLang="en-US" sz="1000" b="1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 </a:t>
            </a:r>
            <a:r>
              <a:rPr lang="en-US" altLang="en-US" sz="10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&amp; Improvement Officer </a:t>
            </a:r>
            <a:endParaRPr lang="en-US" altLang="en-US" sz="10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Jenni Howard</a:t>
            </a:r>
            <a:endParaRPr lang="en-US" altLang="en-US" sz="10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3"/>
              </a:rPr>
              <a:t>jenni.howard@stockport.gov.uk</a:t>
            </a:r>
            <a:endParaRPr lang="en-US" altLang="en-US" sz="1000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M: </a:t>
            </a:r>
            <a:r>
              <a:rPr 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07811 061918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 Box 193"/>
          <p:cNvSpPr>
            <a:spLocks noChangeArrowheads="1"/>
          </p:cNvSpPr>
          <p:nvPr/>
        </p:nvSpPr>
        <p:spPr bwMode="auto">
          <a:xfrm>
            <a:off x="459238" y="5578773"/>
            <a:ext cx="2392539" cy="84377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Improvement Support Officer</a:t>
            </a:r>
            <a:endParaRPr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Zelda Massey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zelda.massey@stockport.gov.uk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 07929 771215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38" name="Text Box 193"/>
          <p:cNvSpPr>
            <a:spLocks noChangeArrowheads="1"/>
          </p:cNvSpPr>
          <p:nvPr/>
        </p:nvSpPr>
        <p:spPr bwMode="auto">
          <a:xfrm>
            <a:off x="5539410" y="2269789"/>
            <a:ext cx="3127510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Children’s Sufficiency 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Programme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 Manager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Amy Lythgoe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amy.Lythgoe@stockport.gov.uk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M: 07971 940030</a:t>
            </a:r>
          </a:p>
        </p:txBody>
      </p:sp>
      <p:sp>
        <p:nvSpPr>
          <p:cNvPr id="39" name="Text Box 193"/>
          <p:cNvSpPr>
            <a:spLocks noChangeArrowheads="1"/>
          </p:cNvSpPr>
          <p:nvPr/>
        </p:nvSpPr>
        <p:spPr bwMode="auto">
          <a:xfrm>
            <a:off x="3028634" y="3390969"/>
            <a:ext cx="2410648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Hub Manager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Julia Mather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Julia.mather@stockport.gov.uk </a:t>
            </a:r>
            <a:endParaRPr lang="en-US" altLang="en-US" sz="10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 07773 653650</a:t>
            </a:r>
            <a:endParaRPr lang="en-US" altLang="en-US" sz="1000" i="0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40" name="Text Box 193"/>
          <p:cNvSpPr>
            <a:spLocks noChangeArrowheads="1"/>
          </p:cNvSpPr>
          <p:nvPr/>
        </p:nvSpPr>
        <p:spPr bwMode="auto">
          <a:xfrm>
            <a:off x="7687075" y="4311939"/>
            <a:ext cx="2338766" cy="84377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Contracts and Markets Officer</a:t>
            </a:r>
            <a:endParaRPr lang="en-US" altLang="en-US" sz="10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Sarah Halsall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sarah.Halsall@stockport.gov.uk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M: </a:t>
            </a:r>
            <a:r>
              <a:rPr lang="en-GB" sz="1000" dirty="0">
                <a:solidFill>
                  <a:srgbClr val="12344D"/>
                </a:solidFill>
                <a:effectLst/>
                <a:latin typeface="Segoe UI"/>
                <a:ea typeface="Calibri" panose="020F0502020204030204" pitchFamily="34" charset="0"/>
                <a:cs typeface="Segoe UI"/>
              </a:rPr>
              <a:t>07971 940132</a:t>
            </a:r>
            <a:r>
              <a:rPr lang="en-GB" sz="1000" dirty="0">
                <a:solidFill>
                  <a:srgbClr val="12344D"/>
                </a:solidFill>
                <a:latin typeface="Segoe UI"/>
                <a:ea typeface="Calibri" panose="020F0502020204030204" pitchFamily="34" charset="0"/>
                <a:cs typeface="Segoe UI"/>
              </a:rPr>
              <a:t> 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Text Box 193"/>
          <p:cNvSpPr>
            <a:spLocks noChangeArrowheads="1"/>
          </p:cNvSpPr>
          <p:nvPr/>
        </p:nvSpPr>
        <p:spPr bwMode="auto">
          <a:xfrm>
            <a:off x="5654733" y="3376592"/>
            <a:ext cx="2410646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&amp; Outcomes Manager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Angela 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Gibbons</a:t>
            </a:r>
            <a:endParaRPr kumimoji="0" lang="en-US" altLang="en-US" sz="100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angela.gibbons@stockport.gov.uk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 07773 653655</a:t>
            </a:r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6670902" y="1931578"/>
            <a:ext cx="0" cy="326397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670902" y="3132039"/>
            <a:ext cx="2" cy="240455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6665503" y="4259514"/>
            <a:ext cx="0" cy="131925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93">
            <a:extLst>
              <a:ext uri="{FF2B5EF4-FFF2-40B4-BE49-F238E27FC236}">
                <a16:creationId xmlns:a16="http://schemas.microsoft.com/office/drawing/2014/main" id="{33AE5BDE-8687-4D7C-AAF0-D035FBC34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9281" y="5578774"/>
            <a:ext cx="2763809" cy="843776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 &amp; Quality Monitoring Officer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Jessica Kippen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Jessica.kippen@stockport.gov.uk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E30EFCD-81B3-4773-B9CE-FB2AF36A6C3B}"/>
              </a:ext>
            </a:extLst>
          </p:cNvPr>
          <p:cNvCxnSpPr>
            <a:cxnSpLocks/>
          </p:cNvCxnSpPr>
          <p:nvPr/>
        </p:nvCxnSpPr>
        <p:spPr>
          <a:xfrm flipV="1">
            <a:off x="861391" y="2094776"/>
            <a:ext cx="0" cy="3444635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1C3A1A-6776-46AD-9F1A-E27948031C5A}"/>
              </a:ext>
            </a:extLst>
          </p:cNvPr>
          <p:cNvCxnSpPr>
            <a:cxnSpLocks/>
          </p:cNvCxnSpPr>
          <p:nvPr/>
        </p:nvCxnSpPr>
        <p:spPr>
          <a:xfrm flipV="1">
            <a:off x="2474360" y="2094776"/>
            <a:ext cx="7503" cy="2223114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DD2B0D-1DC3-46FF-BF11-34596331DC61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4233958" y="2094776"/>
            <a:ext cx="0" cy="129619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1C2A7A3-112D-4B95-ADE0-6265F097442B}"/>
              </a:ext>
            </a:extLst>
          </p:cNvPr>
          <p:cNvCxnSpPr/>
          <p:nvPr/>
        </p:nvCxnSpPr>
        <p:spPr>
          <a:xfrm flipH="1">
            <a:off x="861391" y="2094776"/>
            <a:ext cx="5809511" cy="0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8F32FA5-C001-4FE9-8A8A-0773015556A3}"/>
              </a:ext>
            </a:extLst>
          </p:cNvPr>
          <p:cNvCxnSpPr>
            <a:cxnSpLocks/>
          </p:cNvCxnSpPr>
          <p:nvPr/>
        </p:nvCxnSpPr>
        <p:spPr>
          <a:xfrm flipV="1">
            <a:off x="8838146" y="3252266"/>
            <a:ext cx="0" cy="105967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EA5006B-4AEA-4A42-A71A-60A09A11FB5B}"/>
              </a:ext>
            </a:extLst>
          </p:cNvPr>
          <p:cNvCxnSpPr>
            <a:cxnSpLocks/>
          </p:cNvCxnSpPr>
          <p:nvPr/>
        </p:nvCxnSpPr>
        <p:spPr>
          <a:xfrm flipH="1" flipV="1">
            <a:off x="6670902" y="3252267"/>
            <a:ext cx="2167244" cy="344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9CE8BF2-4202-4771-9124-7ECAF77BFEE8}"/>
              </a:ext>
            </a:extLst>
          </p:cNvPr>
          <p:cNvSpPr txBox="1"/>
          <p:nvPr/>
        </p:nvSpPr>
        <p:spPr>
          <a:xfrm>
            <a:off x="2544416" y="180000"/>
            <a:ext cx="7517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Team infrastructure</a:t>
            </a:r>
          </a:p>
        </p:txBody>
      </p:sp>
      <p:sp>
        <p:nvSpPr>
          <p:cNvPr id="2" name="Text Box 193">
            <a:extLst>
              <a:ext uri="{FF2B5EF4-FFF2-40B4-BE49-F238E27FC236}">
                <a16:creationId xmlns:a16="http://schemas.microsoft.com/office/drawing/2014/main" id="{571B323D-6BFA-6ADF-4444-77A0AF2DF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96" y="5578773"/>
            <a:ext cx="2763809" cy="843776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 &amp; Quality Monitoring Officer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Bella Ryan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bella.ryan@stockport.gov.uk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3F7F90-9505-B924-EAF8-B0F0C2B2267F}"/>
              </a:ext>
            </a:extLst>
          </p:cNvPr>
          <p:cNvCxnSpPr>
            <a:cxnSpLocks/>
          </p:cNvCxnSpPr>
          <p:nvPr/>
        </p:nvCxnSpPr>
        <p:spPr>
          <a:xfrm>
            <a:off x="9740134" y="5362070"/>
            <a:ext cx="0" cy="21670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09C362-F29F-0257-0DFE-C203F486A479}"/>
              </a:ext>
            </a:extLst>
          </p:cNvPr>
          <p:cNvCxnSpPr>
            <a:cxnSpLocks/>
          </p:cNvCxnSpPr>
          <p:nvPr/>
        </p:nvCxnSpPr>
        <p:spPr>
          <a:xfrm flipH="1" flipV="1">
            <a:off x="6665503" y="5362070"/>
            <a:ext cx="3074631" cy="344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61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300212"/>
            <a:ext cx="11188692" cy="3860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Starting with the principles of the Regional Innovation &amp; Improvement Alliance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Adapting to the current operating environment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Deciding together on policy areas which would benefit from collaboration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Thinking together about how policy drives and informs practice development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Considering a non-hierarchical approach – beyond senior/middle managers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Working together to support innovation and practice improvement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Supporting development and succession planning through regional opportunities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Learning together by sharing emerging practice and ‘closing the loop’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new way of working</a:t>
            </a:r>
          </a:p>
        </p:txBody>
      </p:sp>
    </p:spTree>
    <p:extLst>
      <p:ext uri="{BB962C8B-B14F-4D97-AF65-F5344CB8AC3E}">
        <p14:creationId xmlns:p14="http://schemas.microsoft.com/office/powerpoint/2010/main" val="1037202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Creating spaces, not structures 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E407AB09-84FB-DC52-EE57-07A501BD4605}"/>
              </a:ext>
            </a:extLst>
          </p:cNvPr>
          <p:cNvSpPr/>
          <p:nvPr/>
        </p:nvSpPr>
        <p:spPr>
          <a:xfrm rot="19253037">
            <a:off x="7288510" y="908138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Arrow: Curved Left 8">
            <a:extLst>
              <a:ext uri="{FF2B5EF4-FFF2-40B4-BE49-F238E27FC236}">
                <a16:creationId xmlns:a16="http://schemas.microsoft.com/office/drawing/2014/main" id="{70AC213A-3D90-E271-D9FD-EC543F6EA03A}"/>
              </a:ext>
            </a:extLst>
          </p:cNvPr>
          <p:cNvSpPr/>
          <p:nvPr/>
        </p:nvSpPr>
        <p:spPr>
          <a:xfrm rot="8421945">
            <a:off x="2055081" y="4471933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330F5368-C4E9-F8CF-1988-DDD26D402FD2}"/>
              </a:ext>
            </a:extLst>
          </p:cNvPr>
          <p:cNvSpPr/>
          <p:nvPr/>
        </p:nvSpPr>
        <p:spPr>
          <a:xfrm rot="3429209">
            <a:off x="7214449" y="4586489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Curved Left 11">
            <a:extLst>
              <a:ext uri="{FF2B5EF4-FFF2-40B4-BE49-F238E27FC236}">
                <a16:creationId xmlns:a16="http://schemas.microsoft.com/office/drawing/2014/main" id="{30DF5F17-312D-CF03-78A6-DBB445944D56}"/>
              </a:ext>
            </a:extLst>
          </p:cNvPr>
          <p:cNvSpPr/>
          <p:nvPr/>
        </p:nvSpPr>
        <p:spPr>
          <a:xfrm rot="13361615">
            <a:off x="2034503" y="769640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942804-0F96-8712-D082-E672A62F608C}"/>
              </a:ext>
            </a:extLst>
          </p:cNvPr>
          <p:cNvSpPr txBox="1"/>
          <p:nvPr/>
        </p:nvSpPr>
        <p:spPr>
          <a:xfrm>
            <a:off x="3904419" y="1277723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Policy roundtable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B75FEA-D71F-A596-6424-CBEFC4ADA19F}"/>
              </a:ext>
            </a:extLst>
          </p:cNvPr>
          <p:cNvSpPr txBox="1"/>
          <p:nvPr/>
        </p:nvSpPr>
        <p:spPr>
          <a:xfrm>
            <a:off x="6751291" y="3311729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Practice </a:t>
            </a:r>
          </a:p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enquiry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1803B0-28A6-EA25-CF7D-DC5EE1EF7703}"/>
              </a:ext>
            </a:extLst>
          </p:cNvPr>
          <p:cNvSpPr txBox="1"/>
          <p:nvPr/>
        </p:nvSpPr>
        <p:spPr>
          <a:xfrm>
            <a:off x="4052541" y="5427877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Practice resources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944DFC-2BD0-A360-A476-8BA88CACBF07}"/>
              </a:ext>
            </a:extLst>
          </p:cNvPr>
          <p:cNvSpPr txBox="1"/>
          <p:nvPr/>
        </p:nvSpPr>
        <p:spPr>
          <a:xfrm>
            <a:off x="1041644" y="3283301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Closing the </a:t>
            </a:r>
          </a:p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1872126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Creating spaces, not structures 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4EC76A6-36DC-995B-07D1-ECE45B947164}"/>
              </a:ext>
            </a:extLst>
          </p:cNvPr>
          <p:cNvGraphicFramePr>
            <a:graphicFrameLocks noGrp="1"/>
          </p:cNvGraphicFramePr>
          <p:nvPr/>
        </p:nvGraphicFramePr>
        <p:xfrm>
          <a:off x="327447" y="1381713"/>
          <a:ext cx="1113642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553">
                  <a:extLst>
                    <a:ext uri="{9D8B030D-6E8A-4147-A177-3AD203B41FA5}">
                      <a16:colId xmlns:a16="http://schemas.microsoft.com/office/drawing/2014/main" val="2571691774"/>
                    </a:ext>
                  </a:extLst>
                </a:gridCol>
                <a:gridCol w="7907867">
                  <a:extLst>
                    <a:ext uri="{9D8B030D-6E8A-4147-A177-3AD203B41FA5}">
                      <a16:colId xmlns:a16="http://schemas.microsoft.com/office/drawing/2014/main" val="8361485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Policy roundtable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Co-design and deliver with interested professionals, embracing a wider range of agencies, disciplines and levels of seniority than traditional standing meetings to discuss a single policy issue. 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53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Practice enquiry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Representative working group of volunteers, led by an Assistant Director, deploy appropriate methods to map, review and consider existing, good and emerging practice and conduct gap analysis.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4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Practice resources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Working group supported by NWADCS to co-produce relevant practice resource(s) – e.g. inter-authority protocol, Practice &amp; Principles document.  Consider baseline expectations e.g. each theme to produce a ‘Top 5 – Practice briefing’ and host a practice sharing event.  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97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Closing the loop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Proportionate assurance activity to assess and evaluate impact e.g. True for Us, RAG rating against ‘Top 5’ or bespoke self-assessment/peer review.  Also consider reciprocal regional practice audit or targeted peer review.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03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352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FEF0F0F0-6CA6-D2D3-4601-56F6313E954B}"/>
              </a:ext>
            </a:extLst>
          </p:cNvPr>
          <p:cNvSpPr/>
          <p:nvPr/>
        </p:nvSpPr>
        <p:spPr>
          <a:xfrm rot="5400000">
            <a:off x="6247398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E3A447"/>
              </a:solidFill>
            </a:endParaRP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D23A8F73-89C7-54FA-527E-80434FB82A0A}"/>
              </a:ext>
            </a:extLst>
          </p:cNvPr>
          <p:cNvSpPr/>
          <p:nvPr/>
        </p:nvSpPr>
        <p:spPr>
          <a:xfrm rot="5400000">
            <a:off x="2318866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C30A8047-CDD8-B8A8-FCD7-AEF6C6CF3306}"/>
              </a:ext>
            </a:extLst>
          </p:cNvPr>
          <p:cNvSpPr/>
          <p:nvPr/>
        </p:nvSpPr>
        <p:spPr>
          <a:xfrm rot="5400000">
            <a:off x="354600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DED096C7-7CF3-96AC-512A-38B963E5AC44}"/>
              </a:ext>
            </a:extLst>
          </p:cNvPr>
          <p:cNvSpPr/>
          <p:nvPr/>
        </p:nvSpPr>
        <p:spPr>
          <a:xfrm rot="5400000">
            <a:off x="4283132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Collaborative behaviours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03224B-2920-54DC-DDD2-373A0FEE942F}"/>
              </a:ext>
            </a:extLst>
          </p:cNvPr>
          <p:cNvSpPr/>
          <p:nvPr/>
        </p:nvSpPr>
        <p:spPr>
          <a:xfrm>
            <a:off x="609601" y="1365562"/>
            <a:ext cx="1659466" cy="1584529"/>
          </a:xfrm>
          <a:prstGeom prst="ellipse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DFD8B8-BD92-7485-E2ED-85A15AAE61AC}"/>
              </a:ext>
            </a:extLst>
          </p:cNvPr>
          <p:cNvSpPr/>
          <p:nvPr/>
        </p:nvSpPr>
        <p:spPr>
          <a:xfrm>
            <a:off x="4538133" y="1372996"/>
            <a:ext cx="1659466" cy="1584529"/>
          </a:xfrm>
          <a:prstGeom prst="ellipse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BABE7D-8F49-E270-9E00-996D01C6B10D}"/>
              </a:ext>
            </a:extLst>
          </p:cNvPr>
          <p:cNvSpPr/>
          <p:nvPr/>
        </p:nvSpPr>
        <p:spPr>
          <a:xfrm>
            <a:off x="2573867" y="1364375"/>
            <a:ext cx="1659466" cy="1584529"/>
          </a:xfrm>
          <a:prstGeom prst="ellipse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56514-FE75-336D-0EEC-159648E7DAF7}"/>
              </a:ext>
            </a:extLst>
          </p:cNvPr>
          <p:cNvSpPr txBox="1"/>
          <p:nvPr/>
        </p:nvSpPr>
        <p:spPr>
          <a:xfrm>
            <a:off x="609601" y="1364375"/>
            <a:ext cx="16594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Recognition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Celebrate green shoots, acknowledge context 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visible</a:t>
            </a:r>
            <a:r>
              <a:rPr lang="en-GB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Show up and speak up 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609BAA-6C8A-E5E2-7074-5A5B698FF3AC}"/>
              </a:ext>
            </a:extLst>
          </p:cNvPr>
          <p:cNvSpPr txBox="1"/>
          <p:nvPr/>
        </p:nvSpPr>
        <p:spPr>
          <a:xfrm>
            <a:off x="2573867" y="1364375"/>
            <a:ext cx="16594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Reciprocity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Two-way effort - </a:t>
            </a: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out as much as you put in 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reliable</a:t>
            </a:r>
            <a:r>
              <a:rPr lang="en-GB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Say what you are going to do, do what you say you will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F3FF64-B9C8-27BC-535D-875860513161}"/>
              </a:ext>
            </a:extLst>
          </p:cNvPr>
          <p:cNvSpPr txBox="1"/>
          <p:nvPr/>
        </p:nvSpPr>
        <p:spPr>
          <a:xfrm>
            <a:off x="4538133" y="1364375"/>
            <a:ext cx="165946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Respect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Everyone has something to contribute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vulnerable</a:t>
            </a:r>
            <a:r>
              <a:rPr lang="en-GB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Be open about weaknesses and mistakes 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71E1EC-A5EF-B868-C6C7-73F89693DAAE}"/>
              </a:ext>
            </a:extLst>
          </p:cNvPr>
          <p:cNvSpPr txBox="1"/>
          <p:nvPr/>
        </p:nvSpPr>
        <p:spPr>
          <a:xfrm>
            <a:off x="6502398" y="4550219"/>
            <a:ext cx="165946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vo"/>
              </a:rPr>
              <a:t>Be kind: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vo"/>
              </a:rPr>
              <a:t> </a:t>
            </a:r>
            <a:r>
              <a:rPr lang="en-GB" sz="1800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venir"/>
              </a:rPr>
              <a:t>Share reflections and challenge using the 3 Rs!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17ED1F-F53B-39FD-F88E-310A949C2400}"/>
              </a:ext>
            </a:extLst>
          </p:cNvPr>
          <p:cNvSpPr txBox="1"/>
          <p:nvPr/>
        </p:nvSpPr>
        <p:spPr>
          <a:xfrm>
            <a:off x="9465733" y="6073356"/>
            <a:ext cx="250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0275C"/>
                </a:solidFill>
              </a:rPr>
              <a:t>Credit: Danielle Turney/ Innovation Unit </a:t>
            </a:r>
          </a:p>
        </p:txBody>
      </p:sp>
    </p:spTree>
    <p:extLst>
      <p:ext uri="{BB962C8B-B14F-4D97-AF65-F5344CB8AC3E}">
        <p14:creationId xmlns:p14="http://schemas.microsoft.com/office/powerpoint/2010/main" val="194241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5F8E67-4550-4052-ADBE-FE122DB7CD1C}"/>
              </a:ext>
            </a:extLst>
          </p:cNvPr>
          <p:cNvSpPr txBox="1"/>
          <p:nvPr/>
        </p:nvSpPr>
        <p:spPr>
          <a:xfrm>
            <a:off x="1775792" y="2639921"/>
            <a:ext cx="860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Details: </a:t>
            </a:r>
            <a:r>
              <a:rPr lang="en-GB" sz="32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nwadcs@stockport.gov.uk</a:t>
            </a:r>
          </a:p>
          <a:p>
            <a:pPr algn="ctr"/>
            <a:endParaRPr lang="en-GB" sz="3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3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Website: </a:t>
            </a:r>
            <a:r>
              <a:rPr lang="en-GB" sz="32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www.nwadcs.org.uk</a:t>
            </a:r>
          </a:p>
        </p:txBody>
      </p:sp>
    </p:spTree>
    <p:extLst>
      <p:ext uri="{BB962C8B-B14F-4D97-AF65-F5344CB8AC3E}">
        <p14:creationId xmlns:p14="http://schemas.microsoft.com/office/powerpoint/2010/main" val="106224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311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Innovation &amp; Improvement Alliance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Memorandum of Understanding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Sets out shared aims of the Regional Innovation &amp; Improvement Alliance to work together in: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Ensuring innovation and improvement promotes the best possible outcomes for children and young people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Building on existing capability in Children’s Services, corporately and with partners, to identify good practice, diagnose improvement challenges and identify risks to performance.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Systematically sharing knowledge about what works across the sector and ensuring that there is effective brokerage of innovation and improvement support.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to North West ADCS</a:t>
            </a:r>
          </a:p>
        </p:txBody>
      </p:sp>
    </p:spTree>
    <p:extLst>
      <p:ext uri="{BB962C8B-B14F-4D97-AF65-F5344CB8AC3E}">
        <p14:creationId xmlns:p14="http://schemas.microsoft.com/office/powerpoint/2010/main" val="403564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41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 Pledge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Memorandum outlines commitments of Directors of Children’s Services to: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Respond promptly and fully to requests to share data including agreed quarterly and annual standardised datasets across Children’s Services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Complete an annual self-assessment approved by Chief Executive and Lead Member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Participate in at least 2 days of Peer Challenge Forum activity annually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Regional Innovation &amp; Improvement Alliance activities inform local development plans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 regularly with regional NWADCS meetings, including by ensuring appropriate representation at NWADCS and its sub-groups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Share good practice through the NWADCS Directory of Support and Better for Children seminars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to North West ADCS</a:t>
            </a:r>
          </a:p>
        </p:txBody>
      </p:sp>
    </p:spTree>
    <p:extLst>
      <p:ext uri="{BB962C8B-B14F-4D97-AF65-F5344CB8AC3E}">
        <p14:creationId xmlns:p14="http://schemas.microsoft.com/office/powerpoint/2010/main" val="669311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92669" y="4365371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 review</a:t>
            </a: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West and Chester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Bury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East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Cumberland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Knowsley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Trafford</a:t>
            </a:r>
            <a:r>
              <a:rPr lang="en-US" altLang="en-US" sz="14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399696" y="1250116"/>
            <a:ext cx="10558114" cy="32349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North West Sector Led Improvement Board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Chair </a:t>
            </a:r>
            <a:r>
              <a:rPr lang="en-US" altLang="en-US" sz="16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Kath O’Dwyer, Chief Executive, St Helens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NWADCS</a:t>
            </a:r>
            <a:r>
              <a:rPr lang="en-US" altLang="en-US" sz="12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                                                                                             </a:t>
            </a:r>
            <a:r>
              <a:rPr lang="en-US" altLang="en-US" sz="14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Innovation &amp; Improvement Alliance Chairs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Chair: Amanda Perraton, DCS, Warrington                                    	Jo Siddle, DCS, Blackburn with Darwen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Vice Chair: Chris McLoughlin, DCS, Stockport                      	</a:t>
            </a:r>
            <a:r>
              <a:rPr 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Jacqui Old, DCS, Lancashire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Vice Chair: Colette Dutton, DCS, Wigan		Tracy Stephen, DCS, St Helens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					Chris McLoughlin, DCS, Stockport</a:t>
            </a:r>
            <a:endParaRPr lang="en-US" altLang="en-US" sz="1200" dirty="0">
              <a:solidFill>
                <a:srgbClr val="E3A447"/>
              </a:solidFill>
              <a:latin typeface="Open Sans"/>
              <a:ea typeface="Open Sans"/>
              <a:cs typeface="Open San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                                            </a:t>
            </a:r>
            <a:endParaRPr lang="en-US" sz="1200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					 </a:t>
            </a: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                                                           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			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en-US" altLang="en-US" sz="14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Local Government Association                                           Portfolio Holders for Children’s Services 		</a:t>
            </a:r>
            <a:endParaRPr lang="en-US" altLang="en-US" sz="1200" b="1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Linda Clegg, Children’s Services Improvement Adviser                   Cllr Julie Gunn, Blackburn with Darwen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519949" y="2438612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 Box 15">
            <a:extLst>
              <a:ext uri="{FF2B5EF4-FFF2-40B4-BE49-F238E27FC236}">
                <a16:creationId xmlns:a16="http://schemas.microsoft.com/office/drawing/2014/main" id="{10B1E2CF-F8F3-EE83-A7B5-35C063A90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073" y="4370794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 review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Stockport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Bolton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Rochdale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 Helens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Tameside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Westmorland and Furness</a:t>
            </a:r>
            <a:r>
              <a:rPr lang="en-US" altLang="en-US" sz="14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4EDD35F1-B8EB-B4C0-0739-86D655E87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409" y="4370794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 review</a:t>
            </a: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Manchester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Blackpool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Liverpool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Salford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Sefton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Wirral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59C36820-F55D-33CF-A70B-78EE661E9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4745" y="4370794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 review</a:t>
            </a: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Lancashire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Blackburn with Darwen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Halton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Oldham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Warrington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Wigan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16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584154" y="3569794"/>
            <a:ext cx="2503229" cy="328820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 and Inclusion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607847" y="3569794"/>
            <a:ext cx="4976299" cy="3288205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896690" y="3569794"/>
            <a:ext cx="2711157" cy="328820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Safeguarding &amp; Vulnerable Children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3787442" y="2068513"/>
            <a:ext cx="3312604" cy="953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North West</a:t>
            </a:r>
            <a:r>
              <a:rPr lang="en-US" altLang="en-US" sz="10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kumimoji="0" lang="en-US" altLang="en-US" sz="10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Association of Directors of Children’s Services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Chair: Amanda </a:t>
            </a:r>
            <a:r>
              <a:rPr lang="en-US" altLang="en-US" sz="1000" dirty="0" err="1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Perraton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, DCS, Warrington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Vice Chairs: Chris McLoughlin, DCS, Stockport/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Colette Dutton, DCS, Wigan</a:t>
            </a:r>
            <a:endParaRPr lang="en-US" altLang="en-US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4717917" y="4227801"/>
            <a:ext cx="2573352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</a:t>
            </a: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Leadership Group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</a:t>
            </a:r>
            <a:r>
              <a:rPr kumimoji="0" lang="en-US" altLang="en-US" sz="1000" b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Jill McGregor, DCS, Trafford</a:t>
            </a:r>
            <a:endParaRPr kumimoji="0" lang="en-US" altLang="en-US" sz="1800" b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3769761" y="1169507"/>
            <a:ext cx="3312607" cy="61293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Sector Led Improvement Board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Kath </a:t>
            </a:r>
            <a:r>
              <a:rPr kumimoji="0" lang="en-US" altLang="en-US" sz="1000" b="0" i="0" u="none" strike="noStrike" cap="none" normalizeH="0" baseline="0" err="1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O’Dwyer</a:t>
            </a:r>
            <a:r>
              <a:rPr lang="en-US" altLang="en-US" sz="10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Chief Executive, St Helens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AutoShape 1"/>
          <p:cNvSpPr>
            <a:spLocks noChangeArrowheads="1"/>
          </p:cNvSpPr>
          <p:nvPr/>
        </p:nvSpPr>
        <p:spPr bwMode="auto">
          <a:xfrm>
            <a:off x="1075004" y="4238534"/>
            <a:ext cx="2427851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Leads for Safeguarding  and Vulnerable Children</a:t>
            </a:r>
            <a:r>
              <a:rPr kumimoji="0" lang="en-US" altLang="en-US" sz="1000" b="1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Vicky Gent, DCS, Blackpool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8704671" y="4227801"/>
            <a:ext cx="2262193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Education and Inclusion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 Siddle, DCS, Blackburn with Darwen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0" name="Straight Arrow Connector 19"/>
          <p:cNvCxnSpPr>
            <a:cxnSpLocks/>
            <a:endCxn id="7" idx="2"/>
          </p:cNvCxnSpPr>
          <p:nvPr/>
        </p:nvCxnSpPr>
        <p:spPr>
          <a:xfrm flipV="1">
            <a:off x="5443744" y="3021966"/>
            <a:ext cx="0" cy="544659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 flipV="1">
            <a:off x="7095138" y="2729689"/>
            <a:ext cx="1897168" cy="836936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6" idx="0"/>
          </p:cNvCxnSpPr>
          <p:nvPr/>
        </p:nvCxnSpPr>
        <p:spPr>
          <a:xfrm flipV="1">
            <a:off x="2252269" y="2664542"/>
            <a:ext cx="1553688" cy="905252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93"/>
          <p:cNvSpPr>
            <a:spLocks noChangeArrowheads="1"/>
          </p:cNvSpPr>
          <p:nvPr/>
        </p:nvSpPr>
        <p:spPr bwMode="auto">
          <a:xfrm>
            <a:off x="3674404" y="5410823"/>
            <a:ext cx="1553688" cy="1110852"/>
          </a:xfrm>
          <a:prstGeom prst="roundRect">
            <a:avLst>
              <a:gd name="adj" fmla="val 16667"/>
            </a:avLst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&amp; Merseyside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Co-ordination Lead: Paula Worthington, Warrington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7" name="Straight Arrow Connector 36"/>
          <p:cNvCxnSpPr>
            <a:cxnSpLocks/>
            <a:endCxn id="17" idx="2"/>
          </p:cNvCxnSpPr>
          <p:nvPr/>
        </p:nvCxnSpPr>
        <p:spPr>
          <a:xfrm flipH="1" flipV="1">
            <a:off x="5426065" y="1782441"/>
            <a:ext cx="5576" cy="297184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93">
            <a:extLst>
              <a:ext uri="{FF2B5EF4-FFF2-40B4-BE49-F238E27FC236}">
                <a16:creationId xmlns:a16="http://schemas.microsoft.com/office/drawing/2014/main" id="{7D54C4B8-F8CC-A751-C829-F3569956A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509" y="5410823"/>
            <a:ext cx="1553688" cy="1110852"/>
          </a:xfrm>
          <a:prstGeom prst="roundRect">
            <a:avLst>
              <a:gd name="adj" fmla="val 16667"/>
            </a:avLst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Greater Manchester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Co-ordination Lead: Amanda Corcoran, Manchester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 Box 193">
            <a:extLst>
              <a:ext uri="{FF2B5EF4-FFF2-40B4-BE49-F238E27FC236}">
                <a16:creationId xmlns:a16="http://schemas.microsoft.com/office/drawing/2014/main" id="{A3E1B3A3-1791-8D27-0041-954AD998B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949" y="5410823"/>
            <a:ext cx="1553688" cy="1110852"/>
          </a:xfrm>
          <a:prstGeom prst="roundRect">
            <a:avLst>
              <a:gd name="adj" fmla="val 16667"/>
            </a:avLst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Lancashire &amp; Cumbria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Co-ordination Lead: Michelle Holt, Blackburn with Darwen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09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861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priorities and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underlying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objectives reflect continuity of purpose to lead recovery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the pandemic and respond to major policy initiatives to secure positive change; strengthening the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position and influence.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Children’s Social Care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respond to the Stable Homes, Built on Love 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create the conditions for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purposeful practice which promotes stability and permanence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especially for Looked After Children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more children can live safely with their families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Looked After Children &amp; Care Leavers benefit from relationships which support stability and better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 &amp; Early Years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enable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inclusive education system which supports all children and young people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attend and achieve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improve educational experiences and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 Educational Needs/Disability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capitalise on opportunities created by the SEND and Alternative Provision improvement plan to reset multi-agency support 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the experiences of children with SEND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identify and respond to needs of children with SEND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support a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resilient Children’s Services workforce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Explore innovative approaches to securing a high quality children’s workforce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the development of a sustainable pipeline of children’s services leaders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existing leaders, through effective representation, advocacy and collective influence </a:t>
            </a: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priorities for 2022-25</a:t>
            </a:r>
          </a:p>
        </p:txBody>
      </p:sp>
    </p:spTree>
    <p:extLst>
      <p:ext uri="{BB962C8B-B14F-4D97-AF65-F5344CB8AC3E}">
        <p14:creationId xmlns:p14="http://schemas.microsoft.com/office/powerpoint/2010/main" val="401646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707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priorities and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underlying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objectives reflect continuity of purpose to lead recovery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the pandemic and respond to major policy initiatives to secure positive change; strengthening the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position and influence.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Children’s Social Care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respond to the Stable Homes, Built on Love 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create the conditions for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purposeful practice which promotes stability and permanence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especially for Looked After Children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more children can live safely with their families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Looked After Children &amp; Care Leavers benefit from relationships which support stability and better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 &amp; Early Years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enable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inclusive education system which supports all children and young people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attend and achieve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improve educational experiences and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 Educational Needs/Disability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capitalise on opportunities created by the SEND and Alternative Provision improvement plan to reset multi-agency support 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the experiences of children with SEND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identify and respond to needs of children with SEND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support a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resilient Children’s Services workforce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Explore innovative approaches to securing a high quality children’s workforce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the development of a sustainable pipeline of children’s services leaders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existing leaders, through effective representation, advocacy and collective influence </a:t>
            </a: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priorities for 2022-25</a:t>
            </a:r>
          </a:p>
        </p:txBody>
      </p:sp>
    </p:spTree>
    <p:extLst>
      <p:ext uri="{BB962C8B-B14F-4D97-AF65-F5344CB8AC3E}">
        <p14:creationId xmlns:p14="http://schemas.microsoft.com/office/powerpoint/2010/main" val="1047412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Background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part of Stable Home Built on Love, the Department for Education committed to supporting a pilot in the North West to help drive improvements to Children’s Social Care and improve partnership working.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RIPP received ministerial and Treasury approval in December 2023 and will run until the end of the 2024/25 financial year. It has been devised in collaboration between NWADCS and DfE. It has four workstreams, each led by one or more regional DCSs: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Partnerships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strategic and operational partnership working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Social Work Model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the maturity and effectiveness of social work models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Sufficiency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the availability of specialist provision and numbers of residential care workers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retention and overall numbers of social workers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Finances – spend in FY 23-24 is £608,000, with a spend of £1.45 million in FY 24-25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Governance – DfE Regional Director, Vicky Beer and NWADCS Regional Chair, Amanda Perraton are joint Senior Responsible Officers for the pilot. They are supported by a RIPP programme board made up of the lead DCS. The North West Sector Led Improvement Board provides challenge and Lead Member and Chief Executive input.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Improvement Plan Pilot</a:t>
            </a:r>
          </a:p>
        </p:txBody>
      </p:sp>
    </p:spTree>
    <p:extLst>
      <p:ext uri="{BB962C8B-B14F-4D97-AF65-F5344CB8AC3E}">
        <p14:creationId xmlns:p14="http://schemas.microsoft.com/office/powerpoint/2010/main" val="403699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e 31"/>
          <p:cNvSpPr/>
          <p:nvPr/>
        </p:nvSpPr>
        <p:spPr>
          <a:xfrm>
            <a:off x="286512" y="1027906"/>
            <a:ext cx="11594592" cy="11274235"/>
          </a:xfrm>
          <a:prstGeom prst="pie">
            <a:avLst>
              <a:gd name="adj1" fmla="val 14493037"/>
              <a:gd name="adj2" fmla="val 14488593"/>
            </a:avLst>
          </a:prstGeom>
          <a:solidFill>
            <a:srgbClr val="E5E5E5"/>
          </a:solidFill>
          <a:ln>
            <a:solidFill>
              <a:srgbClr val="FEF0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Pie 30"/>
          <p:cNvSpPr/>
          <p:nvPr/>
        </p:nvSpPr>
        <p:spPr>
          <a:xfrm>
            <a:off x="292608" y="1027906"/>
            <a:ext cx="11594592" cy="11274235"/>
          </a:xfrm>
          <a:prstGeom prst="pie">
            <a:avLst>
              <a:gd name="adj1" fmla="val 19188666"/>
              <a:gd name="adj2" fmla="val 4357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Continuum of Challenge and Support</a:t>
            </a:r>
          </a:p>
        </p:txBody>
      </p:sp>
      <p:sp>
        <p:nvSpPr>
          <p:cNvPr id="9" name="Pie 8"/>
          <p:cNvSpPr/>
          <p:nvPr/>
        </p:nvSpPr>
        <p:spPr>
          <a:xfrm>
            <a:off x="298704" y="1027906"/>
            <a:ext cx="11594592" cy="11274235"/>
          </a:xfrm>
          <a:prstGeom prst="pie">
            <a:avLst>
              <a:gd name="adj1" fmla="val 14296114"/>
              <a:gd name="adj2" fmla="val 19177324"/>
            </a:avLst>
          </a:prstGeom>
          <a:solidFill>
            <a:srgbClr val="0099A0"/>
          </a:solidFill>
          <a:ln>
            <a:solidFill>
              <a:srgbClr val="FAC8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674" y="4863705"/>
            <a:ext cx="17922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Peer Challenge Forum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92868" y="5908030"/>
            <a:ext cx="1894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Intervention Partner/Adviser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1934" y="1674224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SEND Peer Review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0436" y="5649561"/>
            <a:ext cx="179222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Self-Assessment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0304" y="1131408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On-site Peer Challenge (CSC/EH)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3731" y="2589142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NAVSH Peer Review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11043" y="3715508"/>
            <a:ext cx="117690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Better for Children seminars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1552" y="5600308"/>
            <a:ext cx="212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</a:t>
            </a:r>
          </a:p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Quarterly Reports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36420" y="2742798"/>
            <a:ext cx="145542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GM Complex Safeguarding Peer Review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06838" y="1635289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School Improvement Peer Review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73894" y="2590991"/>
            <a:ext cx="154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LGA Peer Review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992868" y="4922084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Support &amp; Supervision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97480" y="3187190"/>
            <a:ext cx="1613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Sector Led Improvement Partners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5006" y="3458376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Leadership Programme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26192" y="2580985"/>
            <a:ext cx="1580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ADCS Mentoring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32532" y="4806783"/>
            <a:ext cx="2174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Ofsted Annual Engagement Meeting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77768" y="2836517"/>
            <a:ext cx="132549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RiP Tailored Support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3880" y="6219884"/>
            <a:ext cx="4722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38199" y="4121291"/>
            <a:ext cx="20768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Directory of Support</a:t>
            </a:r>
          </a:p>
        </p:txBody>
      </p:sp>
      <p:sp>
        <p:nvSpPr>
          <p:cNvPr id="35" name="TextBox 34"/>
          <p:cNvSpPr txBox="1"/>
          <p:nvPr/>
        </p:nvSpPr>
        <p:spPr>
          <a:xfrm rot="3484311">
            <a:off x="4684868" y="5125553"/>
            <a:ext cx="1809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TARGETED</a:t>
            </a:r>
            <a:r>
              <a:rPr lang="en-GB" sz="16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 rot="19136463">
            <a:off x="6386776" y="5336957"/>
            <a:ext cx="2672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SPECIALIST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09591" y="3465345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Protected Conversation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313409" y="4029611"/>
            <a:ext cx="1792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LGA Children’s Services Improvement Adviser</a:t>
            </a:r>
          </a:p>
        </p:txBody>
      </p:sp>
    </p:spTree>
    <p:extLst>
      <p:ext uri="{BB962C8B-B14F-4D97-AF65-F5344CB8AC3E}">
        <p14:creationId xmlns:p14="http://schemas.microsoft.com/office/powerpoint/2010/main" val="2990503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0DCF69056F943A7C01644E6198E13" ma:contentTypeVersion="17" ma:contentTypeDescription="Create a new document." ma:contentTypeScope="" ma:versionID="2feafa4982b8e8bfd1b42adcb590e4be">
  <xsd:schema xmlns:xsd="http://www.w3.org/2001/XMLSchema" xmlns:xs="http://www.w3.org/2001/XMLSchema" xmlns:p="http://schemas.microsoft.com/office/2006/metadata/properties" xmlns:ns2="a4140a1a-7ed2-4775-a8da-9b9f6908c760" xmlns:ns3="47ec70bc-4bc4-45ec-8543-b4f1fe6a2bfb" targetNamespace="http://schemas.microsoft.com/office/2006/metadata/properties" ma:root="true" ma:fieldsID="cf5e6fa8d08569cfd456c9969249ef2a" ns2:_="" ns3:_="">
    <xsd:import namespace="a4140a1a-7ed2-4775-a8da-9b9f6908c760"/>
    <xsd:import namespace="47ec70bc-4bc4-45ec-8543-b4f1fe6a2b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40a1a-7ed2-4775-a8da-9b9f6908c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9803200-a5eb-4841-8eb8-d63aa78f7c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c70bc-4bc4-45ec-8543-b4f1fe6a2bf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5359260-3535-41ee-a745-698875ae19da}" ma:internalName="TaxCatchAll" ma:showField="CatchAllData" ma:web="47ec70bc-4bc4-45ec-8543-b4f1fe6a2b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140a1a-7ed2-4775-a8da-9b9f6908c760">
      <Terms xmlns="http://schemas.microsoft.com/office/infopath/2007/PartnerControls"/>
    </lcf76f155ced4ddcb4097134ff3c332f>
    <TaxCatchAll xmlns="47ec70bc-4bc4-45ec-8543-b4f1fe6a2bfb" xsi:nil="true"/>
  </documentManagement>
</p:properties>
</file>

<file path=customXml/itemProps1.xml><?xml version="1.0" encoding="utf-8"?>
<ds:datastoreItem xmlns:ds="http://schemas.openxmlformats.org/officeDocument/2006/customXml" ds:itemID="{5EDE6184-5428-4705-85FC-7565083735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40a1a-7ed2-4775-a8da-9b9f6908c760"/>
    <ds:schemaRef ds:uri="47ec70bc-4bc4-45ec-8543-b4f1fe6a2b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7ECE5D-F08C-4BB0-A0B5-788556FB10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4954EE-1FF3-4E26-8894-DAE9881D6847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47ec70bc-4bc4-45ec-8543-b4f1fe6a2bfb"/>
    <ds:schemaRef ds:uri="a4140a1a-7ed2-4775-a8da-9b9f6908c760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853</TotalTime>
  <Words>1835</Words>
  <Application>Microsoft Office PowerPoint</Application>
  <PresentationFormat>Widescreen</PresentationFormat>
  <Paragraphs>310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Segoe UI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Continuum of Challenge and Support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Zelda Massey</dc:creator>
  <cp:lastModifiedBy>Paul Bunker</cp:lastModifiedBy>
  <cp:revision>74</cp:revision>
  <cp:lastPrinted>2020-07-28T07:42:17Z</cp:lastPrinted>
  <dcterms:created xsi:type="dcterms:W3CDTF">2020-06-12T14:04:17Z</dcterms:created>
  <dcterms:modified xsi:type="dcterms:W3CDTF">2024-08-21T09:18:33Z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0x0101003530DCF69056F943A7C01644E6198E13</vt:lpwstr>
  </property>
  <property fmtid="{D5CDD505-2E9C-101B-9397-08002B2CF9AE}" pid="3" name="MediaServiceImageTags">
    <vt:lpwstr/>
  </property>
</Properties>
</file>