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handoutMasterIdLst>
    <p:handoutMasterId r:id="rId25"/>
  </p:handoutMasterIdLst>
  <p:sldIdLst>
    <p:sldId id="1065" r:id="rId6"/>
    <p:sldId id="1032" r:id="rId7"/>
    <p:sldId id="565" r:id="rId8"/>
    <p:sldId id="1078" r:id="rId9"/>
    <p:sldId id="1077" r:id="rId10"/>
    <p:sldId id="256" r:id="rId11"/>
    <p:sldId id="258" r:id="rId12"/>
    <p:sldId id="259" r:id="rId13"/>
    <p:sldId id="260" r:id="rId14"/>
    <p:sldId id="261" r:id="rId15"/>
    <p:sldId id="1079" r:id="rId16"/>
    <p:sldId id="1070" r:id="rId17"/>
    <p:sldId id="1072" r:id="rId18"/>
    <p:sldId id="1071" r:id="rId19"/>
    <p:sldId id="1080" r:id="rId20"/>
    <p:sldId id="1075" r:id="rId21"/>
    <p:sldId id="1067" r:id="rId22"/>
    <p:sldId id="1076"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1E1"/>
    <a:srgbClr val="C38711"/>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5" autoAdjust="0"/>
  </p:normalViewPr>
  <p:slideViewPr>
    <p:cSldViewPr snapToGrid="0">
      <p:cViewPr varScale="1">
        <p:scale>
          <a:sx n="63" d="100"/>
          <a:sy n="63" d="100"/>
        </p:scale>
        <p:origin x="648"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C9C9F-448C-482E-87D9-6117600B756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B36AB57E-9762-4C4D-9903-28A33FC23A70}">
      <dgm:prSet custT="1"/>
      <dgm:spPr>
        <a:solidFill>
          <a:schemeClr val="accent5">
            <a:lumMod val="75000"/>
          </a:schemeClr>
        </a:solidFill>
      </dgm:spPr>
      <dgm:t>
        <a:bodyPr/>
        <a:lstStyle/>
        <a:p>
          <a:r>
            <a:rPr lang="en-GB" sz="1500" dirty="0"/>
            <a:t>Early In 2024, Wirral Combatting Drugs Partnership (CDP) noted a significant increase in the number of young people who were referring to Response, drug and alcohol service for young people, as well as Wirral Ways CGL services for adults, and disclosing substantial Ketamine use. In a short time  Ketamine became the second most prevalent drug in young person treatment referrals, and significant physical harms resulting from their ketamine use were noted, compared to other drugs</a:t>
          </a:r>
          <a:r>
            <a:rPr lang="en-GB" sz="1600" dirty="0"/>
            <a:t>.</a:t>
          </a:r>
          <a:endParaRPr lang="en-US" sz="1600" dirty="0"/>
        </a:p>
      </dgm:t>
    </dgm:pt>
    <dgm:pt modelId="{0F613AED-59B1-44BC-8033-24E3B9D846DC}" type="parTrans" cxnId="{F1D0E243-14F4-4258-9BD7-38F0546353A5}">
      <dgm:prSet/>
      <dgm:spPr/>
      <dgm:t>
        <a:bodyPr/>
        <a:lstStyle/>
        <a:p>
          <a:endParaRPr lang="en-US"/>
        </a:p>
      </dgm:t>
    </dgm:pt>
    <dgm:pt modelId="{BEA13085-DF60-4013-A000-2EA322993682}" type="sibTrans" cxnId="{F1D0E243-14F4-4258-9BD7-38F0546353A5}">
      <dgm:prSet/>
      <dgm:spPr/>
      <dgm:t>
        <a:bodyPr/>
        <a:lstStyle/>
        <a:p>
          <a:endParaRPr lang="en-US"/>
        </a:p>
      </dgm:t>
    </dgm:pt>
    <dgm:pt modelId="{F15B0863-222B-4BE8-900C-5DF697CD3B17}">
      <dgm:prSet custT="1"/>
      <dgm:spPr>
        <a:solidFill>
          <a:schemeClr val="accent5">
            <a:lumMod val="75000"/>
          </a:schemeClr>
        </a:solidFill>
      </dgm:spPr>
      <dgm:t>
        <a:bodyPr/>
        <a:lstStyle/>
        <a:p>
          <a:r>
            <a:rPr lang="en-GB" sz="1500" dirty="0"/>
            <a:t>Wirral’s Ketamine Response Coordination group was created following proposal at Wirral’s CDP Strategic Group. The scope of the group encompassed work to address Ketamine use by Wirral residents aged 13+. </a:t>
          </a:r>
          <a:endParaRPr lang="en-US" sz="1500" dirty="0"/>
        </a:p>
      </dgm:t>
    </dgm:pt>
    <dgm:pt modelId="{E28DB5E7-3421-4161-8673-EAAEC0DB9F2F}" type="parTrans" cxnId="{E536ECC9-E0AA-46DE-93AC-2D534913FABB}">
      <dgm:prSet/>
      <dgm:spPr/>
      <dgm:t>
        <a:bodyPr/>
        <a:lstStyle/>
        <a:p>
          <a:endParaRPr lang="en-US"/>
        </a:p>
      </dgm:t>
    </dgm:pt>
    <dgm:pt modelId="{138ADF48-4E2C-4DCC-B0F5-8A8FD952E75E}" type="sibTrans" cxnId="{E536ECC9-E0AA-46DE-93AC-2D534913FABB}">
      <dgm:prSet/>
      <dgm:spPr/>
      <dgm:t>
        <a:bodyPr/>
        <a:lstStyle/>
        <a:p>
          <a:endParaRPr lang="en-US"/>
        </a:p>
      </dgm:t>
    </dgm:pt>
    <dgm:pt modelId="{7B5122D3-4899-4E1C-9094-95BFC662A0F6}">
      <dgm:prSet custT="1"/>
      <dgm:spPr>
        <a:solidFill>
          <a:schemeClr val="accent5">
            <a:lumMod val="75000"/>
          </a:schemeClr>
        </a:solidFill>
      </dgm:spPr>
      <dgm:t>
        <a:bodyPr/>
        <a:lstStyle/>
        <a:p>
          <a:r>
            <a:rPr lang="en-GB" sz="1500" dirty="0"/>
            <a:t>The group convened partners across Wirral’s Combatting Drugs partnership with treatment, recovery, enforcement and/or early intervention responsibilities and established an  action planning framework, the 4P’s. Relevant groups and leads were convened to progress actions under each of these areas.</a:t>
          </a:r>
          <a:endParaRPr lang="en-US" sz="1500" dirty="0"/>
        </a:p>
      </dgm:t>
    </dgm:pt>
    <dgm:pt modelId="{8C747F0A-80F3-4366-B63C-CB096920AF5F}" type="parTrans" cxnId="{F459B92C-B782-4728-80CA-5CB6D3F4D787}">
      <dgm:prSet/>
      <dgm:spPr/>
      <dgm:t>
        <a:bodyPr/>
        <a:lstStyle/>
        <a:p>
          <a:endParaRPr lang="en-US"/>
        </a:p>
      </dgm:t>
    </dgm:pt>
    <dgm:pt modelId="{E9D18087-B114-42FB-954D-B1642B5E0828}" type="sibTrans" cxnId="{F459B92C-B782-4728-80CA-5CB6D3F4D787}">
      <dgm:prSet/>
      <dgm:spPr/>
      <dgm:t>
        <a:bodyPr/>
        <a:lstStyle/>
        <a:p>
          <a:endParaRPr lang="en-US"/>
        </a:p>
      </dgm:t>
    </dgm:pt>
    <dgm:pt modelId="{F2135609-3B4A-48E9-9C4F-28A41C36FB26}">
      <dgm:prSet custT="1"/>
      <dgm:spPr>
        <a:solidFill>
          <a:schemeClr val="accent5">
            <a:lumMod val="75000"/>
          </a:schemeClr>
        </a:solidFill>
      </dgm:spPr>
      <dgm:t>
        <a:bodyPr/>
        <a:lstStyle/>
        <a:p>
          <a:r>
            <a:rPr lang="en-GB" sz="1500" dirty="0"/>
            <a:t>Work has been taken forward as a partnership, overseen by the Co-ordination group, chaired by Senior Manager from CYP services and deputy chaired PH Principal. The group’s progress was reported to the Wirral Combatting Drugs Partnership, and the  Children and Young People Sub-Group.  </a:t>
          </a:r>
          <a:endParaRPr lang="en-US" sz="1500" dirty="0"/>
        </a:p>
      </dgm:t>
    </dgm:pt>
    <dgm:pt modelId="{6AC0DB76-E2ED-4CF6-9DF7-2010605C0998}" type="parTrans" cxnId="{60B3088F-5F7D-4160-9C31-BD45CD171D0D}">
      <dgm:prSet/>
      <dgm:spPr/>
      <dgm:t>
        <a:bodyPr/>
        <a:lstStyle/>
        <a:p>
          <a:endParaRPr lang="en-US"/>
        </a:p>
      </dgm:t>
    </dgm:pt>
    <dgm:pt modelId="{E9CFA1DB-62F1-4215-8BA4-77562E692ACD}" type="sibTrans" cxnId="{60B3088F-5F7D-4160-9C31-BD45CD171D0D}">
      <dgm:prSet/>
      <dgm:spPr/>
      <dgm:t>
        <a:bodyPr/>
        <a:lstStyle/>
        <a:p>
          <a:endParaRPr lang="en-US"/>
        </a:p>
      </dgm:t>
    </dgm:pt>
    <dgm:pt modelId="{2357D8F6-DC79-48B0-BF0E-E6C61264E3FE}" type="pres">
      <dgm:prSet presAssocID="{A0CC9C9F-448C-482E-87D9-6117600B7563}" presName="diagram" presStyleCnt="0">
        <dgm:presLayoutVars>
          <dgm:dir/>
          <dgm:resizeHandles val="exact"/>
        </dgm:presLayoutVars>
      </dgm:prSet>
      <dgm:spPr/>
    </dgm:pt>
    <dgm:pt modelId="{A892F918-314E-4ACC-B670-47A394E0063B}" type="pres">
      <dgm:prSet presAssocID="{B36AB57E-9762-4C4D-9903-28A33FC23A70}" presName="node" presStyleLbl="node1" presStyleIdx="0" presStyleCnt="4" custAng="0" custScaleX="257031" custScaleY="250463">
        <dgm:presLayoutVars>
          <dgm:bulletEnabled val="1"/>
        </dgm:presLayoutVars>
      </dgm:prSet>
      <dgm:spPr/>
    </dgm:pt>
    <dgm:pt modelId="{E1765ED5-5D7C-4A7B-AD55-EE43367EBDA9}" type="pres">
      <dgm:prSet presAssocID="{BEA13085-DF60-4013-A000-2EA322993682}" presName="sibTrans" presStyleLbl="sibTrans2D1" presStyleIdx="0" presStyleCnt="3"/>
      <dgm:spPr/>
    </dgm:pt>
    <dgm:pt modelId="{877D7D71-8C34-4407-AA4F-E54398CF47EF}" type="pres">
      <dgm:prSet presAssocID="{BEA13085-DF60-4013-A000-2EA322993682}" presName="connectorText" presStyleLbl="sibTrans2D1" presStyleIdx="0" presStyleCnt="3"/>
      <dgm:spPr/>
    </dgm:pt>
    <dgm:pt modelId="{C4552854-B46A-4B3C-9B80-1C22698F4EBF}" type="pres">
      <dgm:prSet presAssocID="{F15B0863-222B-4BE8-900C-5DF697CD3B17}" presName="node" presStyleLbl="node1" presStyleIdx="1" presStyleCnt="4" custScaleX="157464" custScaleY="185782">
        <dgm:presLayoutVars>
          <dgm:bulletEnabled val="1"/>
        </dgm:presLayoutVars>
      </dgm:prSet>
      <dgm:spPr/>
    </dgm:pt>
    <dgm:pt modelId="{6FC688C4-B8EA-4492-BE39-8594C7691805}" type="pres">
      <dgm:prSet presAssocID="{138ADF48-4E2C-4DCC-B0F5-8A8FD952E75E}" presName="sibTrans" presStyleLbl="sibTrans2D1" presStyleIdx="1" presStyleCnt="3" custAng="21589229" custScaleX="91726" custScaleY="91736"/>
      <dgm:spPr/>
    </dgm:pt>
    <dgm:pt modelId="{5C5D95DF-D1D9-4C82-90EC-522B57A9BD6B}" type="pres">
      <dgm:prSet presAssocID="{138ADF48-4E2C-4DCC-B0F5-8A8FD952E75E}" presName="connectorText" presStyleLbl="sibTrans2D1" presStyleIdx="1" presStyleCnt="3"/>
      <dgm:spPr/>
    </dgm:pt>
    <dgm:pt modelId="{1C825697-B7F0-4809-AF19-FF1B4595E55C}" type="pres">
      <dgm:prSet presAssocID="{7B5122D3-4899-4E1C-9094-95BFC662A0F6}" presName="node" presStyleLbl="node1" presStyleIdx="2" presStyleCnt="4" custAng="0" custScaleX="220500" custScaleY="180091" custLinFactNeighborX="33002" custLinFactNeighborY="-46884">
        <dgm:presLayoutVars>
          <dgm:bulletEnabled val="1"/>
        </dgm:presLayoutVars>
      </dgm:prSet>
      <dgm:spPr/>
    </dgm:pt>
    <dgm:pt modelId="{585C11A0-37AB-448C-9015-D4B09B43D5D6}" type="pres">
      <dgm:prSet presAssocID="{E9D18087-B114-42FB-954D-B1642B5E0828}" presName="sibTrans" presStyleLbl="sibTrans2D1" presStyleIdx="2" presStyleCnt="3"/>
      <dgm:spPr/>
    </dgm:pt>
    <dgm:pt modelId="{6FDE5923-FB0A-4E3D-9D72-E9019A06EC2E}" type="pres">
      <dgm:prSet presAssocID="{E9D18087-B114-42FB-954D-B1642B5E0828}" presName="connectorText" presStyleLbl="sibTrans2D1" presStyleIdx="2" presStyleCnt="3"/>
      <dgm:spPr/>
    </dgm:pt>
    <dgm:pt modelId="{259E7C90-B82D-4EB3-8CE9-C904B4DEEB8F}" type="pres">
      <dgm:prSet presAssocID="{F2135609-3B4A-48E9-9C4F-28A41C36FB26}" presName="node" presStyleLbl="node1" presStyleIdx="3" presStyleCnt="4" custScaleX="215020" custScaleY="298204" custLinFactNeighborX="717" custLinFactNeighborY="-44479">
        <dgm:presLayoutVars>
          <dgm:bulletEnabled val="1"/>
        </dgm:presLayoutVars>
      </dgm:prSet>
      <dgm:spPr/>
    </dgm:pt>
  </dgm:ptLst>
  <dgm:cxnLst>
    <dgm:cxn modelId="{F459B92C-B782-4728-80CA-5CB6D3F4D787}" srcId="{A0CC9C9F-448C-482E-87D9-6117600B7563}" destId="{7B5122D3-4899-4E1C-9094-95BFC662A0F6}" srcOrd="2" destOrd="0" parTransId="{8C747F0A-80F3-4366-B63C-CB096920AF5F}" sibTransId="{E9D18087-B114-42FB-954D-B1642B5E0828}"/>
    <dgm:cxn modelId="{7AA1422F-178B-4430-B636-EED918CF2889}" type="presOf" srcId="{138ADF48-4E2C-4DCC-B0F5-8A8FD952E75E}" destId="{6FC688C4-B8EA-4492-BE39-8594C7691805}" srcOrd="0" destOrd="0" presId="urn:microsoft.com/office/officeart/2005/8/layout/process5"/>
    <dgm:cxn modelId="{242D425C-61BD-4C10-BEDE-BA1624F00734}" type="presOf" srcId="{B36AB57E-9762-4C4D-9903-28A33FC23A70}" destId="{A892F918-314E-4ACC-B670-47A394E0063B}" srcOrd="0" destOrd="0" presId="urn:microsoft.com/office/officeart/2005/8/layout/process5"/>
    <dgm:cxn modelId="{E9CD475E-00BA-45B2-A724-9A3B687557E6}" type="presOf" srcId="{A0CC9C9F-448C-482E-87D9-6117600B7563}" destId="{2357D8F6-DC79-48B0-BF0E-E6C61264E3FE}" srcOrd="0" destOrd="0" presId="urn:microsoft.com/office/officeart/2005/8/layout/process5"/>
    <dgm:cxn modelId="{F1D0E243-14F4-4258-9BD7-38F0546353A5}" srcId="{A0CC9C9F-448C-482E-87D9-6117600B7563}" destId="{B36AB57E-9762-4C4D-9903-28A33FC23A70}" srcOrd="0" destOrd="0" parTransId="{0F613AED-59B1-44BC-8033-24E3B9D846DC}" sibTransId="{BEA13085-DF60-4013-A000-2EA322993682}"/>
    <dgm:cxn modelId="{30D45856-196B-4E2D-9524-041328242B32}" type="presOf" srcId="{BEA13085-DF60-4013-A000-2EA322993682}" destId="{877D7D71-8C34-4407-AA4F-E54398CF47EF}" srcOrd="1" destOrd="0" presId="urn:microsoft.com/office/officeart/2005/8/layout/process5"/>
    <dgm:cxn modelId="{A95DAC57-735E-408F-B3C8-B8ECE9259AC3}" type="presOf" srcId="{BEA13085-DF60-4013-A000-2EA322993682}" destId="{E1765ED5-5D7C-4A7B-AD55-EE43367EBDA9}" srcOrd="0" destOrd="0" presId="urn:microsoft.com/office/officeart/2005/8/layout/process5"/>
    <dgm:cxn modelId="{3A591C59-110C-494B-8A35-A1B6B0E6D73C}" type="presOf" srcId="{7B5122D3-4899-4E1C-9094-95BFC662A0F6}" destId="{1C825697-B7F0-4809-AF19-FF1B4595E55C}" srcOrd="0" destOrd="0" presId="urn:microsoft.com/office/officeart/2005/8/layout/process5"/>
    <dgm:cxn modelId="{A4B63D5A-5344-4509-B23B-66C5F9EF5FE3}" type="presOf" srcId="{E9D18087-B114-42FB-954D-B1642B5E0828}" destId="{6FDE5923-FB0A-4E3D-9D72-E9019A06EC2E}" srcOrd="1" destOrd="0" presId="urn:microsoft.com/office/officeart/2005/8/layout/process5"/>
    <dgm:cxn modelId="{60B3088F-5F7D-4160-9C31-BD45CD171D0D}" srcId="{A0CC9C9F-448C-482E-87D9-6117600B7563}" destId="{F2135609-3B4A-48E9-9C4F-28A41C36FB26}" srcOrd="3" destOrd="0" parTransId="{6AC0DB76-E2ED-4CF6-9DF7-2010605C0998}" sibTransId="{E9CFA1DB-62F1-4215-8BA4-77562E692ACD}"/>
    <dgm:cxn modelId="{EB10B1B3-7F08-4164-A085-16C647E070C3}" type="presOf" srcId="{F15B0863-222B-4BE8-900C-5DF697CD3B17}" destId="{C4552854-B46A-4B3C-9B80-1C22698F4EBF}" srcOrd="0" destOrd="0" presId="urn:microsoft.com/office/officeart/2005/8/layout/process5"/>
    <dgm:cxn modelId="{146C2BC0-6758-4518-9D2A-038243780FC1}" type="presOf" srcId="{F2135609-3B4A-48E9-9C4F-28A41C36FB26}" destId="{259E7C90-B82D-4EB3-8CE9-C904B4DEEB8F}" srcOrd="0" destOrd="0" presId="urn:microsoft.com/office/officeart/2005/8/layout/process5"/>
    <dgm:cxn modelId="{E536ECC9-E0AA-46DE-93AC-2D534913FABB}" srcId="{A0CC9C9F-448C-482E-87D9-6117600B7563}" destId="{F15B0863-222B-4BE8-900C-5DF697CD3B17}" srcOrd="1" destOrd="0" parTransId="{E28DB5E7-3421-4161-8673-EAAEC0DB9F2F}" sibTransId="{138ADF48-4E2C-4DCC-B0F5-8A8FD952E75E}"/>
    <dgm:cxn modelId="{F4768FEB-159F-458F-AFEA-1CDA67BC8337}" type="presOf" srcId="{E9D18087-B114-42FB-954D-B1642B5E0828}" destId="{585C11A0-37AB-448C-9015-D4B09B43D5D6}" srcOrd="0" destOrd="0" presId="urn:microsoft.com/office/officeart/2005/8/layout/process5"/>
    <dgm:cxn modelId="{0F733EF1-FAEA-45B6-87B2-0A286C4B17F3}" type="presOf" srcId="{138ADF48-4E2C-4DCC-B0F5-8A8FD952E75E}" destId="{5C5D95DF-D1D9-4C82-90EC-522B57A9BD6B}" srcOrd="1" destOrd="0" presId="urn:microsoft.com/office/officeart/2005/8/layout/process5"/>
    <dgm:cxn modelId="{CC31B749-5E0C-449B-A617-79C698B37903}" type="presParOf" srcId="{2357D8F6-DC79-48B0-BF0E-E6C61264E3FE}" destId="{A892F918-314E-4ACC-B670-47A394E0063B}" srcOrd="0" destOrd="0" presId="urn:microsoft.com/office/officeart/2005/8/layout/process5"/>
    <dgm:cxn modelId="{83B787C9-F456-464B-AD1C-41C28237D7CE}" type="presParOf" srcId="{2357D8F6-DC79-48B0-BF0E-E6C61264E3FE}" destId="{E1765ED5-5D7C-4A7B-AD55-EE43367EBDA9}" srcOrd="1" destOrd="0" presId="urn:microsoft.com/office/officeart/2005/8/layout/process5"/>
    <dgm:cxn modelId="{C22FECCE-9C3A-4588-A6A9-C0CB3C43B049}" type="presParOf" srcId="{E1765ED5-5D7C-4A7B-AD55-EE43367EBDA9}" destId="{877D7D71-8C34-4407-AA4F-E54398CF47EF}" srcOrd="0" destOrd="0" presId="urn:microsoft.com/office/officeart/2005/8/layout/process5"/>
    <dgm:cxn modelId="{D796A1B4-9884-4419-ACA2-DBE7DBD0FBCD}" type="presParOf" srcId="{2357D8F6-DC79-48B0-BF0E-E6C61264E3FE}" destId="{C4552854-B46A-4B3C-9B80-1C22698F4EBF}" srcOrd="2" destOrd="0" presId="urn:microsoft.com/office/officeart/2005/8/layout/process5"/>
    <dgm:cxn modelId="{2AAE8725-40E8-4024-A4D2-1FCE78DED359}" type="presParOf" srcId="{2357D8F6-DC79-48B0-BF0E-E6C61264E3FE}" destId="{6FC688C4-B8EA-4492-BE39-8594C7691805}" srcOrd="3" destOrd="0" presId="urn:microsoft.com/office/officeart/2005/8/layout/process5"/>
    <dgm:cxn modelId="{FE873683-7ADA-48CB-B49B-EAF7E8B13BED}" type="presParOf" srcId="{6FC688C4-B8EA-4492-BE39-8594C7691805}" destId="{5C5D95DF-D1D9-4C82-90EC-522B57A9BD6B}" srcOrd="0" destOrd="0" presId="urn:microsoft.com/office/officeart/2005/8/layout/process5"/>
    <dgm:cxn modelId="{4F0DC090-C967-49F9-A6A4-35D4443B6BB8}" type="presParOf" srcId="{2357D8F6-DC79-48B0-BF0E-E6C61264E3FE}" destId="{1C825697-B7F0-4809-AF19-FF1B4595E55C}" srcOrd="4" destOrd="0" presId="urn:microsoft.com/office/officeart/2005/8/layout/process5"/>
    <dgm:cxn modelId="{2F3B7867-0F40-4EDC-AB1D-0F18922BB562}" type="presParOf" srcId="{2357D8F6-DC79-48B0-BF0E-E6C61264E3FE}" destId="{585C11A0-37AB-448C-9015-D4B09B43D5D6}" srcOrd="5" destOrd="0" presId="urn:microsoft.com/office/officeart/2005/8/layout/process5"/>
    <dgm:cxn modelId="{410D22C2-4698-4EB2-AE51-9068ED3B7BE6}" type="presParOf" srcId="{585C11A0-37AB-448C-9015-D4B09B43D5D6}" destId="{6FDE5923-FB0A-4E3D-9D72-E9019A06EC2E}" srcOrd="0" destOrd="0" presId="urn:microsoft.com/office/officeart/2005/8/layout/process5"/>
    <dgm:cxn modelId="{06639789-7321-4B82-9E02-E27B12869623}" type="presParOf" srcId="{2357D8F6-DC79-48B0-BF0E-E6C61264E3FE}" destId="{259E7C90-B82D-4EB3-8CE9-C904B4DEEB8F}"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09AD3E-EB58-445E-8FBC-9BEC920FB4B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0122254D-16C5-4083-833D-A5BC1B2D16B5}">
      <dgm:prSet phldrT="[Text]"/>
      <dgm:spPr>
        <a:solidFill>
          <a:schemeClr val="accent5">
            <a:lumMod val="75000"/>
          </a:schemeClr>
        </a:solidFill>
      </dgm:spPr>
      <dgm:t>
        <a:bodyPr/>
        <a:lstStyle/>
        <a:p>
          <a:r>
            <a:rPr lang="en-GB" b="1" dirty="0"/>
            <a:t>Why Use Ketamine?</a:t>
          </a:r>
        </a:p>
      </dgm:t>
    </dgm:pt>
    <dgm:pt modelId="{3EC27003-833B-47B3-AECC-8E13CCF42B85}" type="parTrans" cxnId="{7B658C38-AAC4-441F-A4AF-4712E0B4DCC3}">
      <dgm:prSet/>
      <dgm:spPr/>
      <dgm:t>
        <a:bodyPr/>
        <a:lstStyle/>
        <a:p>
          <a:endParaRPr lang="en-GB"/>
        </a:p>
      </dgm:t>
    </dgm:pt>
    <dgm:pt modelId="{313516CC-19A8-409A-808D-E4253781A8DF}" type="sibTrans" cxnId="{7B658C38-AAC4-441F-A4AF-4712E0B4DCC3}">
      <dgm:prSet/>
      <dgm:spPr/>
      <dgm:t>
        <a:bodyPr/>
        <a:lstStyle/>
        <a:p>
          <a:endParaRPr lang="en-GB"/>
        </a:p>
      </dgm:t>
    </dgm:pt>
    <dgm:pt modelId="{9CED440E-1DA6-42A5-9653-190E983712D7}">
      <dgm:prSet phldrT="[Text]"/>
      <dgm:spPr/>
      <dgm:t>
        <a:bodyPr/>
        <a:lstStyle/>
        <a:p>
          <a:pPr marL="228600" lvl="1" indent="0" defTabSz="889000">
            <a:lnSpc>
              <a:spcPct val="90000"/>
            </a:lnSpc>
            <a:spcBef>
              <a:spcPct val="0"/>
            </a:spcBef>
            <a:spcAft>
              <a:spcPct val="15000"/>
            </a:spcAft>
          </a:pPr>
          <a:r>
            <a:rPr lang="en-GB" dirty="0"/>
            <a:t>Increase in use as a recreational drug/drug of choice – perception change</a:t>
          </a:r>
        </a:p>
      </dgm:t>
    </dgm:pt>
    <dgm:pt modelId="{DEF24993-7870-41EA-B11F-980E0DE7C4D0}" type="parTrans" cxnId="{1789C832-05D9-4765-A16B-5002AB886933}">
      <dgm:prSet/>
      <dgm:spPr/>
      <dgm:t>
        <a:bodyPr/>
        <a:lstStyle/>
        <a:p>
          <a:endParaRPr lang="en-GB"/>
        </a:p>
      </dgm:t>
    </dgm:pt>
    <dgm:pt modelId="{E498D152-DCCD-4888-BEA9-6A8F0347141D}" type="sibTrans" cxnId="{1789C832-05D9-4765-A16B-5002AB886933}">
      <dgm:prSet/>
      <dgm:spPr/>
      <dgm:t>
        <a:bodyPr/>
        <a:lstStyle/>
        <a:p>
          <a:endParaRPr lang="en-GB"/>
        </a:p>
      </dgm:t>
    </dgm:pt>
    <dgm:pt modelId="{9307F42E-8DC1-496C-AD35-9FB0BDE260BE}">
      <dgm:prSet phldrT="[Text]"/>
      <dgm:spPr>
        <a:solidFill>
          <a:schemeClr val="accent5">
            <a:lumMod val="75000"/>
          </a:schemeClr>
        </a:solidFill>
      </dgm:spPr>
      <dgm:t>
        <a:bodyPr/>
        <a:lstStyle/>
        <a:p>
          <a:r>
            <a:rPr lang="en-GB" b="1" dirty="0"/>
            <a:t>Barriers to Stopping</a:t>
          </a:r>
        </a:p>
      </dgm:t>
    </dgm:pt>
    <dgm:pt modelId="{A883F414-4110-4A75-8AA5-8E814C578347}" type="parTrans" cxnId="{E89BB5AD-9C6A-480A-B9AA-8764C7378600}">
      <dgm:prSet/>
      <dgm:spPr/>
      <dgm:t>
        <a:bodyPr/>
        <a:lstStyle/>
        <a:p>
          <a:endParaRPr lang="en-GB"/>
        </a:p>
      </dgm:t>
    </dgm:pt>
    <dgm:pt modelId="{60049D4F-C87E-40B1-9804-DEA41B81EB72}" type="sibTrans" cxnId="{E89BB5AD-9C6A-480A-B9AA-8764C7378600}">
      <dgm:prSet/>
      <dgm:spPr/>
      <dgm:t>
        <a:bodyPr/>
        <a:lstStyle/>
        <a:p>
          <a:endParaRPr lang="en-GB"/>
        </a:p>
      </dgm:t>
    </dgm:pt>
    <dgm:pt modelId="{A5722357-FF90-4A78-9A70-FFCE1DD6AC5A}">
      <dgm:prSet phldrT="[Text]"/>
      <dgm:spPr/>
      <dgm:t>
        <a:bodyPr/>
        <a:lstStyle/>
        <a:p>
          <a:r>
            <a:rPr lang="en-GB" dirty="0"/>
            <a:t>Pain management</a:t>
          </a:r>
        </a:p>
      </dgm:t>
    </dgm:pt>
    <dgm:pt modelId="{5D55461D-1DEF-4779-A49E-A1CB0217CFB0}" type="parTrans" cxnId="{030FE1BF-742B-43ED-8686-FAF541BB01E3}">
      <dgm:prSet/>
      <dgm:spPr/>
      <dgm:t>
        <a:bodyPr/>
        <a:lstStyle/>
        <a:p>
          <a:endParaRPr lang="en-GB"/>
        </a:p>
      </dgm:t>
    </dgm:pt>
    <dgm:pt modelId="{5FEBB7F7-053F-4B15-8120-102F08255EF3}" type="sibTrans" cxnId="{030FE1BF-742B-43ED-8686-FAF541BB01E3}">
      <dgm:prSet/>
      <dgm:spPr/>
      <dgm:t>
        <a:bodyPr/>
        <a:lstStyle/>
        <a:p>
          <a:endParaRPr lang="en-GB"/>
        </a:p>
      </dgm:t>
    </dgm:pt>
    <dgm:pt modelId="{B3667642-804B-4B21-85F4-2B5284FA8527}">
      <dgm:prSet phldrT="[Text]"/>
      <dgm:spPr>
        <a:solidFill>
          <a:schemeClr val="accent5">
            <a:lumMod val="75000"/>
          </a:schemeClr>
        </a:solidFill>
      </dgm:spPr>
      <dgm:t>
        <a:bodyPr/>
        <a:lstStyle/>
        <a:p>
          <a:r>
            <a:rPr lang="en-GB" b="1" dirty="0"/>
            <a:t>Impact of Use</a:t>
          </a:r>
        </a:p>
      </dgm:t>
    </dgm:pt>
    <dgm:pt modelId="{336FCD00-40A5-4D8F-B2C1-0BBCF0809503}" type="parTrans" cxnId="{35C1FC5B-CA06-410B-8E3C-E6430522D0D8}">
      <dgm:prSet/>
      <dgm:spPr/>
      <dgm:t>
        <a:bodyPr/>
        <a:lstStyle/>
        <a:p>
          <a:endParaRPr lang="en-GB"/>
        </a:p>
      </dgm:t>
    </dgm:pt>
    <dgm:pt modelId="{4085BFE1-BACA-4E1E-9F00-447D194643FD}" type="sibTrans" cxnId="{35C1FC5B-CA06-410B-8E3C-E6430522D0D8}">
      <dgm:prSet/>
      <dgm:spPr/>
      <dgm:t>
        <a:bodyPr/>
        <a:lstStyle/>
        <a:p>
          <a:endParaRPr lang="en-GB"/>
        </a:p>
      </dgm:t>
    </dgm:pt>
    <dgm:pt modelId="{926B80C5-5985-44BA-A871-88CF78B217BF}">
      <dgm:prSet phldrT="[Text]"/>
      <dgm:spPr/>
      <dgm:t>
        <a:bodyPr/>
        <a:lstStyle/>
        <a:p>
          <a:r>
            <a:rPr lang="en-GB" dirty="0"/>
            <a:t>Large increase in number of people referred to urology with “</a:t>
          </a:r>
          <a:r>
            <a:rPr lang="en-GB" dirty="0" err="1"/>
            <a:t>ket</a:t>
          </a:r>
          <a:r>
            <a:rPr lang="en-GB" dirty="0"/>
            <a:t> bladder”</a:t>
          </a:r>
        </a:p>
      </dgm:t>
    </dgm:pt>
    <dgm:pt modelId="{0E89F3B4-FA9A-42AC-878A-CE0467EF818C}" type="parTrans" cxnId="{C543C49D-C7BA-44BA-B5FE-70382F153509}">
      <dgm:prSet/>
      <dgm:spPr/>
      <dgm:t>
        <a:bodyPr/>
        <a:lstStyle/>
        <a:p>
          <a:endParaRPr lang="en-GB"/>
        </a:p>
      </dgm:t>
    </dgm:pt>
    <dgm:pt modelId="{13BC0B5F-5701-47C4-8B0A-6C6364D450B3}" type="sibTrans" cxnId="{C543C49D-C7BA-44BA-B5FE-70382F153509}">
      <dgm:prSet/>
      <dgm:spPr/>
      <dgm:t>
        <a:bodyPr/>
        <a:lstStyle/>
        <a:p>
          <a:endParaRPr lang="en-GB"/>
        </a:p>
      </dgm:t>
    </dgm:pt>
    <dgm:pt modelId="{A6BCD286-32F4-4C90-8B7C-8993BE70BF85}">
      <dgm:prSet/>
      <dgm:spPr/>
      <dgm:t>
        <a:bodyPr/>
        <a:lstStyle/>
        <a:p>
          <a:pPr marL="228600" lvl="1" indent="0" defTabSz="889000">
            <a:lnSpc>
              <a:spcPct val="90000"/>
            </a:lnSpc>
            <a:spcBef>
              <a:spcPct val="0"/>
            </a:spcBef>
            <a:spcAft>
              <a:spcPct val="15000"/>
            </a:spcAft>
          </a:pPr>
          <a:r>
            <a:rPr lang="en-GB" dirty="0"/>
            <a:t>Cheaper than class A drugs</a:t>
          </a:r>
        </a:p>
      </dgm:t>
    </dgm:pt>
    <dgm:pt modelId="{64AD0742-4A6F-4028-9914-78F9A938691D}" type="parTrans" cxnId="{BC16EEAA-9293-4E61-A3CF-3378A35BCFCA}">
      <dgm:prSet/>
      <dgm:spPr/>
      <dgm:t>
        <a:bodyPr/>
        <a:lstStyle/>
        <a:p>
          <a:endParaRPr lang="en-GB"/>
        </a:p>
      </dgm:t>
    </dgm:pt>
    <dgm:pt modelId="{2864EC5F-FDF3-43F0-997C-E794E940ACC6}" type="sibTrans" cxnId="{BC16EEAA-9293-4E61-A3CF-3378A35BCFCA}">
      <dgm:prSet/>
      <dgm:spPr/>
      <dgm:t>
        <a:bodyPr/>
        <a:lstStyle/>
        <a:p>
          <a:endParaRPr lang="en-GB"/>
        </a:p>
      </dgm:t>
    </dgm:pt>
    <dgm:pt modelId="{20DA4770-4E6C-457F-A03C-D131FDD3C811}">
      <dgm:prSet/>
      <dgm:spPr/>
      <dgm:t>
        <a:bodyPr/>
        <a:lstStyle/>
        <a:p>
          <a:pPr marL="228600" lvl="1" indent="0" defTabSz="889000">
            <a:lnSpc>
              <a:spcPct val="90000"/>
            </a:lnSpc>
            <a:spcBef>
              <a:spcPct val="0"/>
            </a:spcBef>
            <a:spcAft>
              <a:spcPct val="15000"/>
            </a:spcAft>
          </a:pPr>
          <a:r>
            <a:rPr lang="en-GB" dirty="0"/>
            <a:t>Promoted by dealers</a:t>
          </a:r>
        </a:p>
      </dgm:t>
    </dgm:pt>
    <dgm:pt modelId="{32AF6073-F0D7-46BE-8A1E-9B5A556213D7}" type="parTrans" cxnId="{E24D34B3-EDCC-4F19-A7A3-F927A9A817CF}">
      <dgm:prSet/>
      <dgm:spPr/>
      <dgm:t>
        <a:bodyPr/>
        <a:lstStyle/>
        <a:p>
          <a:endParaRPr lang="en-GB"/>
        </a:p>
      </dgm:t>
    </dgm:pt>
    <dgm:pt modelId="{C73B5741-17F6-4E2F-A14E-065935669322}" type="sibTrans" cxnId="{E24D34B3-EDCC-4F19-A7A3-F927A9A817CF}">
      <dgm:prSet/>
      <dgm:spPr/>
      <dgm:t>
        <a:bodyPr/>
        <a:lstStyle/>
        <a:p>
          <a:endParaRPr lang="en-GB"/>
        </a:p>
      </dgm:t>
    </dgm:pt>
    <dgm:pt modelId="{631C725E-AC7C-4259-B82B-FAFB73192A8A}">
      <dgm:prSet/>
      <dgm:spPr/>
      <dgm:t>
        <a:bodyPr/>
        <a:lstStyle/>
        <a:p>
          <a:pPr marL="228600" lvl="1" indent="0" defTabSz="889000">
            <a:lnSpc>
              <a:spcPct val="90000"/>
            </a:lnSpc>
            <a:spcBef>
              <a:spcPct val="0"/>
            </a:spcBef>
            <a:spcAft>
              <a:spcPct val="15000"/>
            </a:spcAft>
          </a:pPr>
          <a:r>
            <a:rPr lang="en-GB" dirty="0"/>
            <a:t>Easily hidden</a:t>
          </a:r>
        </a:p>
      </dgm:t>
    </dgm:pt>
    <dgm:pt modelId="{7F130C35-0FCF-4E90-BDB3-0F8D83E5C085}" type="parTrans" cxnId="{4128F481-3C70-43C9-9D8A-0AC33E88DCC5}">
      <dgm:prSet/>
      <dgm:spPr/>
      <dgm:t>
        <a:bodyPr/>
        <a:lstStyle/>
        <a:p>
          <a:endParaRPr lang="en-GB"/>
        </a:p>
      </dgm:t>
    </dgm:pt>
    <dgm:pt modelId="{93D3CF49-6CFE-4662-BF8E-A93A5FBCF45D}" type="sibTrans" cxnId="{4128F481-3C70-43C9-9D8A-0AC33E88DCC5}">
      <dgm:prSet/>
      <dgm:spPr/>
      <dgm:t>
        <a:bodyPr/>
        <a:lstStyle/>
        <a:p>
          <a:endParaRPr lang="en-GB"/>
        </a:p>
      </dgm:t>
    </dgm:pt>
    <dgm:pt modelId="{388F479C-C4B2-4F88-86CC-B191E6C459D0}">
      <dgm:prSet/>
      <dgm:spPr/>
      <dgm:t>
        <a:bodyPr/>
        <a:lstStyle/>
        <a:p>
          <a:r>
            <a:rPr lang="en-GB" dirty="0"/>
            <a:t>People accessing treatment after having significant health complications</a:t>
          </a:r>
        </a:p>
      </dgm:t>
    </dgm:pt>
    <dgm:pt modelId="{F957DC28-B72D-4D79-8C61-F1F1C7798DD8}" type="parTrans" cxnId="{EC25FA6D-29B4-41F2-8BA3-C9DAA1FD1F60}">
      <dgm:prSet/>
      <dgm:spPr/>
      <dgm:t>
        <a:bodyPr/>
        <a:lstStyle/>
        <a:p>
          <a:endParaRPr lang="en-GB"/>
        </a:p>
      </dgm:t>
    </dgm:pt>
    <dgm:pt modelId="{06558215-CAD2-4449-950A-C37B7382FC05}" type="sibTrans" cxnId="{EC25FA6D-29B4-41F2-8BA3-C9DAA1FD1F60}">
      <dgm:prSet/>
      <dgm:spPr/>
      <dgm:t>
        <a:bodyPr/>
        <a:lstStyle/>
        <a:p>
          <a:endParaRPr lang="en-GB"/>
        </a:p>
      </dgm:t>
    </dgm:pt>
    <dgm:pt modelId="{A88CB47C-DB44-4A46-AB01-585D090D6D72}">
      <dgm:prSet phldrT="[Text]"/>
      <dgm:spPr/>
      <dgm:t>
        <a:bodyPr/>
        <a:lstStyle/>
        <a:p>
          <a:r>
            <a:rPr lang="en-GB"/>
            <a:t>Vicious cycle of ketamine harms causing pain combined with ketamine's analgesic properties</a:t>
          </a:r>
          <a:endParaRPr lang="en-GB" dirty="0"/>
        </a:p>
      </dgm:t>
    </dgm:pt>
    <dgm:pt modelId="{111E03BE-8BD3-4D38-BE5C-B7EA71069EC9}" type="parTrans" cxnId="{74DAC76D-3133-4EFA-8720-4E3AE2AB59BE}">
      <dgm:prSet/>
      <dgm:spPr/>
      <dgm:t>
        <a:bodyPr/>
        <a:lstStyle/>
        <a:p>
          <a:endParaRPr lang="en-GB"/>
        </a:p>
      </dgm:t>
    </dgm:pt>
    <dgm:pt modelId="{283438D1-A178-4DEC-8347-373CBA5D7A14}" type="sibTrans" cxnId="{74DAC76D-3133-4EFA-8720-4E3AE2AB59BE}">
      <dgm:prSet/>
      <dgm:spPr/>
      <dgm:t>
        <a:bodyPr/>
        <a:lstStyle/>
        <a:p>
          <a:endParaRPr lang="en-GB"/>
        </a:p>
      </dgm:t>
    </dgm:pt>
    <dgm:pt modelId="{7C11B55E-3EBC-4F46-A9EC-FA2805851896}">
      <dgm:prSet/>
      <dgm:spPr/>
      <dgm:t>
        <a:bodyPr/>
        <a:lstStyle/>
        <a:p>
          <a:pPr marL="228600" lvl="1" indent="0" defTabSz="889000">
            <a:lnSpc>
              <a:spcPct val="90000"/>
            </a:lnSpc>
            <a:spcBef>
              <a:spcPct val="0"/>
            </a:spcBef>
            <a:spcAft>
              <a:spcPct val="15000"/>
            </a:spcAft>
          </a:pPr>
          <a:r>
            <a:rPr lang="en-GB" dirty="0"/>
            <a:t>“Better high”</a:t>
          </a:r>
        </a:p>
      </dgm:t>
    </dgm:pt>
    <dgm:pt modelId="{78AB70B2-58A8-4E9B-8871-A7650A2C256F}" type="parTrans" cxnId="{1BE48809-42DA-4410-83F4-E52C69466FE2}">
      <dgm:prSet/>
      <dgm:spPr/>
      <dgm:t>
        <a:bodyPr/>
        <a:lstStyle/>
        <a:p>
          <a:endParaRPr lang="en-GB"/>
        </a:p>
      </dgm:t>
    </dgm:pt>
    <dgm:pt modelId="{9264389E-5FB9-4440-94D8-3215C9131AC2}" type="sibTrans" cxnId="{1BE48809-42DA-4410-83F4-E52C69466FE2}">
      <dgm:prSet/>
      <dgm:spPr/>
      <dgm:t>
        <a:bodyPr/>
        <a:lstStyle/>
        <a:p>
          <a:endParaRPr lang="en-GB"/>
        </a:p>
      </dgm:t>
    </dgm:pt>
    <dgm:pt modelId="{F993F23C-A08A-4151-A28E-541D5142BC15}">
      <dgm:prSet/>
      <dgm:spPr/>
      <dgm:t>
        <a:bodyPr/>
        <a:lstStyle/>
        <a:p>
          <a:pPr marL="228600" lvl="1" indent="0" defTabSz="889000">
            <a:lnSpc>
              <a:spcPct val="90000"/>
            </a:lnSpc>
            <a:spcBef>
              <a:spcPct val="0"/>
            </a:spcBef>
            <a:spcAft>
              <a:spcPct val="15000"/>
            </a:spcAft>
          </a:pPr>
          <a:r>
            <a:rPr lang="en-GB" dirty="0"/>
            <a:t>Dissasociative</a:t>
          </a:r>
        </a:p>
      </dgm:t>
    </dgm:pt>
    <dgm:pt modelId="{6F3D6934-AFE5-427E-B79C-10E2191F35DB}" type="parTrans" cxnId="{710B7253-F04D-49B8-86A0-29AB1EA800AE}">
      <dgm:prSet/>
      <dgm:spPr/>
      <dgm:t>
        <a:bodyPr/>
        <a:lstStyle/>
        <a:p>
          <a:endParaRPr lang="en-GB"/>
        </a:p>
      </dgm:t>
    </dgm:pt>
    <dgm:pt modelId="{FA55BD13-510C-40F3-BF3C-96B8A0E63AA8}" type="sibTrans" cxnId="{710B7253-F04D-49B8-86A0-29AB1EA800AE}">
      <dgm:prSet/>
      <dgm:spPr/>
      <dgm:t>
        <a:bodyPr/>
        <a:lstStyle/>
        <a:p>
          <a:endParaRPr lang="en-GB"/>
        </a:p>
      </dgm:t>
    </dgm:pt>
    <dgm:pt modelId="{E93A1785-DA3F-44A1-93F5-AC8874A4F4B1}">
      <dgm:prSet/>
      <dgm:spPr/>
      <dgm:t>
        <a:bodyPr/>
        <a:lstStyle/>
        <a:p>
          <a:pPr marL="228600" lvl="1" indent="0" defTabSz="889000">
            <a:lnSpc>
              <a:spcPct val="90000"/>
            </a:lnSpc>
            <a:spcBef>
              <a:spcPct val="0"/>
            </a:spcBef>
            <a:spcAft>
              <a:spcPct val="15000"/>
            </a:spcAft>
          </a:pPr>
          <a:r>
            <a:rPr lang="en-GB" dirty="0"/>
            <a:t>Ignorant of physical harms caused by Ketamine</a:t>
          </a:r>
        </a:p>
      </dgm:t>
    </dgm:pt>
    <dgm:pt modelId="{38B3188F-1065-48D4-9B7D-D370ED083EE0}" type="parTrans" cxnId="{E6B85153-8D28-435A-A4CE-BEEDDCC3C67A}">
      <dgm:prSet/>
      <dgm:spPr/>
      <dgm:t>
        <a:bodyPr/>
        <a:lstStyle/>
        <a:p>
          <a:endParaRPr lang="en-GB"/>
        </a:p>
      </dgm:t>
    </dgm:pt>
    <dgm:pt modelId="{806A1A94-D8C6-4C5F-B977-314D74931EC1}" type="sibTrans" cxnId="{E6B85153-8D28-435A-A4CE-BEEDDCC3C67A}">
      <dgm:prSet/>
      <dgm:spPr/>
      <dgm:t>
        <a:bodyPr/>
        <a:lstStyle/>
        <a:p>
          <a:endParaRPr lang="en-GB"/>
        </a:p>
      </dgm:t>
    </dgm:pt>
    <dgm:pt modelId="{F6A486E7-18F8-4544-83CB-BBA3F9935720}">
      <dgm:prSet/>
      <dgm:spPr/>
      <dgm:t>
        <a:bodyPr/>
        <a:lstStyle/>
        <a:p>
          <a:pPr marL="228600" lvl="1" indent="0" defTabSz="889000">
            <a:lnSpc>
              <a:spcPct val="90000"/>
            </a:lnSpc>
            <a:spcBef>
              <a:spcPct val="0"/>
            </a:spcBef>
            <a:spcAft>
              <a:spcPct val="15000"/>
            </a:spcAft>
          </a:pPr>
          <a:r>
            <a:rPr lang="en-GB" dirty="0"/>
            <a:t>“Safer”</a:t>
          </a:r>
        </a:p>
      </dgm:t>
    </dgm:pt>
    <dgm:pt modelId="{C3F09439-340D-4D37-8A26-2271CD806606}" type="parTrans" cxnId="{DFE19F50-BE4E-46EF-A1D4-AA6E22248333}">
      <dgm:prSet/>
      <dgm:spPr/>
      <dgm:t>
        <a:bodyPr/>
        <a:lstStyle/>
        <a:p>
          <a:endParaRPr lang="en-GB"/>
        </a:p>
      </dgm:t>
    </dgm:pt>
    <dgm:pt modelId="{B53374A3-CDD5-4791-AEC1-04874D019FB9}" type="sibTrans" cxnId="{DFE19F50-BE4E-46EF-A1D4-AA6E22248333}">
      <dgm:prSet/>
      <dgm:spPr/>
      <dgm:t>
        <a:bodyPr/>
        <a:lstStyle/>
        <a:p>
          <a:endParaRPr lang="en-GB"/>
        </a:p>
      </dgm:t>
    </dgm:pt>
    <dgm:pt modelId="{56B8A26A-F81C-4925-A845-8F8AEEFD3928}">
      <dgm:prSet/>
      <dgm:spPr/>
      <dgm:t>
        <a:bodyPr/>
        <a:lstStyle/>
        <a:p>
          <a:pPr marL="228600" lvl="1" indent="0" defTabSz="889000">
            <a:lnSpc>
              <a:spcPct val="90000"/>
            </a:lnSpc>
            <a:spcBef>
              <a:spcPct val="0"/>
            </a:spcBef>
            <a:spcAft>
              <a:spcPct val="15000"/>
            </a:spcAft>
          </a:pPr>
          <a:r>
            <a:rPr lang="en-GB" dirty="0"/>
            <a:t>Depression treatment trials</a:t>
          </a:r>
        </a:p>
      </dgm:t>
    </dgm:pt>
    <dgm:pt modelId="{AD8770F4-ACB5-459B-BA98-397F483153C9}" type="parTrans" cxnId="{E1F5F652-8109-46C9-B744-5F405B804D35}">
      <dgm:prSet/>
      <dgm:spPr/>
      <dgm:t>
        <a:bodyPr/>
        <a:lstStyle/>
        <a:p>
          <a:endParaRPr lang="en-GB"/>
        </a:p>
      </dgm:t>
    </dgm:pt>
    <dgm:pt modelId="{915623E0-E00B-45B9-B114-6029ABC8D063}" type="sibTrans" cxnId="{E1F5F652-8109-46C9-B744-5F405B804D35}">
      <dgm:prSet/>
      <dgm:spPr/>
      <dgm:t>
        <a:bodyPr/>
        <a:lstStyle/>
        <a:p>
          <a:endParaRPr lang="en-GB"/>
        </a:p>
      </dgm:t>
    </dgm:pt>
    <dgm:pt modelId="{6F3B0D55-DF01-40CF-BA40-D28B58CAF689}">
      <dgm:prSet phldrT="[Text]"/>
      <dgm:spPr/>
      <dgm:t>
        <a:bodyPr/>
        <a:lstStyle/>
        <a:p>
          <a:r>
            <a:rPr lang="en-GB" dirty="0"/>
            <a:t>Underlying trauma</a:t>
          </a:r>
        </a:p>
      </dgm:t>
    </dgm:pt>
    <dgm:pt modelId="{EAB75192-F012-4152-A503-158EB7ADB18C}" type="parTrans" cxnId="{5A07333E-1D0D-4CCB-835A-742C5B62A20F}">
      <dgm:prSet/>
      <dgm:spPr/>
      <dgm:t>
        <a:bodyPr/>
        <a:lstStyle/>
        <a:p>
          <a:endParaRPr lang="en-GB"/>
        </a:p>
      </dgm:t>
    </dgm:pt>
    <dgm:pt modelId="{59E9F24B-1FA0-41CE-BF95-3D5E7B87BF5C}" type="sibTrans" cxnId="{5A07333E-1D0D-4CCB-835A-742C5B62A20F}">
      <dgm:prSet/>
      <dgm:spPr/>
      <dgm:t>
        <a:bodyPr/>
        <a:lstStyle/>
        <a:p>
          <a:endParaRPr lang="en-GB"/>
        </a:p>
      </dgm:t>
    </dgm:pt>
    <dgm:pt modelId="{578731EB-B2A7-4F41-86E3-21A0CAC09788}">
      <dgm:prSet phldrT="[Text]"/>
      <dgm:spPr/>
      <dgm:t>
        <a:bodyPr/>
        <a:lstStyle/>
        <a:p>
          <a:r>
            <a:rPr lang="en-GB" dirty="0"/>
            <a:t>Social/environmental</a:t>
          </a:r>
        </a:p>
      </dgm:t>
    </dgm:pt>
    <dgm:pt modelId="{6BC15D35-12E2-4377-ADE2-EFBA55207592}" type="parTrans" cxnId="{3F92CDF0-B66C-4FBE-8D0A-BC11E51550E7}">
      <dgm:prSet/>
      <dgm:spPr/>
      <dgm:t>
        <a:bodyPr/>
        <a:lstStyle/>
        <a:p>
          <a:endParaRPr lang="en-GB"/>
        </a:p>
      </dgm:t>
    </dgm:pt>
    <dgm:pt modelId="{83838F6B-29A7-4E65-95DD-5CF8110E8C73}" type="sibTrans" cxnId="{3F92CDF0-B66C-4FBE-8D0A-BC11E51550E7}">
      <dgm:prSet/>
      <dgm:spPr/>
      <dgm:t>
        <a:bodyPr/>
        <a:lstStyle/>
        <a:p>
          <a:endParaRPr lang="en-GB"/>
        </a:p>
      </dgm:t>
    </dgm:pt>
    <dgm:pt modelId="{AD8E4350-DFF0-4E63-A195-5F7D2076237F}">
      <dgm:prSet phldrT="[Text]"/>
      <dgm:spPr/>
      <dgm:t>
        <a:bodyPr/>
        <a:lstStyle/>
        <a:p>
          <a:r>
            <a:rPr lang="en-GB" dirty="0"/>
            <a:t>Exploitation</a:t>
          </a:r>
        </a:p>
      </dgm:t>
    </dgm:pt>
    <dgm:pt modelId="{DEF89710-B771-42DD-BD77-9AD396545BA0}" type="parTrans" cxnId="{D594F2FF-5AC4-4B5F-9F38-73FD2A6B3548}">
      <dgm:prSet/>
      <dgm:spPr/>
      <dgm:t>
        <a:bodyPr/>
        <a:lstStyle/>
        <a:p>
          <a:endParaRPr lang="en-GB"/>
        </a:p>
      </dgm:t>
    </dgm:pt>
    <dgm:pt modelId="{451F6EB9-D103-4127-984B-EA807364E303}" type="sibTrans" cxnId="{D594F2FF-5AC4-4B5F-9F38-73FD2A6B3548}">
      <dgm:prSet/>
      <dgm:spPr/>
      <dgm:t>
        <a:bodyPr/>
        <a:lstStyle/>
        <a:p>
          <a:endParaRPr lang="en-GB"/>
        </a:p>
      </dgm:t>
    </dgm:pt>
    <dgm:pt modelId="{B23E60BE-8826-4A96-8827-C3B162897196}">
      <dgm:prSet phldrT="[Text]"/>
      <dgm:spPr/>
      <dgm:t>
        <a:bodyPr/>
        <a:lstStyle/>
        <a:p>
          <a:endParaRPr lang="en-GB" dirty="0"/>
        </a:p>
      </dgm:t>
    </dgm:pt>
    <dgm:pt modelId="{39D50277-9CE1-49CD-BC06-4B7EB8474B90}" type="parTrans" cxnId="{43841895-09B3-475D-BC87-D5B2E667B4EF}">
      <dgm:prSet/>
      <dgm:spPr/>
      <dgm:t>
        <a:bodyPr/>
        <a:lstStyle/>
        <a:p>
          <a:endParaRPr lang="en-GB"/>
        </a:p>
      </dgm:t>
    </dgm:pt>
    <dgm:pt modelId="{62B3D76F-4FFA-441B-82E2-169987F8406D}" type="sibTrans" cxnId="{43841895-09B3-475D-BC87-D5B2E667B4EF}">
      <dgm:prSet/>
      <dgm:spPr/>
      <dgm:t>
        <a:bodyPr/>
        <a:lstStyle/>
        <a:p>
          <a:endParaRPr lang="en-GB"/>
        </a:p>
      </dgm:t>
    </dgm:pt>
    <dgm:pt modelId="{2EA3C0BF-974A-40A0-8B73-290EAC8B61E9}">
      <dgm:prSet phldrT="[Text]"/>
      <dgm:spPr/>
      <dgm:t>
        <a:bodyPr/>
        <a:lstStyle/>
        <a:p>
          <a:r>
            <a:rPr lang="en-GB" dirty="0"/>
            <a:t>Shame</a:t>
          </a:r>
        </a:p>
      </dgm:t>
    </dgm:pt>
    <dgm:pt modelId="{DB9B9C58-4360-4214-AFE2-46A9D202A2E3}" type="parTrans" cxnId="{5B80C099-3BF2-41C6-ABE0-B1A189B453F0}">
      <dgm:prSet/>
      <dgm:spPr/>
      <dgm:t>
        <a:bodyPr/>
        <a:lstStyle/>
        <a:p>
          <a:endParaRPr lang="en-GB"/>
        </a:p>
      </dgm:t>
    </dgm:pt>
    <dgm:pt modelId="{7AD2432E-DA74-414E-87B0-DF2E856498DD}" type="sibTrans" cxnId="{5B80C099-3BF2-41C6-ABE0-B1A189B453F0}">
      <dgm:prSet/>
      <dgm:spPr/>
      <dgm:t>
        <a:bodyPr/>
        <a:lstStyle/>
        <a:p>
          <a:endParaRPr lang="en-GB"/>
        </a:p>
      </dgm:t>
    </dgm:pt>
    <dgm:pt modelId="{67394D2D-8432-482B-B2D8-E63155029A17}">
      <dgm:prSet phldrT="[Text]"/>
      <dgm:spPr/>
      <dgm:t>
        <a:bodyPr/>
        <a:lstStyle/>
        <a:p>
          <a:r>
            <a:rPr lang="en-GB" dirty="0"/>
            <a:t>Perception</a:t>
          </a:r>
        </a:p>
      </dgm:t>
    </dgm:pt>
    <dgm:pt modelId="{F11F4E0B-B77B-4CC6-B96C-68B61DBECDB9}" type="parTrans" cxnId="{DDCB0402-2EFE-4B4B-88FA-4509A46FA7C0}">
      <dgm:prSet/>
      <dgm:spPr/>
      <dgm:t>
        <a:bodyPr/>
        <a:lstStyle/>
        <a:p>
          <a:endParaRPr lang="en-GB"/>
        </a:p>
      </dgm:t>
    </dgm:pt>
    <dgm:pt modelId="{E4F74964-F7DB-4AE3-9931-24E471816BF3}" type="sibTrans" cxnId="{DDCB0402-2EFE-4B4B-88FA-4509A46FA7C0}">
      <dgm:prSet/>
      <dgm:spPr/>
      <dgm:t>
        <a:bodyPr/>
        <a:lstStyle/>
        <a:p>
          <a:endParaRPr lang="en-GB"/>
        </a:p>
      </dgm:t>
    </dgm:pt>
    <dgm:pt modelId="{15697CD0-FB6C-4AC1-8814-ABF87787A370}">
      <dgm:prSet phldrT="[Text]"/>
      <dgm:spPr/>
      <dgm:t>
        <a:bodyPr/>
        <a:lstStyle/>
        <a:p>
          <a:r>
            <a:rPr lang="en-GB" dirty="0"/>
            <a:t>Waiting lists</a:t>
          </a:r>
        </a:p>
      </dgm:t>
    </dgm:pt>
    <dgm:pt modelId="{AA2A5FF3-2867-47F6-8DF2-741FDAD45508}" type="parTrans" cxnId="{F937E98E-B5ED-4DC5-86F8-C506D01017ED}">
      <dgm:prSet/>
      <dgm:spPr/>
      <dgm:t>
        <a:bodyPr/>
        <a:lstStyle/>
        <a:p>
          <a:endParaRPr lang="en-GB"/>
        </a:p>
      </dgm:t>
    </dgm:pt>
    <dgm:pt modelId="{E74C5986-42FB-4E24-AAB2-8C6770040EDA}" type="sibTrans" cxnId="{F937E98E-B5ED-4DC5-86F8-C506D01017ED}">
      <dgm:prSet/>
      <dgm:spPr/>
      <dgm:t>
        <a:bodyPr/>
        <a:lstStyle/>
        <a:p>
          <a:endParaRPr lang="en-GB"/>
        </a:p>
      </dgm:t>
    </dgm:pt>
    <dgm:pt modelId="{E4347FF4-78DC-476F-9F45-8B96B5867884}">
      <dgm:prSet phldrT="[Text]"/>
      <dgm:spPr/>
      <dgm:t>
        <a:bodyPr/>
        <a:lstStyle/>
        <a:p>
          <a:r>
            <a:rPr lang="en-GB" dirty="0"/>
            <a:t>Identification of harms linked to ketamine by professionals</a:t>
          </a:r>
        </a:p>
      </dgm:t>
    </dgm:pt>
    <dgm:pt modelId="{7278F420-7C5C-4ECE-9467-D2FBD2C4BD12}" type="parTrans" cxnId="{94418CFB-9B17-4022-BFB9-10B8D81413D2}">
      <dgm:prSet/>
      <dgm:spPr/>
      <dgm:t>
        <a:bodyPr/>
        <a:lstStyle/>
        <a:p>
          <a:endParaRPr lang="en-GB"/>
        </a:p>
      </dgm:t>
    </dgm:pt>
    <dgm:pt modelId="{7F484372-0D72-4FE6-89AF-3B698C776446}" type="sibTrans" cxnId="{94418CFB-9B17-4022-BFB9-10B8D81413D2}">
      <dgm:prSet/>
      <dgm:spPr/>
      <dgm:t>
        <a:bodyPr/>
        <a:lstStyle/>
        <a:p>
          <a:endParaRPr lang="en-GB"/>
        </a:p>
      </dgm:t>
    </dgm:pt>
    <dgm:pt modelId="{3ED9C723-BA40-4C10-A692-6BB2A8565517}">
      <dgm:prSet/>
      <dgm:spPr/>
      <dgm:t>
        <a:bodyPr/>
        <a:lstStyle/>
        <a:p>
          <a:r>
            <a:rPr lang="en-GB" dirty="0"/>
            <a:t>Treatment service challenges – capacity &amp; delivery</a:t>
          </a:r>
        </a:p>
      </dgm:t>
    </dgm:pt>
    <dgm:pt modelId="{75659AE8-13E7-4C71-81EB-B4FAC0A4A6C8}" type="parTrans" cxnId="{82796501-9D1B-4AFB-BE8F-832B387ABBB9}">
      <dgm:prSet/>
      <dgm:spPr/>
      <dgm:t>
        <a:bodyPr/>
        <a:lstStyle/>
        <a:p>
          <a:endParaRPr lang="en-GB"/>
        </a:p>
      </dgm:t>
    </dgm:pt>
    <dgm:pt modelId="{3C0D681E-A602-4AA9-B522-0E0D0F084D21}" type="sibTrans" cxnId="{82796501-9D1B-4AFB-BE8F-832B387ABBB9}">
      <dgm:prSet/>
      <dgm:spPr/>
      <dgm:t>
        <a:bodyPr/>
        <a:lstStyle/>
        <a:p>
          <a:endParaRPr lang="en-GB"/>
        </a:p>
      </dgm:t>
    </dgm:pt>
    <dgm:pt modelId="{AD7AEA8E-1E87-4D87-8AF5-405AC0B8BCB1}">
      <dgm:prSet/>
      <dgm:spPr/>
      <dgm:t>
        <a:bodyPr/>
        <a:lstStyle/>
        <a:p>
          <a:r>
            <a:rPr lang="en-GB" dirty="0"/>
            <a:t>Complexity of treatment</a:t>
          </a:r>
        </a:p>
      </dgm:t>
    </dgm:pt>
    <dgm:pt modelId="{3F8DF62C-4D9C-4575-B6D1-84E2737DDD53}" type="parTrans" cxnId="{E856D000-580A-4DF8-9952-2A23F4519A38}">
      <dgm:prSet/>
      <dgm:spPr/>
      <dgm:t>
        <a:bodyPr/>
        <a:lstStyle/>
        <a:p>
          <a:endParaRPr lang="en-GB"/>
        </a:p>
      </dgm:t>
    </dgm:pt>
    <dgm:pt modelId="{69E59BD5-39B1-4420-B452-6D678E6F8AD6}" type="sibTrans" cxnId="{E856D000-580A-4DF8-9952-2A23F4519A38}">
      <dgm:prSet/>
      <dgm:spPr/>
      <dgm:t>
        <a:bodyPr/>
        <a:lstStyle/>
        <a:p>
          <a:endParaRPr lang="en-GB"/>
        </a:p>
      </dgm:t>
    </dgm:pt>
    <dgm:pt modelId="{52F902A2-126C-4298-90B5-AB2DE7B4982E}">
      <dgm:prSet phldrT="[Text]"/>
      <dgm:spPr/>
      <dgm:t>
        <a:bodyPr/>
        <a:lstStyle/>
        <a:p>
          <a:r>
            <a:rPr lang="en-GB" dirty="0"/>
            <a:t>Personal care</a:t>
          </a:r>
        </a:p>
      </dgm:t>
    </dgm:pt>
    <dgm:pt modelId="{F974E172-4237-4092-BFA0-980CD8FD8E69}" type="parTrans" cxnId="{EF3196D5-DF8D-42CB-A095-4B6CEDBCA7DE}">
      <dgm:prSet/>
      <dgm:spPr/>
      <dgm:t>
        <a:bodyPr/>
        <a:lstStyle/>
        <a:p>
          <a:endParaRPr lang="en-GB"/>
        </a:p>
      </dgm:t>
    </dgm:pt>
    <dgm:pt modelId="{14F856F0-45DB-4B4F-AA0D-AE2055C96D3B}" type="sibTrans" cxnId="{EF3196D5-DF8D-42CB-A095-4B6CEDBCA7DE}">
      <dgm:prSet/>
      <dgm:spPr/>
      <dgm:t>
        <a:bodyPr/>
        <a:lstStyle/>
        <a:p>
          <a:endParaRPr lang="en-GB"/>
        </a:p>
      </dgm:t>
    </dgm:pt>
    <dgm:pt modelId="{689EB28A-88CF-47AA-B94E-D858A6D4B74A}">
      <dgm:prSet phldrT="[Text]"/>
      <dgm:spPr/>
      <dgm:t>
        <a:bodyPr/>
        <a:lstStyle/>
        <a:p>
          <a:r>
            <a:rPr lang="en-GB" dirty="0"/>
            <a:t>Ignorance of harms</a:t>
          </a:r>
        </a:p>
      </dgm:t>
    </dgm:pt>
    <dgm:pt modelId="{7B8968F5-322E-4206-9C6B-9FCD2DB05334}" type="parTrans" cxnId="{CED6E0A4-596C-4031-AA90-2F390D5CB439}">
      <dgm:prSet/>
      <dgm:spPr/>
      <dgm:t>
        <a:bodyPr/>
        <a:lstStyle/>
        <a:p>
          <a:endParaRPr lang="en-GB"/>
        </a:p>
      </dgm:t>
    </dgm:pt>
    <dgm:pt modelId="{80599A81-C19C-4FB4-813E-757D65B3029A}" type="sibTrans" cxnId="{CED6E0A4-596C-4031-AA90-2F390D5CB439}">
      <dgm:prSet/>
      <dgm:spPr/>
      <dgm:t>
        <a:bodyPr/>
        <a:lstStyle/>
        <a:p>
          <a:endParaRPr lang="en-GB"/>
        </a:p>
      </dgm:t>
    </dgm:pt>
    <dgm:pt modelId="{7B6F4AF8-6802-4DCC-BB80-BB9D99EC0C6F}">
      <dgm:prSet/>
      <dgm:spPr/>
      <dgm:t>
        <a:bodyPr/>
        <a:lstStyle/>
        <a:p>
          <a:pPr marL="228600" lvl="1" indent="0" defTabSz="889000">
            <a:lnSpc>
              <a:spcPct val="90000"/>
            </a:lnSpc>
            <a:spcBef>
              <a:spcPct val="0"/>
            </a:spcBef>
            <a:spcAft>
              <a:spcPct val="15000"/>
            </a:spcAft>
          </a:pPr>
          <a:r>
            <a:rPr lang="en-GB" dirty="0"/>
            <a:t>Social norm</a:t>
          </a:r>
        </a:p>
      </dgm:t>
    </dgm:pt>
    <dgm:pt modelId="{AF536AD7-255A-4BA1-BAB4-C83B58676ABB}" type="parTrans" cxnId="{B8EF1C24-35B3-4A03-B7E4-CF0465ADF302}">
      <dgm:prSet/>
      <dgm:spPr/>
      <dgm:t>
        <a:bodyPr/>
        <a:lstStyle/>
        <a:p>
          <a:endParaRPr lang="en-GB"/>
        </a:p>
      </dgm:t>
    </dgm:pt>
    <dgm:pt modelId="{B2267606-49D2-46AE-8AD3-897D7FE7767C}" type="sibTrans" cxnId="{B8EF1C24-35B3-4A03-B7E4-CF0465ADF302}">
      <dgm:prSet/>
      <dgm:spPr/>
      <dgm:t>
        <a:bodyPr/>
        <a:lstStyle/>
        <a:p>
          <a:endParaRPr lang="en-GB"/>
        </a:p>
      </dgm:t>
    </dgm:pt>
    <dgm:pt modelId="{C9EEE69C-D99F-450D-AF70-92AD7DDF19EA}" type="pres">
      <dgm:prSet presAssocID="{D309AD3E-EB58-445E-8FBC-9BEC920FB4BD}" presName="Name0" presStyleCnt="0">
        <dgm:presLayoutVars>
          <dgm:dir/>
          <dgm:animLvl val="lvl"/>
          <dgm:resizeHandles val="exact"/>
        </dgm:presLayoutVars>
      </dgm:prSet>
      <dgm:spPr/>
    </dgm:pt>
    <dgm:pt modelId="{4D888E03-DDA7-47DD-9B72-77507D53E32A}" type="pres">
      <dgm:prSet presAssocID="{0122254D-16C5-4083-833D-A5BC1B2D16B5}" presName="composite" presStyleCnt="0"/>
      <dgm:spPr/>
    </dgm:pt>
    <dgm:pt modelId="{7EC0594E-0C46-498F-843E-233BCA1237A5}" type="pres">
      <dgm:prSet presAssocID="{0122254D-16C5-4083-833D-A5BC1B2D16B5}" presName="parTx" presStyleLbl="alignNode1" presStyleIdx="0" presStyleCnt="3">
        <dgm:presLayoutVars>
          <dgm:chMax val="0"/>
          <dgm:chPref val="0"/>
          <dgm:bulletEnabled val="1"/>
        </dgm:presLayoutVars>
      </dgm:prSet>
      <dgm:spPr/>
    </dgm:pt>
    <dgm:pt modelId="{8259A4BB-641C-4C9E-9C09-A808727C3BE6}" type="pres">
      <dgm:prSet presAssocID="{0122254D-16C5-4083-833D-A5BC1B2D16B5}" presName="desTx" presStyleLbl="alignAccFollowNode1" presStyleIdx="0" presStyleCnt="3">
        <dgm:presLayoutVars>
          <dgm:bulletEnabled val="1"/>
        </dgm:presLayoutVars>
      </dgm:prSet>
      <dgm:spPr/>
    </dgm:pt>
    <dgm:pt modelId="{B2CEE463-0DC7-4B86-A87D-93A2119A6F09}" type="pres">
      <dgm:prSet presAssocID="{313516CC-19A8-409A-808D-E4253781A8DF}" presName="space" presStyleCnt="0"/>
      <dgm:spPr/>
    </dgm:pt>
    <dgm:pt modelId="{33E19CFA-FFD5-4831-B216-0391BF7EA03D}" type="pres">
      <dgm:prSet presAssocID="{9307F42E-8DC1-496C-AD35-9FB0BDE260BE}" presName="composite" presStyleCnt="0"/>
      <dgm:spPr/>
    </dgm:pt>
    <dgm:pt modelId="{E6291345-97F1-4DD0-9520-8A4C76A1922A}" type="pres">
      <dgm:prSet presAssocID="{9307F42E-8DC1-496C-AD35-9FB0BDE260BE}" presName="parTx" presStyleLbl="alignNode1" presStyleIdx="1" presStyleCnt="3">
        <dgm:presLayoutVars>
          <dgm:chMax val="0"/>
          <dgm:chPref val="0"/>
          <dgm:bulletEnabled val="1"/>
        </dgm:presLayoutVars>
      </dgm:prSet>
      <dgm:spPr/>
    </dgm:pt>
    <dgm:pt modelId="{89F71349-AE0C-4145-BEA6-6A82AD097CF1}" type="pres">
      <dgm:prSet presAssocID="{9307F42E-8DC1-496C-AD35-9FB0BDE260BE}" presName="desTx" presStyleLbl="alignAccFollowNode1" presStyleIdx="1" presStyleCnt="3">
        <dgm:presLayoutVars>
          <dgm:bulletEnabled val="1"/>
        </dgm:presLayoutVars>
      </dgm:prSet>
      <dgm:spPr/>
    </dgm:pt>
    <dgm:pt modelId="{42BA59A1-024E-4774-86D5-C1A5AC843D77}" type="pres">
      <dgm:prSet presAssocID="{60049D4F-C87E-40B1-9804-DEA41B81EB72}" presName="space" presStyleCnt="0"/>
      <dgm:spPr/>
    </dgm:pt>
    <dgm:pt modelId="{A121BEFD-5F3B-4580-BEE6-BB419354B0B1}" type="pres">
      <dgm:prSet presAssocID="{B3667642-804B-4B21-85F4-2B5284FA8527}" presName="composite" presStyleCnt="0"/>
      <dgm:spPr/>
    </dgm:pt>
    <dgm:pt modelId="{782C7CBB-2FFA-4C96-952E-7B2F09CBC930}" type="pres">
      <dgm:prSet presAssocID="{B3667642-804B-4B21-85F4-2B5284FA8527}" presName="parTx" presStyleLbl="alignNode1" presStyleIdx="2" presStyleCnt="3">
        <dgm:presLayoutVars>
          <dgm:chMax val="0"/>
          <dgm:chPref val="0"/>
          <dgm:bulletEnabled val="1"/>
        </dgm:presLayoutVars>
      </dgm:prSet>
      <dgm:spPr/>
    </dgm:pt>
    <dgm:pt modelId="{EFC58F37-F354-4355-8D5D-910471837654}" type="pres">
      <dgm:prSet presAssocID="{B3667642-804B-4B21-85F4-2B5284FA8527}" presName="desTx" presStyleLbl="alignAccFollowNode1" presStyleIdx="2" presStyleCnt="3">
        <dgm:presLayoutVars>
          <dgm:bulletEnabled val="1"/>
        </dgm:presLayoutVars>
      </dgm:prSet>
      <dgm:spPr/>
    </dgm:pt>
  </dgm:ptLst>
  <dgm:cxnLst>
    <dgm:cxn modelId="{E856D000-580A-4DF8-9952-2A23F4519A38}" srcId="{B3667642-804B-4B21-85F4-2B5284FA8527}" destId="{AD7AEA8E-1E87-4D87-8AF5-405AC0B8BCB1}" srcOrd="5" destOrd="0" parTransId="{3F8DF62C-4D9C-4575-B6D1-84E2737DDD53}" sibTransId="{69E59BD5-39B1-4420-B452-6D678E6F8AD6}"/>
    <dgm:cxn modelId="{82796501-9D1B-4AFB-BE8F-832B387ABBB9}" srcId="{B3667642-804B-4B21-85F4-2B5284FA8527}" destId="{3ED9C723-BA40-4C10-A692-6BB2A8565517}" srcOrd="4" destOrd="0" parTransId="{75659AE8-13E7-4C71-81EB-B4FAC0A4A6C8}" sibTransId="{3C0D681E-A602-4AA9-B522-0E0D0F084D21}"/>
    <dgm:cxn modelId="{DDCB0402-2EFE-4B4B-88FA-4509A46FA7C0}" srcId="{9307F42E-8DC1-496C-AD35-9FB0BDE260BE}" destId="{67394D2D-8432-482B-B2D8-E63155029A17}" srcOrd="6" destOrd="0" parTransId="{F11F4E0B-B77B-4CC6-B96C-68B61DBECDB9}" sibTransId="{E4F74964-F7DB-4AE3-9931-24E471816BF3}"/>
    <dgm:cxn modelId="{1BE48809-42DA-4410-83F4-E52C69466FE2}" srcId="{0122254D-16C5-4083-833D-A5BC1B2D16B5}" destId="{7C11B55E-3EBC-4F46-A9EC-FA2805851896}" srcOrd="4" destOrd="0" parTransId="{78AB70B2-58A8-4E9B-8871-A7650A2C256F}" sibTransId="{9264389E-5FB9-4440-94D8-3215C9131AC2}"/>
    <dgm:cxn modelId="{1226DB0C-ADC7-44E1-BCE0-EA179C3ADEFB}" type="presOf" srcId="{7B6F4AF8-6802-4DCC-BB80-BB9D99EC0C6F}" destId="{8259A4BB-641C-4C9E-9C09-A808727C3BE6}" srcOrd="0" destOrd="9" presId="urn:microsoft.com/office/officeart/2005/8/layout/hList1"/>
    <dgm:cxn modelId="{EC83FD0C-F659-4194-AE44-1D78BE3A99E9}" type="presOf" srcId="{9307F42E-8DC1-496C-AD35-9FB0BDE260BE}" destId="{E6291345-97F1-4DD0-9520-8A4C76A1922A}" srcOrd="0" destOrd="0" presId="urn:microsoft.com/office/officeart/2005/8/layout/hList1"/>
    <dgm:cxn modelId="{137C0D15-ABB1-48F3-838F-FB408BB03EDF}" type="presOf" srcId="{B23E60BE-8826-4A96-8827-C3B162897196}" destId="{89F71349-AE0C-4145-BEA6-6A82AD097CF1}" srcOrd="0" destOrd="9" presId="urn:microsoft.com/office/officeart/2005/8/layout/hList1"/>
    <dgm:cxn modelId="{76152817-4552-433E-86E4-F8720865414C}" type="presOf" srcId="{7C11B55E-3EBC-4F46-A9EC-FA2805851896}" destId="{8259A4BB-641C-4C9E-9C09-A808727C3BE6}" srcOrd="0" destOrd="4" presId="urn:microsoft.com/office/officeart/2005/8/layout/hList1"/>
    <dgm:cxn modelId="{71665118-7EE2-4835-ABF3-E2196A3A41C6}" type="presOf" srcId="{A88CB47C-DB44-4A46-AB01-585D090D6D72}" destId="{EFC58F37-F354-4355-8D5D-910471837654}" srcOrd="0" destOrd="0" presId="urn:microsoft.com/office/officeart/2005/8/layout/hList1"/>
    <dgm:cxn modelId="{6F6C861A-D346-4719-9A46-9369EEAB678E}" type="presOf" srcId="{D309AD3E-EB58-445E-8FBC-9BEC920FB4BD}" destId="{C9EEE69C-D99F-450D-AF70-92AD7DDF19EA}" srcOrd="0" destOrd="0" presId="urn:microsoft.com/office/officeart/2005/8/layout/hList1"/>
    <dgm:cxn modelId="{9554031C-AA4D-4740-837E-5C3762E61379}" type="presOf" srcId="{6F3B0D55-DF01-40CF-BA40-D28B58CAF689}" destId="{89F71349-AE0C-4145-BEA6-6A82AD097CF1}" srcOrd="0" destOrd="2" presId="urn:microsoft.com/office/officeart/2005/8/layout/hList1"/>
    <dgm:cxn modelId="{B8EF1C24-35B3-4A03-B7E4-CF0465ADF302}" srcId="{0122254D-16C5-4083-833D-A5BC1B2D16B5}" destId="{7B6F4AF8-6802-4DCC-BB80-BB9D99EC0C6F}" srcOrd="9" destOrd="0" parTransId="{AF536AD7-255A-4BA1-BAB4-C83B58676ABB}" sibTransId="{B2267606-49D2-46AE-8AD3-897D7FE7767C}"/>
    <dgm:cxn modelId="{D90AA432-626B-442C-AC97-75BD88E1F36C}" type="presOf" srcId="{F993F23C-A08A-4151-A28E-541D5142BC15}" destId="{8259A4BB-641C-4C9E-9C09-A808727C3BE6}" srcOrd="0" destOrd="5" presId="urn:microsoft.com/office/officeart/2005/8/layout/hList1"/>
    <dgm:cxn modelId="{1789C832-05D9-4765-A16B-5002AB886933}" srcId="{0122254D-16C5-4083-833D-A5BC1B2D16B5}" destId="{9CED440E-1DA6-42A5-9653-190E983712D7}" srcOrd="0" destOrd="0" parTransId="{DEF24993-7870-41EA-B11F-980E0DE7C4D0}" sibTransId="{E498D152-DCCD-4888-BEA9-6A8F0347141D}"/>
    <dgm:cxn modelId="{7B658C38-AAC4-441F-A4AF-4712E0B4DCC3}" srcId="{D309AD3E-EB58-445E-8FBC-9BEC920FB4BD}" destId="{0122254D-16C5-4083-833D-A5BC1B2D16B5}" srcOrd="0" destOrd="0" parTransId="{3EC27003-833B-47B3-AECC-8E13CCF42B85}" sibTransId="{313516CC-19A8-409A-808D-E4253781A8DF}"/>
    <dgm:cxn modelId="{457B313A-9543-459D-9BDF-148E02C94D53}" type="presOf" srcId="{52F902A2-126C-4298-90B5-AB2DE7B4982E}" destId="{EFC58F37-F354-4355-8D5D-910471837654}" srcOrd="0" destOrd="1" presId="urn:microsoft.com/office/officeart/2005/8/layout/hList1"/>
    <dgm:cxn modelId="{5A07333E-1D0D-4CCB-835A-742C5B62A20F}" srcId="{9307F42E-8DC1-496C-AD35-9FB0BDE260BE}" destId="{6F3B0D55-DF01-40CF-BA40-D28B58CAF689}" srcOrd="2" destOrd="0" parTransId="{EAB75192-F012-4152-A503-158EB7ADB18C}" sibTransId="{59E9F24B-1FA0-41CE-BF95-3D5E7B87BF5C}"/>
    <dgm:cxn modelId="{35C1FC5B-CA06-410B-8E3C-E6430522D0D8}" srcId="{D309AD3E-EB58-445E-8FBC-9BEC920FB4BD}" destId="{B3667642-804B-4B21-85F4-2B5284FA8527}" srcOrd="2" destOrd="0" parTransId="{336FCD00-40A5-4D8F-B2C1-0BBCF0809503}" sibTransId="{4085BFE1-BACA-4E1E-9F00-447D194643FD}"/>
    <dgm:cxn modelId="{DBAF1363-FD0B-4172-BAC6-9381851483DB}" type="presOf" srcId="{E4347FF4-78DC-476F-9F45-8B96B5867884}" destId="{89F71349-AE0C-4145-BEA6-6A82AD097CF1}" srcOrd="0" destOrd="8" presId="urn:microsoft.com/office/officeart/2005/8/layout/hList1"/>
    <dgm:cxn modelId="{A911326D-AA2F-4AF3-8A55-56E92C16DA4A}" type="presOf" srcId="{631C725E-AC7C-4259-B82B-FAFB73192A8A}" destId="{8259A4BB-641C-4C9E-9C09-A808727C3BE6}" srcOrd="0" destOrd="3" presId="urn:microsoft.com/office/officeart/2005/8/layout/hList1"/>
    <dgm:cxn modelId="{74DAC76D-3133-4EFA-8720-4E3AE2AB59BE}" srcId="{B3667642-804B-4B21-85F4-2B5284FA8527}" destId="{A88CB47C-DB44-4A46-AB01-585D090D6D72}" srcOrd="0" destOrd="0" parTransId="{111E03BE-8BD3-4D38-BE5C-B7EA71069EC9}" sibTransId="{283438D1-A178-4DEC-8347-373CBA5D7A14}"/>
    <dgm:cxn modelId="{EC25FA6D-29B4-41F2-8BA3-C9DAA1FD1F60}" srcId="{B3667642-804B-4B21-85F4-2B5284FA8527}" destId="{388F479C-C4B2-4F88-86CC-B191E6C459D0}" srcOrd="3" destOrd="0" parTransId="{F957DC28-B72D-4D79-8C61-F1F1C7798DD8}" sibTransId="{06558215-CAD2-4449-950A-C37B7382FC05}"/>
    <dgm:cxn modelId="{DFE19F50-BE4E-46EF-A1D4-AA6E22248333}" srcId="{0122254D-16C5-4083-833D-A5BC1B2D16B5}" destId="{F6A486E7-18F8-4544-83CB-BBA3F9935720}" srcOrd="7" destOrd="0" parTransId="{C3F09439-340D-4D37-8A26-2271CD806606}" sibTransId="{B53374A3-CDD5-4791-AEC1-04874D019FB9}"/>
    <dgm:cxn modelId="{E1F5F652-8109-46C9-B744-5F405B804D35}" srcId="{0122254D-16C5-4083-833D-A5BC1B2D16B5}" destId="{56B8A26A-F81C-4925-A845-8F8AEEFD3928}" srcOrd="8" destOrd="0" parTransId="{AD8770F4-ACB5-459B-BA98-397F483153C9}" sibTransId="{915623E0-E00B-45B9-B114-6029ABC8D063}"/>
    <dgm:cxn modelId="{00C8F872-00C6-46D5-827C-171E75C0414C}" type="presOf" srcId="{E93A1785-DA3F-44A1-93F5-AC8874A4F4B1}" destId="{8259A4BB-641C-4C9E-9C09-A808727C3BE6}" srcOrd="0" destOrd="6" presId="urn:microsoft.com/office/officeart/2005/8/layout/hList1"/>
    <dgm:cxn modelId="{E6B85153-8D28-435A-A4CE-BEEDDCC3C67A}" srcId="{0122254D-16C5-4083-833D-A5BC1B2D16B5}" destId="{E93A1785-DA3F-44A1-93F5-AC8874A4F4B1}" srcOrd="6" destOrd="0" parTransId="{38B3188F-1065-48D4-9B7D-D370ED083EE0}" sibTransId="{806A1A94-D8C6-4C5F-B977-314D74931EC1}"/>
    <dgm:cxn modelId="{710B7253-F04D-49B8-86A0-29AB1EA800AE}" srcId="{0122254D-16C5-4083-833D-A5BC1B2D16B5}" destId="{F993F23C-A08A-4151-A28E-541D5142BC15}" srcOrd="5" destOrd="0" parTransId="{6F3D6934-AFE5-427E-B79C-10E2191F35DB}" sibTransId="{FA55BD13-510C-40F3-BF3C-96B8A0E63AA8}"/>
    <dgm:cxn modelId="{E5DB5453-CA91-479B-9000-EABAA07B3D0B}" type="presOf" srcId="{AD7AEA8E-1E87-4D87-8AF5-405AC0B8BCB1}" destId="{EFC58F37-F354-4355-8D5D-910471837654}" srcOrd="0" destOrd="5" presId="urn:microsoft.com/office/officeart/2005/8/layout/hList1"/>
    <dgm:cxn modelId="{EB6AFF58-C62B-444C-BD48-18C48F13CF45}" type="presOf" srcId="{0122254D-16C5-4083-833D-A5BC1B2D16B5}" destId="{7EC0594E-0C46-498F-843E-233BCA1237A5}" srcOrd="0" destOrd="0" presId="urn:microsoft.com/office/officeart/2005/8/layout/hList1"/>
    <dgm:cxn modelId="{37C5D05A-EB4F-4857-9422-2300736189A9}" type="presOf" srcId="{3ED9C723-BA40-4C10-A692-6BB2A8565517}" destId="{EFC58F37-F354-4355-8D5D-910471837654}" srcOrd="0" destOrd="4" presId="urn:microsoft.com/office/officeart/2005/8/layout/hList1"/>
    <dgm:cxn modelId="{39DB1E7D-C4FF-482C-AD5C-721C9D7C110A}" type="presOf" srcId="{9CED440E-1DA6-42A5-9653-190E983712D7}" destId="{8259A4BB-641C-4C9E-9C09-A808727C3BE6}" srcOrd="0" destOrd="0" presId="urn:microsoft.com/office/officeart/2005/8/layout/hList1"/>
    <dgm:cxn modelId="{4128F481-3C70-43C9-9D8A-0AC33E88DCC5}" srcId="{0122254D-16C5-4083-833D-A5BC1B2D16B5}" destId="{631C725E-AC7C-4259-B82B-FAFB73192A8A}" srcOrd="3" destOrd="0" parTransId="{7F130C35-0FCF-4E90-BDB3-0F8D83E5C085}" sibTransId="{93D3CF49-6CFE-4662-BF8E-A93A5FBCF45D}"/>
    <dgm:cxn modelId="{B9EF3B8E-A83C-4D56-9F74-2FFB58F9EE30}" type="presOf" srcId="{F6A486E7-18F8-4544-83CB-BBA3F9935720}" destId="{8259A4BB-641C-4C9E-9C09-A808727C3BE6}" srcOrd="0" destOrd="7" presId="urn:microsoft.com/office/officeart/2005/8/layout/hList1"/>
    <dgm:cxn modelId="{F937E98E-B5ED-4DC5-86F8-C506D01017ED}" srcId="{9307F42E-8DC1-496C-AD35-9FB0BDE260BE}" destId="{15697CD0-FB6C-4AC1-8814-ABF87787A370}" srcOrd="7" destOrd="0" parTransId="{AA2A5FF3-2867-47F6-8DF2-741FDAD45508}" sibTransId="{E74C5986-42FB-4E24-AAB2-8C6770040EDA}"/>
    <dgm:cxn modelId="{43841895-09B3-475D-BC87-D5B2E667B4EF}" srcId="{9307F42E-8DC1-496C-AD35-9FB0BDE260BE}" destId="{B23E60BE-8826-4A96-8827-C3B162897196}" srcOrd="9" destOrd="0" parTransId="{39D50277-9CE1-49CD-BC06-4B7EB8474B90}" sibTransId="{62B3D76F-4FFA-441B-82E2-169987F8406D}"/>
    <dgm:cxn modelId="{5B80C099-3BF2-41C6-ABE0-B1A189B453F0}" srcId="{9307F42E-8DC1-496C-AD35-9FB0BDE260BE}" destId="{2EA3C0BF-974A-40A0-8B73-290EAC8B61E9}" srcOrd="5" destOrd="0" parTransId="{DB9B9C58-4360-4214-AFE2-46A9D202A2E3}" sibTransId="{7AD2432E-DA74-414E-87B0-DF2E856498DD}"/>
    <dgm:cxn modelId="{C543C49D-C7BA-44BA-B5FE-70382F153509}" srcId="{B3667642-804B-4B21-85F4-2B5284FA8527}" destId="{926B80C5-5985-44BA-A871-88CF78B217BF}" srcOrd="2" destOrd="0" parTransId="{0E89F3B4-FA9A-42AC-878A-CE0467EF818C}" sibTransId="{13BC0B5F-5701-47C4-8B0A-6C6364D450B3}"/>
    <dgm:cxn modelId="{CED6E0A4-596C-4031-AA90-2F390D5CB439}" srcId="{9307F42E-8DC1-496C-AD35-9FB0BDE260BE}" destId="{689EB28A-88CF-47AA-B94E-D858A6D4B74A}" srcOrd="0" destOrd="0" parTransId="{7B8968F5-322E-4206-9C6B-9FCD2DB05334}" sibTransId="{80599A81-C19C-4FB4-813E-757D65B3029A}"/>
    <dgm:cxn modelId="{AEDB5FA5-2BF0-4474-A049-89F149BD5ADF}" type="presOf" srcId="{20DA4770-4E6C-457F-A03C-D131FDD3C811}" destId="{8259A4BB-641C-4C9E-9C09-A808727C3BE6}" srcOrd="0" destOrd="2" presId="urn:microsoft.com/office/officeart/2005/8/layout/hList1"/>
    <dgm:cxn modelId="{BC16EEAA-9293-4E61-A3CF-3378A35BCFCA}" srcId="{0122254D-16C5-4083-833D-A5BC1B2D16B5}" destId="{A6BCD286-32F4-4C90-8B7C-8993BE70BF85}" srcOrd="1" destOrd="0" parTransId="{64AD0742-4A6F-4028-9914-78F9A938691D}" sibTransId="{2864EC5F-FDF3-43F0-997C-E794E940ACC6}"/>
    <dgm:cxn modelId="{A66DC6AB-7EE0-463D-A001-CE325D0C2892}" type="presOf" srcId="{67394D2D-8432-482B-B2D8-E63155029A17}" destId="{89F71349-AE0C-4145-BEA6-6A82AD097CF1}" srcOrd="0" destOrd="6" presId="urn:microsoft.com/office/officeart/2005/8/layout/hList1"/>
    <dgm:cxn modelId="{E89BB5AD-9C6A-480A-B9AA-8764C7378600}" srcId="{D309AD3E-EB58-445E-8FBC-9BEC920FB4BD}" destId="{9307F42E-8DC1-496C-AD35-9FB0BDE260BE}" srcOrd="1" destOrd="0" parTransId="{A883F414-4110-4A75-8AA5-8E814C578347}" sibTransId="{60049D4F-C87E-40B1-9804-DEA41B81EB72}"/>
    <dgm:cxn modelId="{CA0177AF-43A8-4635-A344-E83EBC75DD0C}" type="presOf" srcId="{A5722357-FF90-4A78-9A70-FFCE1DD6AC5A}" destId="{89F71349-AE0C-4145-BEA6-6A82AD097CF1}" srcOrd="0" destOrd="1" presId="urn:microsoft.com/office/officeart/2005/8/layout/hList1"/>
    <dgm:cxn modelId="{CE0F19B3-DD12-46DF-8CA2-12D1B4FD0EA6}" type="presOf" srcId="{689EB28A-88CF-47AA-B94E-D858A6D4B74A}" destId="{89F71349-AE0C-4145-BEA6-6A82AD097CF1}" srcOrd="0" destOrd="0" presId="urn:microsoft.com/office/officeart/2005/8/layout/hList1"/>
    <dgm:cxn modelId="{E24D34B3-EDCC-4F19-A7A3-F927A9A817CF}" srcId="{0122254D-16C5-4083-833D-A5BC1B2D16B5}" destId="{20DA4770-4E6C-457F-A03C-D131FDD3C811}" srcOrd="2" destOrd="0" parTransId="{32AF6073-F0D7-46BE-8A1E-9B5A556213D7}" sibTransId="{C73B5741-17F6-4E2F-A14E-065935669322}"/>
    <dgm:cxn modelId="{030FE1BF-742B-43ED-8686-FAF541BB01E3}" srcId="{9307F42E-8DC1-496C-AD35-9FB0BDE260BE}" destId="{A5722357-FF90-4A78-9A70-FFCE1DD6AC5A}" srcOrd="1" destOrd="0" parTransId="{5D55461D-1DEF-4779-A49E-A1CB0217CFB0}" sibTransId="{5FEBB7F7-053F-4B15-8120-102F08255EF3}"/>
    <dgm:cxn modelId="{6F5A7CC8-03DE-4DD2-86A9-8A920A717616}" type="presOf" srcId="{15697CD0-FB6C-4AC1-8814-ABF87787A370}" destId="{89F71349-AE0C-4145-BEA6-6A82AD097CF1}" srcOrd="0" destOrd="7" presId="urn:microsoft.com/office/officeart/2005/8/layout/hList1"/>
    <dgm:cxn modelId="{7FB8C4CC-8793-43F3-ACDB-A261C17E6112}" type="presOf" srcId="{926B80C5-5985-44BA-A871-88CF78B217BF}" destId="{EFC58F37-F354-4355-8D5D-910471837654}" srcOrd="0" destOrd="2" presId="urn:microsoft.com/office/officeart/2005/8/layout/hList1"/>
    <dgm:cxn modelId="{3527B5CD-2495-499C-9F0A-BA5B26C24812}" type="presOf" srcId="{AD8E4350-DFF0-4E63-A195-5F7D2076237F}" destId="{89F71349-AE0C-4145-BEA6-6A82AD097CF1}" srcOrd="0" destOrd="4" presId="urn:microsoft.com/office/officeart/2005/8/layout/hList1"/>
    <dgm:cxn modelId="{4F32D7CD-26AD-4D01-AFB6-4873416DA12E}" type="presOf" srcId="{578731EB-B2A7-4F41-86E3-21A0CAC09788}" destId="{89F71349-AE0C-4145-BEA6-6A82AD097CF1}" srcOrd="0" destOrd="3" presId="urn:microsoft.com/office/officeart/2005/8/layout/hList1"/>
    <dgm:cxn modelId="{B3219DD3-4224-4877-9880-FDDB374D9D9F}" type="presOf" srcId="{56B8A26A-F81C-4925-A845-8F8AEEFD3928}" destId="{8259A4BB-641C-4C9E-9C09-A808727C3BE6}" srcOrd="0" destOrd="8" presId="urn:microsoft.com/office/officeart/2005/8/layout/hList1"/>
    <dgm:cxn modelId="{EF3196D5-DF8D-42CB-A095-4B6CEDBCA7DE}" srcId="{B3667642-804B-4B21-85F4-2B5284FA8527}" destId="{52F902A2-126C-4298-90B5-AB2DE7B4982E}" srcOrd="1" destOrd="0" parTransId="{F974E172-4237-4092-BFA0-980CD8FD8E69}" sibTransId="{14F856F0-45DB-4B4F-AA0D-AE2055C96D3B}"/>
    <dgm:cxn modelId="{6CDBFFD6-82E7-48BD-AF03-0A255B77E2CE}" type="presOf" srcId="{A6BCD286-32F4-4C90-8B7C-8993BE70BF85}" destId="{8259A4BB-641C-4C9E-9C09-A808727C3BE6}" srcOrd="0" destOrd="1" presId="urn:microsoft.com/office/officeart/2005/8/layout/hList1"/>
    <dgm:cxn modelId="{C03BD6D9-68F9-4B4F-9F66-97B2EED5CCAC}" type="presOf" srcId="{B3667642-804B-4B21-85F4-2B5284FA8527}" destId="{782C7CBB-2FFA-4C96-952E-7B2F09CBC930}" srcOrd="0" destOrd="0" presId="urn:microsoft.com/office/officeart/2005/8/layout/hList1"/>
    <dgm:cxn modelId="{8536E6E6-346E-48D6-91AE-3A871DF6D000}" type="presOf" srcId="{388F479C-C4B2-4F88-86CC-B191E6C459D0}" destId="{EFC58F37-F354-4355-8D5D-910471837654}" srcOrd="0" destOrd="3" presId="urn:microsoft.com/office/officeart/2005/8/layout/hList1"/>
    <dgm:cxn modelId="{5586B8E7-9067-413F-8965-7547563939A0}" type="presOf" srcId="{2EA3C0BF-974A-40A0-8B73-290EAC8B61E9}" destId="{89F71349-AE0C-4145-BEA6-6A82AD097CF1}" srcOrd="0" destOrd="5" presId="urn:microsoft.com/office/officeart/2005/8/layout/hList1"/>
    <dgm:cxn modelId="{3F92CDF0-B66C-4FBE-8D0A-BC11E51550E7}" srcId="{9307F42E-8DC1-496C-AD35-9FB0BDE260BE}" destId="{578731EB-B2A7-4F41-86E3-21A0CAC09788}" srcOrd="3" destOrd="0" parTransId="{6BC15D35-12E2-4377-ADE2-EFBA55207592}" sibTransId="{83838F6B-29A7-4E65-95DD-5CF8110E8C73}"/>
    <dgm:cxn modelId="{94418CFB-9B17-4022-BFB9-10B8D81413D2}" srcId="{9307F42E-8DC1-496C-AD35-9FB0BDE260BE}" destId="{E4347FF4-78DC-476F-9F45-8B96B5867884}" srcOrd="8" destOrd="0" parTransId="{7278F420-7C5C-4ECE-9467-D2FBD2C4BD12}" sibTransId="{7F484372-0D72-4FE6-89AF-3B698C776446}"/>
    <dgm:cxn modelId="{D594F2FF-5AC4-4B5F-9F38-73FD2A6B3548}" srcId="{9307F42E-8DC1-496C-AD35-9FB0BDE260BE}" destId="{AD8E4350-DFF0-4E63-A195-5F7D2076237F}" srcOrd="4" destOrd="0" parTransId="{DEF89710-B771-42DD-BD77-9AD396545BA0}" sibTransId="{451F6EB9-D103-4127-984B-EA807364E303}"/>
    <dgm:cxn modelId="{06ADD4DC-329C-433D-9254-9ED8BC31D311}" type="presParOf" srcId="{C9EEE69C-D99F-450D-AF70-92AD7DDF19EA}" destId="{4D888E03-DDA7-47DD-9B72-77507D53E32A}" srcOrd="0" destOrd="0" presId="urn:microsoft.com/office/officeart/2005/8/layout/hList1"/>
    <dgm:cxn modelId="{62604158-43EF-4C08-98BA-4E7B461FB22E}" type="presParOf" srcId="{4D888E03-DDA7-47DD-9B72-77507D53E32A}" destId="{7EC0594E-0C46-498F-843E-233BCA1237A5}" srcOrd="0" destOrd="0" presId="urn:microsoft.com/office/officeart/2005/8/layout/hList1"/>
    <dgm:cxn modelId="{BF08864E-E1A0-4A6E-9831-AF020CC8B3E9}" type="presParOf" srcId="{4D888E03-DDA7-47DD-9B72-77507D53E32A}" destId="{8259A4BB-641C-4C9E-9C09-A808727C3BE6}" srcOrd="1" destOrd="0" presId="urn:microsoft.com/office/officeart/2005/8/layout/hList1"/>
    <dgm:cxn modelId="{65D93CDF-94BC-40B3-89A6-85724C541CD5}" type="presParOf" srcId="{C9EEE69C-D99F-450D-AF70-92AD7DDF19EA}" destId="{B2CEE463-0DC7-4B86-A87D-93A2119A6F09}" srcOrd="1" destOrd="0" presId="urn:microsoft.com/office/officeart/2005/8/layout/hList1"/>
    <dgm:cxn modelId="{D882AEE6-5E87-48C8-9613-A88A30258F35}" type="presParOf" srcId="{C9EEE69C-D99F-450D-AF70-92AD7DDF19EA}" destId="{33E19CFA-FFD5-4831-B216-0391BF7EA03D}" srcOrd="2" destOrd="0" presId="urn:microsoft.com/office/officeart/2005/8/layout/hList1"/>
    <dgm:cxn modelId="{7D79F7F7-7FE8-4EE4-922C-108685FACBE6}" type="presParOf" srcId="{33E19CFA-FFD5-4831-B216-0391BF7EA03D}" destId="{E6291345-97F1-4DD0-9520-8A4C76A1922A}" srcOrd="0" destOrd="0" presId="urn:microsoft.com/office/officeart/2005/8/layout/hList1"/>
    <dgm:cxn modelId="{4504CAFF-22C4-4560-AC41-15D877D081F7}" type="presParOf" srcId="{33E19CFA-FFD5-4831-B216-0391BF7EA03D}" destId="{89F71349-AE0C-4145-BEA6-6A82AD097CF1}" srcOrd="1" destOrd="0" presId="urn:microsoft.com/office/officeart/2005/8/layout/hList1"/>
    <dgm:cxn modelId="{EDBB6572-93B0-4950-AF44-9E69896F0FCF}" type="presParOf" srcId="{C9EEE69C-D99F-450D-AF70-92AD7DDF19EA}" destId="{42BA59A1-024E-4774-86D5-C1A5AC843D77}" srcOrd="3" destOrd="0" presId="urn:microsoft.com/office/officeart/2005/8/layout/hList1"/>
    <dgm:cxn modelId="{9BC5D93B-E2FE-4431-8239-2DACC5890BBD}" type="presParOf" srcId="{C9EEE69C-D99F-450D-AF70-92AD7DDF19EA}" destId="{A121BEFD-5F3B-4580-BEE6-BB419354B0B1}" srcOrd="4" destOrd="0" presId="urn:microsoft.com/office/officeart/2005/8/layout/hList1"/>
    <dgm:cxn modelId="{5DF39C74-9B27-4829-9219-890F4F531DB8}" type="presParOf" srcId="{A121BEFD-5F3B-4580-BEE6-BB419354B0B1}" destId="{782C7CBB-2FFA-4C96-952E-7B2F09CBC930}" srcOrd="0" destOrd="0" presId="urn:microsoft.com/office/officeart/2005/8/layout/hList1"/>
    <dgm:cxn modelId="{004DE75C-0B9A-425D-83E3-30E34941E1F7}" type="presParOf" srcId="{A121BEFD-5F3B-4580-BEE6-BB419354B0B1}" destId="{EFC58F37-F354-4355-8D5D-91047183765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4D95CA-8D43-422F-9836-46D51AA7513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61AFD890-E257-4792-B086-C9468E1B8A61}">
      <dgm:prSet phldrT="[Text]"/>
      <dgm:spPr/>
      <dgm:t>
        <a:bodyPr/>
        <a:lstStyle/>
        <a:p>
          <a:r>
            <a:rPr lang="en-GB" dirty="0"/>
            <a:t>Ketamine Harms leaflet</a:t>
          </a:r>
        </a:p>
      </dgm:t>
    </dgm:pt>
    <dgm:pt modelId="{5F07832F-BF22-4058-8BB3-9027B8811867}" type="parTrans" cxnId="{1F084710-16DD-4AE0-855E-93752AA452F8}">
      <dgm:prSet/>
      <dgm:spPr/>
      <dgm:t>
        <a:bodyPr/>
        <a:lstStyle/>
        <a:p>
          <a:endParaRPr lang="en-GB"/>
        </a:p>
      </dgm:t>
    </dgm:pt>
    <dgm:pt modelId="{FA17EBDB-E23C-4111-A1A0-1019D3B0579A}" type="sibTrans" cxnId="{1F084710-16DD-4AE0-855E-93752AA452F8}">
      <dgm:prSet/>
      <dgm:spPr/>
      <dgm:t>
        <a:bodyPr/>
        <a:lstStyle/>
        <a:p>
          <a:endParaRPr lang="en-GB"/>
        </a:p>
      </dgm:t>
    </dgm:pt>
    <dgm:pt modelId="{84ABFFE4-0972-4B4D-82A5-2E9D240D6A00}">
      <dgm:prSet phldrT="[Text]"/>
      <dgm:spPr/>
      <dgm:t>
        <a:bodyPr/>
        <a:lstStyle/>
        <a:p>
          <a:r>
            <a:rPr lang="en-GB" dirty="0"/>
            <a:t>Ketamine Awareness Lesson Plan &amp; Materials for Schools (Y10+)</a:t>
          </a:r>
        </a:p>
      </dgm:t>
    </dgm:pt>
    <dgm:pt modelId="{F6233F1A-8FDB-4269-B2EA-BB7044807BDD}" type="parTrans" cxnId="{79094677-A05C-433C-B9FD-87C18E6C809F}">
      <dgm:prSet/>
      <dgm:spPr/>
      <dgm:t>
        <a:bodyPr/>
        <a:lstStyle/>
        <a:p>
          <a:endParaRPr lang="en-GB"/>
        </a:p>
      </dgm:t>
    </dgm:pt>
    <dgm:pt modelId="{492A3FA7-0AE6-4EEA-9A64-7A6621FA506A}" type="sibTrans" cxnId="{79094677-A05C-433C-B9FD-87C18E6C809F}">
      <dgm:prSet/>
      <dgm:spPr/>
      <dgm:t>
        <a:bodyPr/>
        <a:lstStyle/>
        <a:p>
          <a:endParaRPr lang="en-GB"/>
        </a:p>
      </dgm:t>
    </dgm:pt>
    <dgm:pt modelId="{DD0FCBA6-E10F-44F5-93BC-33EBEABBBFDA}">
      <dgm:prSet phldrT="[Text]"/>
      <dgm:spPr/>
      <dgm:t>
        <a:bodyPr/>
        <a:lstStyle/>
        <a:p>
          <a:r>
            <a:rPr lang="en-GB" dirty="0"/>
            <a:t>Bespoke Ketamine Sessions for Secondary Schools (Y10+)</a:t>
          </a:r>
        </a:p>
      </dgm:t>
    </dgm:pt>
    <dgm:pt modelId="{54327B29-3030-4B06-98F0-A4A48B743213}" type="parTrans" cxnId="{EF9430F9-9A20-4D52-A9C7-3E3BDC2BE892}">
      <dgm:prSet/>
      <dgm:spPr/>
      <dgm:t>
        <a:bodyPr/>
        <a:lstStyle/>
        <a:p>
          <a:endParaRPr lang="en-GB"/>
        </a:p>
      </dgm:t>
    </dgm:pt>
    <dgm:pt modelId="{7613418C-D3C2-4ECD-B0F2-80B27C94DD6C}" type="sibTrans" cxnId="{EF9430F9-9A20-4D52-A9C7-3E3BDC2BE892}">
      <dgm:prSet/>
      <dgm:spPr/>
      <dgm:t>
        <a:bodyPr/>
        <a:lstStyle/>
        <a:p>
          <a:endParaRPr lang="en-GB"/>
        </a:p>
      </dgm:t>
    </dgm:pt>
    <dgm:pt modelId="{983C2207-E1A5-4E68-8662-912800210617}">
      <dgm:prSet phldrT="[Text]"/>
      <dgm:spPr/>
      <dgm:t>
        <a:bodyPr/>
        <a:lstStyle/>
        <a:p>
          <a:r>
            <a:rPr lang="en-GB" dirty="0"/>
            <a:t>Ketamine Spotlight Sessions for Professionals &amp; Education</a:t>
          </a:r>
        </a:p>
      </dgm:t>
    </dgm:pt>
    <dgm:pt modelId="{AC37FCC9-FCFC-4D30-A553-ADA7D682725C}" type="parTrans" cxnId="{838118BE-2BD5-4E68-BD15-B68CB59091BB}">
      <dgm:prSet/>
      <dgm:spPr/>
      <dgm:t>
        <a:bodyPr/>
        <a:lstStyle/>
        <a:p>
          <a:endParaRPr lang="en-GB"/>
        </a:p>
      </dgm:t>
    </dgm:pt>
    <dgm:pt modelId="{D1FC12F0-7328-4F6F-94F8-FA0339EBE1C7}" type="sibTrans" cxnId="{838118BE-2BD5-4E68-BD15-B68CB59091BB}">
      <dgm:prSet/>
      <dgm:spPr/>
      <dgm:t>
        <a:bodyPr/>
        <a:lstStyle/>
        <a:p>
          <a:endParaRPr lang="en-GB"/>
        </a:p>
      </dgm:t>
    </dgm:pt>
    <dgm:pt modelId="{22B792A3-2104-43EB-84AB-1C5B4AB9E605}">
      <dgm:prSet phldrT="[Text]"/>
      <dgm:spPr/>
      <dgm:t>
        <a:bodyPr/>
        <a:lstStyle/>
        <a:p>
          <a:r>
            <a:rPr lang="en-GB" dirty="0"/>
            <a:t>Screening Tool</a:t>
          </a:r>
        </a:p>
      </dgm:t>
    </dgm:pt>
    <dgm:pt modelId="{98D4E16D-7DDA-4D61-8AB9-2C793EAAC0BC}" type="parTrans" cxnId="{28D5CE45-8456-48CB-B1D3-B39E7FAF82E1}">
      <dgm:prSet/>
      <dgm:spPr/>
      <dgm:t>
        <a:bodyPr/>
        <a:lstStyle/>
        <a:p>
          <a:endParaRPr lang="en-GB"/>
        </a:p>
      </dgm:t>
    </dgm:pt>
    <dgm:pt modelId="{4960F1E3-19FB-4C63-A67C-6EBF834B685C}" type="sibTrans" cxnId="{28D5CE45-8456-48CB-B1D3-B39E7FAF82E1}">
      <dgm:prSet/>
      <dgm:spPr/>
      <dgm:t>
        <a:bodyPr/>
        <a:lstStyle/>
        <a:p>
          <a:endParaRPr lang="en-GB"/>
        </a:p>
      </dgm:t>
    </dgm:pt>
    <dgm:pt modelId="{6B2D1841-6DCA-44AC-B186-1664EB873489}">
      <dgm:prSet phldrT="[Text]"/>
      <dgm:spPr/>
      <dgm:t>
        <a:bodyPr/>
        <a:lstStyle/>
        <a:p>
          <a:r>
            <a:rPr lang="en-GB" dirty="0"/>
            <a:t>LIPA Harms Video</a:t>
          </a:r>
        </a:p>
      </dgm:t>
    </dgm:pt>
    <dgm:pt modelId="{298C760F-9E9E-4612-8A66-649AA2D5382B}" type="parTrans" cxnId="{594F89EF-F274-49DF-9E47-F679C9EC0A15}">
      <dgm:prSet/>
      <dgm:spPr/>
      <dgm:t>
        <a:bodyPr/>
        <a:lstStyle/>
        <a:p>
          <a:endParaRPr lang="en-GB"/>
        </a:p>
      </dgm:t>
    </dgm:pt>
    <dgm:pt modelId="{85B1965C-CE30-48B5-868E-C43996BCF979}" type="sibTrans" cxnId="{594F89EF-F274-49DF-9E47-F679C9EC0A15}">
      <dgm:prSet/>
      <dgm:spPr/>
      <dgm:t>
        <a:bodyPr/>
        <a:lstStyle/>
        <a:p>
          <a:endParaRPr lang="en-GB"/>
        </a:p>
      </dgm:t>
    </dgm:pt>
    <dgm:pt modelId="{3956605E-1682-4B2C-9C3B-4A6E3A8F6D43}">
      <dgm:prSet phldrT="[Text]"/>
      <dgm:spPr/>
      <dgm:t>
        <a:bodyPr/>
        <a:lstStyle/>
        <a:p>
          <a:r>
            <a:rPr lang="en-GB" dirty="0"/>
            <a:t>Service developments – Wirral Ways &amp; Response</a:t>
          </a:r>
        </a:p>
      </dgm:t>
    </dgm:pt>
    <dgm:pt modelId="{30560BA7-9AC7-4F70-99EB-C101D12F2851}" type="parTrans" cxnId="{1FFF9CD8-0912-4116-8402-03530833E2BA}">
      <dgm:prSet/>
      <dgm:spPr/>
      <dgm:t>
        <a:bodyPr/>
        <a:lstStyle/>
        <a:p>
          <a:endParaRPr lang="en-GB"/>
        </a:p>
      </dgm:t>
    </dgm:pt>
    <dgm:pt modelId="{DDF0F476-3CE7-4BE3-9E05-CC2B4F281B45}" type="sibTrans" cxnId="{1FFF9CD8-0912-4116-8402-03530833E2BA}">
      <dgm:prSet/>
      <dgm:spPr/>
      <dgm:t>
        <a:bodyPr/>
        <a:lstStyle/>
        <a:p>
          <a:endParaRPr lang="en-GB"/>
        </a:p>
      </dgm:t>
    </dgm:pt>
    <dgm:pt modelId="{9714F751-8DF4-47A7-B0F0-B1393B82B233}" type="pres">
      <dgm:prSet presAssocID="{DB4D95CA-8D43-422F-9836-46D51AA7513F}" presName="Name0" presStyleCnt="0">
        <dgm:presLayoutVars>
          <dgm:chMax/>
          <dgm:chPref/>
          <dgm:dir/>
        </dgm:presLayoutVars>
      </dgm:prSet>
      <dgm:spPr/>
    </dgm:pt>
    <dgm:pt modelId="{E9416459-5546-40E0-A2EA-45DF3F87C44D}" type="pres">
      <dgm:prSet presAssocID="{983C2207-E1A5-4E68-8662-912800210617}" presName="parenttextcomposite" presStyleCnt="0"/>
      <dgm:spPr/>
    </dgm:pt>
    <dgm:pt modelId="{979E7F44-048F-48D0-90EE-E26C9F002E88}" type="pres">
      <dgm:prSet presAssocID="{983C2207-E1A5-4E68-8662-912800210617}" presName="parenttext" presStyleLbl="revTx" presStyleIdx="0" presStyleCnt="7">
        <dgm:presLayoutVars>
          <dgm:chMax/>
          <dgm:chPref val="2"/>
          <dgm:bulletEnabled val="1"/>
        </dgm:presLayoutVars>
      </dgm:prSet>
      <dgm:spPr/>
    </dgm:pt>
    <dgm:pt modelId="{CCBD607F-8498-47B1-8897-1D92A0CDB5C8}" type="pres">
      <dgm:prSet presAssocID="{983C2207-E1A5-4E68-8662-912800210617}" presName="parallelogramComposite" presStyleCnt="0"/>
      <dgm:spPr/>
    </dgm:pt>
    <dgm:pt modelId="{3EB2A1BD-A6C3-481D-9450-4A6BF0A22907}" type="pres">
      <dgm:prSet presAssocID="{983C2207-E1A5-4E68-8662-912800210617}" presName="parallelogram1" presStyleLbl="alignNode1" presStyleIdx="0" presStyleCnt="49"/>
      <dgm:spPr/>
    </dgm:pt>
    <dgm:pt modelId="{4574B089-1E85-4EE2-86A4-26E9349EC611}" type="pres">
      <dgm:prSet presAssocID="{983C2207-E1A5-4E68-8662-912800210617}" presName="parallelogram2" presStyleLbl="alignNode1" presStyleIdx="1" presStyleCnt="49"/>
      <dgm:spPr/>
    </dgm:pt>
    <dgm:pt modelId="{2B9CA010-50A9-47A8-AA4B-69738523F50B}" type="pres">
      <dgm:prSet presAssocID="{983C2207-E1A5-4E68-8662-912800210617}" presName="parallelogram3" presStyleLbl="alignNode1" presStyleIdx="2" presStyleCnt="49"/>
      <dgm:spPr/>
    </dgm:pt>
    <dgm:pt modelId="{847296ED-24D4-4808-B8CE-52A09FEBDF10}" type="pres">
      <dgm:prSet presAssocID="{983C2207-E1A5-4E68-8662-912800210617}" presName="parallelogram4" presStyleLbl="alignNode1" presStyleIdx="3" presStyleCnt="49"/>
      <dgm:spPr/>
    </dgm:pt>
    <dgm:pt modelId="{1C839511-B2F7-45D2-AD3C-3C872AB04D8B}" type="pres">
      <dgm:prSet presAssocID="{983C2207-E1A5-4E68-8662-912800210617}" presName="parallelogram5" presStyleLbl="alignNode1" presStyleIdx="4" presStyleCnt="49"/>
      <dgm:spPr/>
    </dgm:pt>
    <dgm:pt modelId="{DABE6D2E-6811-41A8-913E-EE6A27B292E6}" type="pres">
      <dgm:prSet presAssocID="{983C2207-E1A5-4E68-8662-912800210617}" presName="parallelogram6" presStyleLbl="alignNode1" presStyleIdx="5" presStyleCnt="49"/>
      <dgm:spPr/>
    </dgm:pt>
    <dgm:pt modelId="{6C01C47B-4CE7-4F47-8DAA-CF1597FD51D1}" type="pres">
      <dgm:prSet presAssocID="{983C2207-E1A5-4E68-8662-912800210617}" presName="parallelogram7" presStyleLbl="alignNode1" presStyleIdx="6" presStyleCnt="49"/>
      <dgm:spPr/>
    </dgm:pt>
    <dgm:pt modelId="{B0E2597A-8A4A-44FF-9AB9-249A7B3E46C0}" type="pres">
      <dgm:prSet presAssocID="{D1FC12F0-7328-4F6F-94F8-FA0339EBE1C7}" presName="sibTrans" presStyleCnt="0"/>
      <dgm:spPr/>
    </dgm:pt>
    <dgm:pt modelId="{3A8445F4-FEDD-4C7B-9120-C540E3AC2B38}" type="pres">
      <dgm:prSet presAssocID="{DD0FCBA6-E10F-44F5-93BC-33EBEABBBFDA}" presName="parenttextcomposite" presStyleCnt="0"/>
      <dgm:spPr/>
    </dgm:pt>
    <dgm:pt modelId="{B58B7BC3-F06C-4AE6-A78D-E2C60CEA4749}" type="pres">
      <dgm:prSet presAssocID="{DD0FCBA6-E10F-44F5-93BC-33EBEABBBFDA}" presName="parenttext" presStyleLbl="revTx" presStyleIdx="1" presStyleCnt="7">
        <dgm:presLayoutVars>
          <dgm:chMax/>
          <dgm:chPref val="2"/>
          <dgm:bulletEnabled val="1"/>
        </dgm:presLayoutVars>
      </dgm:prSet>
      <dgm:spPr/>
    </dgm:pt>
    <dgm:pt modelId="{7CC07F46-CDD7-4ED2-AF7E-C03945372898}" type="pres">
      <dgm:prSet presAssocID="{DD0FCBA6-E10F-44F5-93BC-33EBEABBBFDA}" presName="parallelogramComposite" presStyleCnt="0"/>
      <dgm:spPr/>
    </dgm:pt>
    <dgm:pt modelId="{07558CE5-4E81-437E-9A18-142FB99F6694}" type="pres">
      <dgm:prSet presAssocID="{DD0FCBA6-E10F-44F5-93BC-33EBEABBBFDA}" presName="parallelogram1" presStyleLbl="alignNode1" presStyleIdx="7" presStyleCnt="49"/>
      <dgm:spPr/>
    </dgm:pt>
    <dgm:pt modelId="{D49A0FDD-B66C-4CA5-96AA-1CCB2C4D62FC}" type="pres">
      <dgm:prSet presAssocID="{DD0FCBA6-E10F-44F5-93BC-33EBEABBBFDA}" presName="parallelogram2" presStyleLbl="alignNode1" presStyleIdx="8" presStyleCnt="49"/>
      <dgm:spPr/>
    </dgm:pt>
    <dgm:pt modelId="{4A10E47B-7EE8-452C-B439-F967975A83A9}" type="pres">
      <dgm:prSet presAssocID="{DD0FCBA6-E10F-44F5-93BC-33EBEABBBFDA}" presName="parallelogram3" presStyleLbl="alignNode1" presStyleIdx="9" presStyleCnt="49"/>
      <dgm:spPr/>
    </dgm:pt>
    <dgm:pt modelId="{7B6F1D4F-6469-4AA0-8C25-F0E8440F21E4}" type="pres">
      <dgm:prSet presAssocID="{DD0FCBA6-E10F-44F5-93BC-33EBEABBBFDA}" presName="parallelogram4" presStyleLbl="alignNode1" presStyleIdx="10" presStyleCnt="49"/>
      <dgm:spPr/>
    </dgm:pt>
    <dgm:pt modelId="{3AD5698C-8D6A-405E-9ACA-1BBA0885363A}" type="pres">
      <dgm:prSet presAssocID="{DD0FCBA6-E10F-44F5-93BC-33EBEABBBFDA}" presName="parallelogram5" presStyleLbl="alignNode1" presStyleIdx="11" presStyleCnt="49"/>
      <dgm:spPr/>
    </dgm:pt>
    <dgm:pt modelId="{00CA9FFE-B0E6-48F5-9045-C9BDAD003D49}" type="pres">
      <dgm:prSet presAssocID="{DD0FCBA6-E10F-44F5-93BC-33EBEABBBFDA}" presName="parallelogram6" presStyleLbl="alignNode1" presStyleIdx="12" presStyleCnt="49"/>
      <dgm:spPr/>
    </dgm:pt>
    <dgm:pt modelId="{7F0F6937-85A2-4E09-B55F-4B9C7C897E67}" type="pres">
      <dgm:prSet presAssocID="{DD0FCBA6-E10F-44F5-93BC-33EBEABBBFDA}" presName="parallelogram7" presStyleLbl="alignNode1" presStyleIdx="13" presStyleCnt="49"/>
      <dgm:spPr/>
    </dgm:pt>
    <dgm:pt modelId="{6BB9C5FD-1AC0-4941-A106-A0476457F5BE}" type="pres">
      <dgm:prSet presAssocID="{7613418C-D3C2-4ECD-B0F2-80B27C94DD6C}" presName="sibTrans" presStyleCnt="0"/>
      <dgm:spPr/>
    </dgm:pt>
    <dgm:pt modelId="{AA8C1CDF-8184-4714-BA38-C3154A6EB61E}" type="pres">
      <dgm:prSet presAssocID="{84ABFFE4-0972-4B4D-82A5-2E9D240D6A00}" presName="parenttextcomposite" presStyleCnt="0"/>
      <dgm:spPr/>
    </dgm:pt>
    <dgm:pt modelId="{D858B37F-6D3C-4541-8FBA-0E140427B09B}" type="pres">
      <dgm:prSet presAssocID="{84ABFFE4-0972-4B4D-82A5-2E9D240D6A00}" presName="parenttext" presStyleLbl="revTx" presStyleIdx="2" presStyleCnt="7">
        <dgm:presLayoutVars>
          <dgm:chMax/>
          <dgm:chPref val="2"/>
          <dgm:bulletEnabled val="1"/>
        </dgm:presLayoutVars>
      </dgm:prSet>
      <dgm:spPr/>
    </dgm:pt>
    <dgm:pt modelId="{8D0DB753-C4C3-40AB-92FE-313A548C24C9}" type="pres">
      <dgm:prSet presAssocID="{84ABFFE4-0972-4B4D-82A5-2E9D240D6A00}" presName="parallelogramComposite" presStyleCnt="0"/>
      <dgm:spPr/>
    </dgm:pt>
    <dgm:pt modelId="{4430D640-C981-4138-BCAD-8ECFCBE75467}" type="pres">
      <dgm:prSet presAssocID="{84ABFFE4-0972-4B4D-82A5-2E9D240D6A00}" presName="parallelogram1" presStyleLbl="alignNode1" presStyleIdx="14" presStyleCnt="49"/>
      <dgm:spPr/>
    </dgm:pt>
    <dgm:pt modelId="{0BB3AFD0-6544-43DE-AC35-1FE6175B091F}" type="pres">
      <dgm:prSet presAssocID="{84ABFFE4-0972-4B4D-82A5-2E9D240D6A00}" presName="parallelogram2" presStyleLbl="alignNode1" presStyleIdx="15" presStyleCnt="49"/>
      <dgm:spPr/>
    </dgm:pt>
    <dgm:pt modelId="{571C4BE2-1469-48F0-8255-C0832C246E91}" type="pres">
      <dgm:prSet presAssocID="{84ABFFE4-0972-4B4D-82A5-2E9D240D6A00}" presName="parallelogram3" presStyleLbl="alignNode1" presStyleIdx="16" presStyleCnt="49"/>
      <dgm:spPr/>
    </dgm:pt>
    <dgm:pt modelId="{A747BF6B-1871-4FF7-B808-90B9AEE3A85C}" type="pres">
      <dgm:prSet presAssocID="{84ABFFE4-0972-4B4D-82A5-2E9D240D6A00}" presName="parallelogram4" presStyleLbl="alignNode1" presStyleIdx="17" presStyleCnt="49"/>
      <dgm:spPr/>
    </dgm:pt>
    <dgm:pt modelId="{A3085743-D595-45F6-AAF1-D14A57E7ED42}" type="pres">
      <dgm:prSet presAssocID="{84ABFFE4-0972-4B4D-82A5-2E9D240D6A00}" presName="parallelogram5" presStyleLbl="alignNode1" presStyleIdx="18" presStyleCnt="49"/>
      <dgm:spPr/>
    </dgm:pt>
    <dgm:pt modelId="{4E055A2B-804F-4D99-890E-4C29F0E36EC5}" type="pres">
      <dgm:prSet presAssocID="{84ABFFE4-0972-4B4D-82A5-2E9D240D6A00}" presName="parallelogram6" presStyleLbl="alignNode1" presStyleIdx="19" presStyleCnt="49"/>
      <dgm:spPr/>
    </dgm:pt>
    <dgm:pt modelId="{4D7DB763-2701-4136-9B6F-F0F49C19D33B}" type="pres">
      <dgm:prSet presAssocID="{84ABFFE4-0972-4B4D-82A5-2E9D240D6A00}" presName="parallelogram7" presStyleLbl="alignNode1" presStyleIdx="20" presStyleCnt="49"/>
      <dgm:spPr/>
    </dgm:pt>
    <dgm:pt modelId="{DAA51D5B-3E45-410B-B66B-4DEE84E4F64B}" type="pres">
      <dgm:prSet presAssocID="{492A3FA7-0AE6-4EEA-9A64-7A6621FA506A}" presName="sibTrans" presStyleCnt="0"/>
      <dgm:spPr/>
    </dgm:pt>
    <dgm:pt modelId="{C76E4C1C-A9EC-401A-B4C7-A565DAE7F0D1}" type="pres">
      <dgm:prSet presAssocID="{61AFD890-E257-4792-B086-C9468E1B8A61}" presName="parenttextcomposite" presStyleCnt="0"/>
      <dgm:spPr/>
    </dgm:pt>
    <dgm:pt modelId="{162B7CAA-6F2A-4067-9E4B-64D612E21CE7}" type="pres">
      <dgm:prSet presAssocID="{61AFD890-E257-4792-B086-C9468E1B8A61}" presName="parenttext" presStyleLbl="revTx" presStyleIdx="3" presStyleCnt="7">
        <dgm:presLayoutVars>
          <dgm:chMax/>
          <dgm:chPref val="2"/>
          <dgm:bulletEnabled val="1"/>
        </dgm:presLayoutVars>
      </dgm:prSet>
      <dgm:spPr/>
    </dgm:pt>
    <dgm:pt modelId="{A70228B5-B47C-42D3-89F2-B855C9615DAA}" type="pres">
      <dgm:prSet presAssocID="{61AFD890-E257-4792-B086-C9468E1B8A61}" presName="parallelogramComposite" presStyleCnt="0"/>
      <dgm:spPr/>
    </dgm:pt>
    <dgm:pt modelId="{131AA4DB-2631-4C14-9357-C7FE636F5D6B}" type="pres">
      <dgm:prSet presAssocID="{61AFD890-E257-4792-B086-C9468E1B8A61}" presName="parallelogram1" presStyleLbl="alignNode1" presStyleIdx="21" presStyleCnt="49"/>
      <dgm:spPr/>
    </dgm:pt>
    <dgm:pt modelId="{8D31EBBB-9DBC-41BA-AB0C-6D7A823A5D59}" type="pres">
      <dgm:prSet presAssocID="{61AFD890-E257-4792-B086-C9468E1B8A61}" presName="parallelogram2" presStyleLbl="alignNode1" presStyleIdx="22" presStyleCnt="49"/>
      <dgm:spPr/>
    </dgm:pt>
    <dgm:pt modelId="{8F8C5427-092A-45F5-A8FB-E17155C80636}" type="pres">
      <dgm:prSet presAssocID="{61AFD890-E257-4792-B086-C9468E1B8A61}" presName="parallelogram3" presStyleLbl="alignNode1" presStyleIdx="23" presStyleCnt="49"/>
      <dgm:spPr/>
    </dgm:pt>
    <dgm:pt modelId="{4265C840-306C-4F93-A5ED-372E56E474CF}" type="pres">
      <dgm:prSet presAssocID="{61AFD890-E257-4792-B086-C9468E1B8A61}" presName="parallelogram4" presStyleLbl="alignNode1" presStyleIdx="24" presStyleCnt="49"/>
      <dgm:spPr/>
    </dgm:pt>
    <dgm:pt modelId="{880CE55D-BE5B-48F6-8EAD-383B0C49C294}" type="pres">
      <dgm:prSet presAssocID="{61AFD890-E257-4792-B086-C9468E1B8A61}" presName="parallelogram5" presStyleLbl="alignNode1" presStyleIdx="25" presStyleCnt="49"/>
      <dgm:spPr/>
    </dgm:pt>
    <dgm:pt modelId="{16EC9381-433E-4FF7-BC70-9FAE112EC61B}" type="pres">
      <dgm:prSet presAssocID="{61AFD890-E257-4792-B086-C9468E1B8A61}" presName="parallelogram6" presStyleLbl="alignNode1" presStyleIdx="26" presStyleCnt="49"/>
      <dgm:spPr/>
    </dgm:pt>
    <dgm:pt modelId="{2DA9F330-5B12-4B28-BBF8-C0E540000A00}" type="pres">
      <dgm:prSet presAssocID="{61AFD890-E257-4792-B086-C9468E1B8A61}" presName="parallelogram7" presStyleLbl="alignNode1" presStyleIdx="27" presStyleCnt="49"/>
      <dgm:spPr/>
    </dgm:pt>
    <dgm:pt modelId="{3720861A-53F5-4018-BB8F-55DB892A0E78}" type="pres">
      <dgm:prSet presAssocID="{FA17EBDB-E23C-4111-A1A0-1019D3B0579A}" presName="sibTrans" presStyleCnt="0"/>
      <dgm:spPr/>
    </dgm:pt>
    <dgm:pt modelId="{6863FBA8-70E0-4DAF-8756-E0C1F50F3020}" type="pres">
      <dgm:prSet presAssocID="{22B792A3-2104-43EB-84AB-1C5B4AB9E605}" presName="parenttextcomposite" presStyleCnt="0"/>
      <dgm:spPr/>
    </dgm:pt>
    <dgm:pt modelId="{15C5B61B-B247-4E0A-8AAA-6C077449523E}" type="pres">
      <dgm:prSet presAssocID="{22B792A3-2104-43EB-84AB-1C5B4AB9E605}" presName="parenttext" presStyleLbl="revTx" presStyleIdx="4" presStyleCnt="7">
        <dgm:presLayoutVars>
          <dgm:chMax/>
          <dgm:chPref val="2"/>
          <dgm:bulletEnabled val="1"/>
        </dgm:presLayoutVars>
      </dgm:prSet>
      <dgm:spPr/>
    </dgm:pt>
    <dgm:pt modelId="{37035257-04B8-486D-8297-E5B0DE30453D}" type="pres">
      <dgm:prSet presAssocID="{22B792A3-2104-43EB-84AB-1C5B4AB9E605}" presName="parallelogramComposite" presStyleCnt="0"/>
      <dgm:spPr/>
    </dgm:pt>
    <dgm:pt modelId="{FDCBFE36-3FAC-4171-B404-A2B1B567279D}" type="pres">
      <dgm:prSet presAssocID="{22B792A3-2104-43EB-84AB-1C5B4AB9E605}" presName="parallelogram1" presStyleLbl="alignNode1" presStyleIdx="28" presStyleCnt="49"/>
      <dgm:spPr/>
    </dgm:pt>
    <dgm:pt modelId="{66442E09-75AB-47FB-9F83-F798D88B4B65}" type="pres">
      <dgm:prSet presAssocID="{22B792A3-2104-43EB-84AB-1C5B4AB9E605}" presName="parallelogram2" presStyleLbl="alignNode1" presStyleIdx="29" presStyleCnt="49"/>
      <dgm:spPr/>
    </dgm:pt>
    <dgm:pt modelId="{FFD088DB-26A9-444A-B2E2-5649C4362C24}" type="pres">
      <dgm:prSet presAssocID="{22B792A3-2104-43EB-84AB-1C5B4AB9E605}" presName="parallelogram3" presStyleLbl="alignNode1" presStyleIdx="30" presStyleCnt="49"/>
      <dgm:spPr/>
    </dgm:pt>
    <dgm:pt modelId="{84C67232-E2CE-4123-B203-B87CB4D8A4D5}" type="pres">
      <dgm:prSet presAssocID="{22B792A3-2104-43EB-84AB-1C5B4AB9E605}" presName="parallelogram4" presStyleLbl="alignNode1" presStyleIdx="31" presStyleCnt="49"/>
      <dgm:spPr/>
    </dgm:pt>
    <dgm:pt modelId="{47E70A1A-1AC5-442A-8775-CD739B522B60}" type="pres">
      <dgm:prSet presAssocID="{22B792A3-2104-43EB-84AB-1C5B4AB9E605}" presName="parallelogram5" presStyleLbl="alignNode1" presStyleIdx="32" presStyleCnt="49"/>
      <dgm:spPr/>
    </dgm:pt>
    <dgm:pt modelId="{B67B22D0-CB9A-499B-A096-AC40B0CCCE6D}" type="pres">
      <dgm:prSet presAssocID="{22B792A3-2104-43EB-84AB-1C5B4AB9E605}" presName="parallelogram6" presStyleLbl="alignNode1" presStyleIdx="33" presStyleCnt="49"/>
      <dgm:spPr/>
    </dgm:pt>
    <dgm:pt modelId="{52458E6B-2B29-4CA4-8FF7-800D1EC184D4}" type="pres">
      <dgm:prSet presAssocID="{22B792A3-2104-43EB-84AB-1C5B4AB9E605}" presName="parallelogram7" presStyleLbl="alignNode1" presStyleIdx="34" presStyleCnt="49"/>
      <dgm:spPr/>
    </dgm:pt>
    <dgm:pt modelId="{FD72C82B-2292-496D-80E0-D992EBA5C9C7}" type="pres">
      <dgm:prSet presAssocID="{4960F1E3-19FB-4C63-A67C-6EBF834B685C}" presName="sibTrans" presStyleCnt="0"/>
      <dgm:spPr/>
    </dgm:pt>
    <dgm:pt modelId="{3122CFBA-97AA-41BF-A314-E33ACB0351E3}" type="pres">
      <dgm:prSet presAssocID="{3956605E-1682-4B2C-9C3B-4A6E3A8F6D43}" presName="parenttextcomposite" presStyleCnt="0"/>
      <dgm:spPr/>
    </dgm:pt>
    <dgm:pt modelId="{5B26789E-1944-48DC-8B90-A121CFC22D8C}" type="pres">
      <dgm:prSet presAssocID="{3956605E-1682-4B2C-9C3B-4A6E3A8F6D43}" presName="parenttext" presStyleLbl="revTx" presStyleIdx="5" presStyleCnt="7">
        <dgm:presLayoutVars>
          <dgm:chMax/>
          <dgm:chPref val="2"/>
          <dgm:bulletEnabled val="1"/>
        </dgm:presLayoutVars>
      </dgm:prSet>
      <dgm:spPr/>
    </dgm:pt>
    <dgm:pt modelId="{12761F66-92B8-4751-BCF7-78E62B98599D}" type="pres">
      <dgm:prSet presAssocID="{3956605E-1682-4B2C-9C3B-4A6E3A8F6D43}" presName="parallelogramComposite" presStyleCnt="0"/>
      <dgm:spPr/>
    </dgm:pt>
    <dgm:pt modelId="{FA34B565-D63D-4097-925C-6412AFF91D7E}" type="pres">
      <dgm:prSet presAssocID="{3956605E-1682-4B2C-9C3B-4A6E3A8F6D43}" presName="parallelogram1" presStyleLbl="alignNode1" presStyleIdx="35" presStyleCnt="49"/>
      <dgm:spPr/>
    </dgm:pt>
    <dgm:pt modelId="{6B8EEC4C-A154-481A-9D27-0FAC01A67EA9}" type="pres">
      <dgm:prSet presAssocID="{3956605E-1682-4B2C-9C3B-4A6E3A8F6D43}" presName="parallelogram2" presStyleLbl="alignNode1" presStyleIdx="36" presStyleCnt="49"/>
      <dgm:spPr/>
    </dgm:pt>
    <dgm:pt modelId="{D3F299F7-F036-48E3-B1A7-2011B719155A}" type="pres">
      <dgm:prSet presAssocID="{3956605E-1682-4B2C-9C3B-4A6E3A8F6D43}" presName="parallelogram3" presStyleLbl="alignNode1" presStyleIdx="37" presStyleCnt="49"/>
      <dgm:spPr/>
    </dgm:pt>
    <dgm:pt modelId="{70028DCC-EA9A-40F8-98A9-60AA879949DA}" type="pres">
      <dgm:prSet presAssocID="{3956605E-1682-4B2C-9C3B-4A6E3A8F6D43}" presName="parallelogram4" presStyleLbl="alignNode1" presStyleIdx="38" presStyleCnt="49"/>
      <dgm:spPr/>
    </dgm:pt>
    <dgm:pt modelId="{E377F35A-11D2-4849-ACA3-00F5595DC682}" type="pres">
      <dgm:prSet presAssocID="{3956605E-1682-4B2C-9C3B-4A6E3A8F6D43}" presName="parallelogram5" presStyleLbl="alignNode1" presStyleIdx="39" presStyleCnt="49"/>
      <dgm:spPr/>
    </dgm:pt>
    <dgm:pt modelId="{6A1EF1EC-CFC0-456C-96BD-20F21309349B}" type="pres">
      <dgm:prSet presAssocID="{3956605E-1682-4B2C-9C3B-4A6E3A8F6D43}" presName="parallelogram6" presStyleLbl="alignNode1" presStyleIdx="40" presStyleCnt="49"/>
      <dgm:spPr/>
    </dgm:pt>
    <dgm:pt modelId="{5A211187-4134-43BC-9CD1-B08B776F424B}" type="pres">
      <dgm:prSet presAssocID="{3956605E-1682-4B2C-9C3B-4A6E3A8F6D43}" presName="parallelogram7" presStyleLbl="alignNode1" presStyleIdx="41" presStyleCnt="49"/>
      <dgm:spPr/>
    </dgm:pt>
    <dgm:pt modelId="{23352881-A6CD-4298-934C-8A96FE60857A}" type="pres">
      <dgm:prSet presAssocID="{DDF0F476-3CE7-4BE3-9E05-CC2B4F281B45}" presName="sibTrans" presStyleCnt="0"/>
      <dgm:spPr/>
    </dgm:pt>
    <dgm:pt modelId="{9433102E-2BDD-4FC6-B6A3-104210BF4B3B}" type="pres">
      <dgm:prSet presAssocID="{6B2D1841-6DCA-44AC-B186-1664EB873489}" presName="parenttextcomposite" presStyleCnt="0"/>
      <dgm:spPr/>
    </dgm:pt>
    <dgm:pt modelId="{E68F4EBE-D120-46D1-8B95-454D9E56BCC7}" type="pres">
      <dgm:prSet presAssocID="{6B2D1841-6DCA-44AC-B186-1664EB873489}" presName="parenttext" presStyleLbl="revTx" presStyleIdx="6" presStyleCnt="7">
        <dgm:presLayoutVars>
          <dgm:chMax/>
          <dgm:chPref val="2"/>
          <dgm:bulletEnabled val="1"/>
        </dgm:presLayoutVars>
      </dgm:prSet>
      <dgm:spPr/>
    </dgm:pt>
    <dgm:pt modelId="{F5346597-4A93-4FED-A50C-216C7CE648D4}" type="pres">
      <dgm:prSet presAssocID="{6B2D1841-6DCA-44AC-B186-1664EB873489}" presName="parallelogramComposite" presStyleCnt="0"/>
      <dgm:spPr/>
    </dgm:pt>
    <dgm:pt modelId="{85963385-1F00-4433-91F7-914C66B08FC3}" type="pres">
      <dgm:prSet presAssocID="{6B2D1841-6DCA-44AC-B186-1664EB873489}" presName="parallelogram1" presStyleLbl="alignNode1" presStyleIdx="42" presStyleCnt="49"/>
      <dgm:spPr/>
    </dgm:pt>
    <dgm:pt modelId="{2BD5EA83-6E8E-40F7-9C54-BB97C8E3BD3A}" type="pres">
      <dgm:prSet presAssocID="{6B2D1841-6DCA-44AC-B186-1664EB873489}" presName="parallelogram2" presStyleLbl="alignNode1" presStyleIdx="43" presStyleCnt="49"/>
      <dgm:spPr/>
    </dgm:pt>
    <dgm:pt modelId="{423E605B-262D-4C4D-87BE-C12063DE24DD}" type="pres">
      <dgm:prSet presAssocID="{6B2D1841-6DCA-44AC-B186-1664EB873489}" presName="parallelogram3" presStyleLbl="alignNode1" presStyleIdx="44" presStyleCnt="49"/>
      <dgm:spPr/>
    </dgm:pt>
    <dgm:pt modelId="{7F7FA9CB-3EF9-4B9E-B3D1-68AFBACB85F3}" type="pres">
      <dgm:prSet presAssocID="{6B2D1841-6DCA-44AC-B186-1664EB873489}" presName="parallelogram4" presStyleLbl="alignNode1" presStyleIdx="45" presStyleCnt="49"/>
      <dgm:spPr/>
    </dgm:pt>
    <dgm:pt modelId="{93173300-8F1A-48EB-89CE-B23B1168D43F}" type="pres">
      <dgm:prSet presAssocID="{6B2D1841-6DCA-44AC-B186-1664EB873489}" presName="parallelogram5" presStyleLbl="alignNode1" presStyleIdx="46" presStyleCnt="49"/>
      <dgm:spPr/>
    </dgm:pt>
    <dgm:pt modelId="{22903050-D61F-4CDA-8757-B3885A0959F6}" type="pres">
      <dgm:prSet presAssocID="{6B2D1841-6DCA-44AC-B186-1664EB873489}" presName="parallelogram6" presStyleLbl="alignNode1" presStyleIdx="47" presStyleCnt="49"/>
      <dgm:spPr/>
    </dgm:pt>
    <dgm:pt modelId="{21D3C2F5-C3BB-41B4-842E-2748719FA18D}" type="pres">
      <dgm:prSet presAssocID="{6B2D1841-6DCA-44AC-B186-1664EB873489}" presName="parallelogram7" presStyleLbl="alignNode1" presStyleIdx="48" presStyleCnt="49"/>
      <dgm:spPr/>
    </dgm:pt>
  </dgm:ptLst>
  <dgm:cxnLst>
    <dgm:cxn modelId="{1F084710-16DD-4AE0-855E-93752AA452F8}" srcId="{DB4D95CA-8D43-422F-9836-46D51AA7513F}" destId="{61AFD890-E257-4792-B086-C9468E1B8A61}" srcOrd="3" destOrd="0" parTransId="{5F07832F-BF22-4058-8BB3-9027B8811867}" sibTransId="{FA17EBDB-E23C-4111-A1A0-1019D3B0579A}"/>
    <dgm:cxn modelId="{22BA8816-2997-4DC2-BBC5-0F94F7BC020A}" type="presOf" srcId="{22B792A3-2104-43EB-84AB-1C5B4AB9E605}" destId="{15C5B61B-B247-4E0A-8AAA-6C077449523E}" srcOrd="0" destOrd="0" presId="urn:microsoft.com/office/officeart/2008/layout/VerticalAccentList"/>
    <dgm:cxn modelId="{F9C99232-611D-4930-B768-86A9AA13B09A}" type="presOf" srcId="{DB4D95CA-8D43-422F-9836-46D51AA7513F}" destId="{9714F751-8DF4-47A7-B0F0-B1393B82B233}" srcOrd="0" destOrd="0" presId="urn:microsoft.com/office/officeart/2008/layout/VerticalAccentList"/>
    <dgm:cxn modelId="{E55DE83A-B93B-44F3-9013-06783446B9C5}" type="presOf" srcId="{6B2D1841-6DCA-44AC-B186-1664EB873489}" destId="{E68F4EBE-D120-46D1-8B95-454D9E56BCC7}" srcOrd="0" destOrd="0" presId="urn:microsoft.com/office/officeart/2008/layout/VerticalAccentList"/>
    <dgm:cxn modelId="{28D5CE45-8456-48CB-B1D3-B39E7FAF82E1}" srcId="{DB4D95CA-8D43-422F-9836-46D51AA7513F}" destId="{22B792A3-2104-43EB-84AB-1C5B4AB9E605}" srcOrd="4" destOrd="0" parTransId="{98D4E16D-7DDA-4D61-8AB9-2C793EAAC0BC}" sibTransId="{4960F1E3-19FB-4C63-A67C-6EBF834B685C}"/>
    <dgm:cxn modelId="{4F5B176F-1740-46AF-AD52-65FF5B2A50AC}" type="presOf" srcId="{61AFD890-E257-4792-B086-C9468E1B8A61}" destId="{162B7CAA-6F2A-4067-9E4B-64D612E21CE7}" srcOrd="0" destOrd="0" presId="urn:microsoft.com/office/officeart/2008/layout/VerticalAccentList"/>
    <dgm:cxn modelId="{79094677-A05C-433C-B9FD-87C18E6C809F}" srcId="{DB4D95CA-8D43-422F-9836-46D51AA7513F}" destId="{84ABFFE4-0972-4B4D-82A5-2E9D240D6A00}" srcOrd="2" destOrd="0" parTransId="{F6233F1A-8FDB-4269-B2EA-BB7044807BDD}" sibTransId="{492A3FA7-0AE6-4EEA-9A64-7A6621FA506A}"/>
    <dgm:cxn modelId="{E09F4997-43E1-4DD6-9385-73DE61A91AA1}" type="presOf" srcId="{3956605E-1682-4B2C-9C3B-4A6E3A8F6D43}" destId="{5B26789E-1944-48DC-8B90-A121CFC22D8C}" srcOrd="0" destOrd="0" presId="urn:microsoft.com/office/officeart/2008/layout/VerticalAccentList"/>
    <dgm:cxn modelId="{838118BE-2BD5-4E68-BD15-B68CB59091BB}" srcId="{DB4D95CA-8D43-422F-9836-46D51AA7513F}" destId="{983C2207-E1A5-4E68-8662-912800210617}" srcOrd="0" destOrd="0" parTransId="{AC37FCC9-FCFC-4D30-A553-ADA7D682725C}" sibTransId="{D1FC12F0-7328-4F6F-94F8-FA0339EBE1C7}"/>
    <dgm:cxn modelId="{FFE1B4C9-30EC-4B5A-B47A-0124F425F49C}" type="presOf" srcId="{983C2207-E1A5-4E68-8662-912800210617}" destId="{979E7F44-048F-48D0-90EE-E26C9F002E88}" srcOrd="0" destOrd="0" presId="urn:microsoft.com/office/officeart/2008/layout/VerticalAccentList"/>
    <dgm:cxn modelId="{FB8FA4D0-BA5E-4102-AF42-65F9CD9C70C7}" type="presOf" srcId="{DD0FCBA6-E10F-44F5-93BC-33EBEABBBFDA}" destId="{B58B7BC3-F06C-4AE6-A78D-E2C60CEA4749}" srcOrd="0" destOrd="0" presId="urn:microsoft.com/office/officeart/2008/layout/VerticalAccentList"/>
    <dgm:cxn modelId="{1FFF9CD8-0912-4116-8402-03530833E2BA}" srcId="{DB4D95CA-8D43-422F-9836-46D51AA7513F}" destId="{3956605E-1682-4B2C-9C3B-4A6E3A8F6D43}" srcOrd="5" destOrd="0" parTransId="{30560BA7-9AC7-4F70-99EB-C101D12F2851}" sibTransId="{DDF0F476-3CE7-4BE3-9E05-CC2B4F281B45}"/>
    <dgm:cxn modelId="{594F89EF-F274-49DF-9E47-F679C9EC0A15}" srcId="{DB4D95CA-8D43-422F-9836-46D51AA7513F}" destId="{6B2D1841-6DCA-44AC-B186-1664EB873489}" srcOrd="6" destOrd="0" parTransId="{298C760F-9E9E-4612-8A66-649AA2D5382B}" sibTransId="{85B1965C-CE30-48B5-868E-C43996BCF979}"/>
    <dgm:cxn modelId="{689E36F4-968D-4514-A062-1B6CD1D31E7C}" type="presOf" srcId="{84ABFFE4-0972-4B4D-82A5-2E9D240D6A00}" destId="{D858B37F-6D3C-4541-8FBA-0E140427B09B}" srcOrd="0" destOrd="0" presId="urn:microsoft.com/office/officeart/2008/layout/VerticalAccentList"/>
    <dgm:cxn modelId="{EF9430F9-9A20-4D52-A9C7-3E3BDC2BE892}" srcId="{DB4D95CA-8D43-422F-9836-46D51AA7513F}" destId="{DD0FCBA6-E10F-44F5-93BC-33EBEABBBFDA}" srcOrd="1" destOrd="0" parTransId="{54327B29-3030-4B06-98F0-A4A48B743213}" sibTransId="{7613418C-D3C2-4ECD-B0F2-80B27C94DD6C}"/>
    <dgm:cxn modelId="{C2D9CEA0-24B1-47FC-A913-ABF91DBEC1C3}" type="presParOf" srcId="{9714F751-8DF4-47A7-B0F0-B1393B82B233}" destId="{E9416459-5546-40E0-A2EA-45DF3F87C44D}" srcOrd="0" destOrd="0" presId="urn:microsoft.com/office/officeart/2008/layout/VerticalAccentList"/>
    <dgm:cxn modelId="{66F3FF94-99A8-4237-A274-60AF38D1B35B}" type="presParOf" srcId="{E9416459-5546-40E0-A2EA-45DF3F87C44D}" destId="{979E7F44-048F-48D0-90EE-E26C9F002E88}" srcOrd="0" destOrd="0" presId="urn:microsoft.com/office/officeart/2008/layout/VerticalAccentList"/>
    <dgm:cxn modelId="{4D836622-C921-4F15-912A-6A62B28249F5}" type="presParOf" srcId="{9714F751-8DF4-47A7-B0F0-B1393B82B233}" destId="{CCBD607F-8498-47B1-8897-1D92A0CDB5C8}" srcOrd="1" destOrd="0" presId="urn:microsoft.com/office/officeart/2008/layout/VerticalAccentList"/>
    <dgm:cxn modelId="{4FB90034-5A9E-434D-8721-E820AE980BA1}" type="presParOf" srcId="{CCBD607F-8498-47B1-8897-1D92A0CDB5C8}" destId="{3EB2A1BD-A6C3-481D-9450-4A6BF0A22907}" srcOrd="0" destOrd="0" presId="urn:microsoft.com/office/officeart/2008/layout/VerticalAccentList"/>
    <dgm:cxn modelId="{68785170-78E2-4106-A890-339F4D35501F}" type="presParOf" srcId="{CCBD607F-8498-47B1-8897-1D92A0CDB5C8}" destId="{4574B089-1E85-4EE2-86A4-26E9349EC611}" srcOrd="1" destOrd="0" presId="urn:microsoft.com/office/officeart/2008/layout/VerticalAccentList"/>
    <dgm:cxn modelId="{976E89DE-9B95-4DEB-AB66-68D217D41C1E}" type="presParOf" srcId="{CCBD607F-8498-47B1-8897-1D92A0CDB5C8}" destId="{2B9CA010-50A9-47A8-AA4B-69738523F50B}" srcOrd="2" destOrd="0" presId="urn:microsoft.com/office/officeart/2008/layout/VerticalAccentList"/>
    <dgm:cxn modelId="{6806AE7C-F7A6-4A82-BF15-7431FF1052DB}" type="presParOf" srcId="{CCBD607F-8498-47B1-8897-1D92A0CDB5C8}" destId="{847296ED-24D4-4808-B8CE-52A09FEBDF10}" srcOrd="3" destOrd="0" presId="urn:microsoft.com/office/officeart/2008/layout/VerticalAccentList"/>
    <dgm:cxn modelId="{8D2296BA-CEBC-4979-98E9-403CC60A31A0}" type="presParOf" srcId="{CCBD607F-8498-47B1-8897-1D92A0CDB5C8}" destId="{1C839511-B2F7-45D2-AD3C-3C872AB04D8B}" srcOrd="4" destOrd="0" presId="urn:microsoft.com/office/officeart/2008/layout/VerticalAccentList"/>
    <dgm:cxn modelId="{FCFCC5CE-03E8-4806-99B9-0CA505EC7613}" type="presParOf" srcId="{CCBD607F-8498-47B1-8897-1D92A0CDB5C8}" destId="{DABE6D2E-6811-41A8-913E-EE6A27B292E6}" srcOrd="5" destOrd="0" presId="urn:microsoft.com/office/officeart/2008/layout/VerticalAccentList"/>
    <dgm:cxn modelId="{DF914E1D-B3B3-4399-B72F-F4F6A76922AC}" type="presParOf" srcId="{CCBD607F-8498-47B1-8897-1D92A0CDB5C8}" destId="{6C01C47B-4CE7-4F47-8DAA-CF1597FD51D1}" srcOrd="6" destOrd="0" presId="urn:microsoft.com/office/officeart/2008/layout/VerticalAccentList"/>
    <dgm:cxn modelId="{9F72E8CF-949B-4A1B-91AC-FFAF8B4EA830}" type="presParOf" srcId="{9714F751-8DF4-47A7-B0F0-B1393B82B233}" destId="{B0E2597A-8A4A-44FF-9AB9-249A7B3E46C0}" srcOrd="2" destOrd="0" presId="urn:microsoft.com/office/officeart/2008/layout/VerticalAccentList"/>
    <dgm:cxn modelId="{8CBFA8C4-4170-4C52-B8AB-51A820E402EB}" type="presParOf" srcId="{9714F751-8DF4-47A7-B0F0-B1393B82B233}" destId="{3A8445F4-FEDD-4C7B-9120-C540E3AC2B38}" srcOrd="3" destOrd="0" presId="urn:microsoft.com/office/officeart/2008/layout/VerticalAccentList"/>
    <dgm:cxn modelId="{84FA72B7-B569-4D69-9F3B-D62A3072ED28}" type="presParOf" srcId="{3A8445F4-FEDD-4C7B-9120-C540E3AC2B38}" destId="{B58B7BC3-F06C-4AE6-A78D-E2C60CEA4749}" srcOrd="0" destOrd="0" presId="urn:microsoft.com/office/officeart/2008/layout/VerticalAccentList"/>
    <dgm:cxn modelId="{FB689FDD-6A3E-4B03-8BED-00E98F21D53C}" type="presParOf" srcId="{9714F751-8DF4-47A7-B0F0-B1393B82B233}" destId="{7CC07F46-CDD7-4ED2-AF7E-C03945372898}" srcOrd="4" destOrd="0" presId="urn:microsoft.com/office/officeart/2008/layout/VerticalAccentList"/>
    <dgm:cxn modelId="{D17CDBC0-365C-4843-99EF-AE82C5F5E63E}" type="presParOf" srcId="{7CC07F46-CDD7-4ED2-AF7E-C03945372898}" destId="{07558CE5-4E81-437E-9A18-142FB99F6694}" srcOrd="0" destOrd="0" presId="urn:microsoft.com/office/officeart/2008/layout/VerticalAccentList"/>
    <dgm:cxn modelId="{E6861E90-E190-4A16-8C59-203EC94E9398}" type="presParOf" srcId="{7CC07F46-CDD7-4ED2-AF7E-C03945372898}" destId="{D49A0FDD-B66C-4CA5-96AA-1CCB2C4D62FC}" srcOrd="1" destOrd="0" presId="urn:microsoft.com/office/officeart/2008/layout/VerticalAccentList"/>
    <dgm:cxn modelId="{326E141C-0B6A-45ED-8EDC-FD796B646EC5}" type="presParOf" srcId="{7CC07F46-CDD7-4ED2-AF7E-C03945372898}" destId="{4A10E47B-7EE8-452C-B439-F967975A83A9}" srcOrd="2" destOrd="0" presId="urn:microsoft.com/office/officeart/2008/layout/VerticalAccentList"/>
    <dgm:cxn modelId="{48EDDBB0-8AEF-4868-B7BC-245B598894C2}" type="presParOf" srcId="{7CC07F46-CDD7-4ED2-AF7E-C03945372898}" destId="{7B6F1D4F-6469-4AA0-8C25-F0E8440F21E4}" srcOrd="3" destOrd="0" presId="urn:microsoft.com/office/officeart/2008/layout/VerticalAccentList"/>
    <dgm:cxn modelId="{DB314E02-C013-45A8-A622-D1BD06EE6B65}" type="presParOf" srcId="{7CC07F46-CDD7-4ED2-AF7E-C03945372898}" destId="{3AD5698C-8D6A-405E-9ACA-1BBA0885363A}" srcOrd="4" destOrd="0" presId="urn:microsoft.com/office/officeart/2008/layout/VerticalAccentList"/>
    <dgm:cxn modelId="{E4E4F21B-2C55-4B96-890D-DD1A0D158BB6}" type="presParOf" srcId="{7CC07F46-CDD7-4ED2-AF7E-C03945372898}" destId="{00CA9FFE-B0E6-48F5-9045-C9BDAD003D49}" srcOrd="5" destOrd="0" presId="urn:microsoft.com/office/officeart/2008/layout/VerticalAccentList"/>
    <dgm:cxn modelId="{C60AE8F0-9DED-4CEB-BDDD-1043B5D2D81E}" type="presParOf" srcId="{7CC07F46-CDD7-4ED2-AF7E-C03945372898}" destId="{7F0F6937-85A2-4E09-B55F-4B9C7C897E67}" srcOrd="6" destOrd="0" presId="urn:microsoft.com/office/officeart/2008/layout/VerticalAccentList"/>
    <dgm:cxn modelId="{487BEBDD-08AF-4920-8C8A-6136646D9975}" type="presParOf" srcId="{9714F751-8DF4-47A7-B0F0-B1393B82B233}" destId="{6BB9C5FD-1AC0-4941-A106-A0476457F5BE}" srcOrd="5" destOrd="0" presId="urn:microsoft.com/office/officeart/2008/layout/VerticalAccentList"/>
    <dgm:cxn modelId="{0C723E16-666B-4FB4-8008-31AE9C5C0042}" type="presParOf" srcId="{9714F751-8DF4-47A7-B0F0-B1393B82B233}" destId="{AA8C1CDF-8184-4714-BA38-C3154A6EB61E}" srcOrd="6" destOrd="0" presId="urn:microsoft.com/office/officeart/2008/layout/VerticalAccentList"/>
    <dgm:cxn modelId="{17E2C421-EBC1-43CA-BA1D-7FA0B00FAA37}" type="presParOf" srcId="{AA8C1CDF-8184-4714-BA38-C3154A6EB61E}" destId="{D858B37F-6D3C-4541-8FBA-0E140427B09B}" srcOrd="0" destOrd="0" presId="urn:microsoft.com/office/officeart/2008/layout/VerticalAccentList"/>
    <dgm:cxn modelId="{903D75CE-58D7-4E05-B7CE-B995AC37D40A}" type="presParOf" srcId="{9714F751-8DF4-47A7-B0F0-B1393B82B233}" destId="{8D0DB753-C4C3-40AB-92FE-313A548C24C9}" srcOrd="7" destOrd="0" presId="urn:microsoft.com/office/officeart/2008/layout/VerticalAccentList"/>
    <dgm:cxn modelId="{8674E028-9DD6-4B85-B543-D2654A7EF511}" type="presParOf" srcId="{8D0DB753-C4C3-40AB-92FE-313A548C24C9}" destId="{4430D640-C981-4138-BCAD-8ECFCBE75467}" srcOrd="0" destOrd="0" presId="urn:microsoft.com/office/officeart/2008/layout/VerticalAccentList"/>
    <dgm:cxn modelId="{24F4BEB0-6EA2-4C07-85DF-FA955EE4EBE0}" type="presParOf" srcId="{8D0DB753-C4C3-40AB-92FE-313A548C24C9}" destId="{0BB3AFD0-6544-43DE-AC35-1FE6175B091F}" srcOrd="1" destOrd="0" presId="urn:microsoft.com/office/officeart/2008/layout/VerticalAccentList"/>
    <dgm:cxn modelId="{260E76C6-3AAA-4605-ABCE-430CCC352DDC}" type="presParOf" srcId="{8D0DB753-C4C3-40AB-92FE-313A548C24C9}" destId="{571C4BE2-1469-48F0-8255-C0832C246E91}" srcOrd="2" destOrd="0" presId="urn:microsoft.com/office/officeart/2008/layout/VerticalAccentList"/>
    <dgm:cxn modelId="{4F7C92A5-63AF-4464-AFD5-2F894400D81D}" type="presParOf" srcId="{8D0DB753-C4C3-40AB-92FE-313A548C24C9}" destId="{A747BF6B-1871-4FF7-B808-90B9AEE3A85C}" srcOrd="3" destOrd="0" presId="urn:microsoft.com/office/officeart/2008/layout/VerticalAccentList"/>
    <dgm:cxn modelId="{E0E693B7-D9B8-4E3A-B65C-59DAC051FF6D}" type="presParOf" srcId="{8D0DB753-C4C3-40AB-92FE-313A548C24C9}" destId="{A3085743-D595-45F6-AAF1-D14A57E7ED42}" srcOrd="4" destOrd="0" presId="urn:microsoft.com/office/officeart/2008/layout/VerticalAccentList"/>
    <dgm:cxn modelId="{1A3B6158-AC88-426E-8C66-9480E2CCFFCC}" type="presParOf" srcId="{8D0DB753-C4C3-40AB-92FE-313A548C24C9}" destId="{4E055A2B-804F-4D99-890E-4C29F0E36EC5}" srcOrd="5" destOrd="0" presId="urn:microsoft.com/office/officeart/2008/layout/VerticalAccentList"/>
    <dgm:cxn modelId="{CFAA25E9-6652-4B2A-B882-8CCD398392D1}" type="presParOf" srcId="{8D0DB753-C4C3-40AB-92FE-313A548C24C9}" destId="{4D7DB763-2701-4136-9B6F-F0F49C19D33B}" srcOrd="6" destOrd="0" presId="urn:microsoft.com/office/officeart/2008/layout/VerticalAccentList"/>
    <dgm:cxn modelId="{917AFB85-4238-4412-A299-1309E1FE77FE}" type="presParOf" srcId="{9714F751-8DF4-47A7-B0F0-B1393B82B233}" destId="{DAA51D5B-3E45-410B-B66B-4DEE84E4F64B}" srcOrd="8" destOrd="0" presId="urn:microsoft.com/office/officeart/2008/layout/VerticalAccentList"/>
    <dgm:cxn modelId="{2005806D-9EDA-447D-A568-15DD309AAC85}" type="presParOf" srcId="{9714F751-8DF4-47A7-B0F0-B1393B82B233}" destId="{C76E4C1C-A9EC-401A-B4C7-A565DAE7F0D1}" srcOrd="9" destOrd="0" presId="urn:microsoft.com/office/officeart/2008/layout/VerticalAccentList"/>
    <dgm:cxn modelId="{AD3E76F1-4CE6-4D91-898E-82FC4464E061}" type="presParOf" srcId="{C76E4C1C-A9EC-401A-B4C7-A565DAE7F0D1}" destId="{162B7CAA-6F2A-4067-9E4B-64D612E21CE7}" srcOrd="0" destOrd="0" presId="urn:microsoft.com/office/officeart/2008/layout/VerticalAccentList"/>
    <dgm:cxn modelId="{51DE0E2D-20C8-4E4A-A69C-7C6BC5D7910E}" type="presParOf" srcId="{9714F751-8DF4-47A7-B0F0-B1393B82B233}" destId="{A70228B5-B47C-42D3-89F2-B855C9615DAA}" srcOrd="10" destOrd="0" presId="urn:microsoft.com/office/officeart/2008/layout/VerticalAccentList"/>
    <dgm:cxn modelId="{5378F536-B0AE-4E82-AAED-9467FBC4AEE1}" type="presParOf" srcId="{A70228B5-B47C-42D3-89F2-B855C9615DAA}" destId="{131AA4DB-2631-4C14-9357-C7FE636F5D6B}" srcOrd="0" destOrd="0" presId="urn:microsoft.com/office/officeart/2008/layout/VerticalAccentList"/>
    <dgm:cxn modelId="{AD715E36-1F1A-46EB-B17B-BCFCD492FA08}" type="presParOf" srcId="{A70228B5-B47C-42D3-89F2-B855C9615DAA}" destId="{8D31EBBB-9DBC-41BA-AB0C-6D7A823A5D59}" srcOrd="1" destOrd="0" presId="urn:microsoft.com/office/officeart/2008/layout/VerticalAccentList"/>
    <dgm:cxn modelId="{A5178F45-DE93-42F3-B5A0-2C131F2E87BE}" type="presParOf" srcId="{A70228B5-B47C-42D3-89F2-B855C9615DAA}" destId="{8F8C5427-092A-45F5-A8FB-E17155C80636}" srcOrd="2" destOrd="0" presId="urn:microsoft.com/office/officeart/2008/layout/VerticalAccentList"/>
    <dgm:cxn modelId="{3B271DC9-AB5C-42FB-A1B3-C39F8E0BB0D3}" type="presParOf" srcId="{A70228B5-B47C-42D3-89F2-B855C9615DAA}" destId="{4265C840-306C-4F93-A5ED-372E56E474CF}" srcOrd="3" destOrd="0" presId="urn:microsoft.com/office/officeart/2008/layout/VerticalAccentList"/>
    <dgm:cxn modelId="{AF00C327-1744-48E2-BFE8-CBD9DC335B2F}" type="presParOf" srcId="{A70228B5-B47C-42D3-89F2-B855C9615DAA}" destId="{880CE55D-BE5B-48F6-8EAD-383B0C49C294}" srcOrd="4" destOrd="0" presId="urn:microsoft.com/office/officeart/2008/layout/VerticalAccentList"/>
    <dgm:cxn modelId="{63C1C011-78C5-448B-9F84-67305DB901E9}" type="presParOf" srcId="{A70228B5-B47C-42D3-89F2-B855C9615DAA}" destId="{16EC9381-433E-4FF7-BC70-9FAE112EC61B}" srcOrd="5" destOrd="0" presId="urn:microsoft.com/office/officeart/2008/layout/VerticalAccentList"/>
    <dgm:cxn modelId="{BC908F8A-29FE-406B-8BEF-B3654AF86014}" type="presParOf" srcId="{A70228B5-B47C-42D3-89F2-B855C9615DAA}" destId="{2DA9F330-5B12-4B28-BBF8-C0E540000A00}" srcOrd="6" destOrd="0" presId="urn:microsoft.com/office/officeart/2008/layout/VerticalAccentList"/>
    <dgm:cxn modelId="{6362DFB3-F274-4558-8D88-03E85BDF5708}" type="presParOf" srcId="{9714F751-8DF4-47A7-B0F0-B1393B82B233}" destId="{3720861A-53F5-4018-BB8F-55DB892A0E78}" srcOrd="11" destOrd="0" presId="urn:microsoft.com/office/officeart/2008/layout/VerticalAccentList"/>
    <dgm:cxn modelId="{B3DECB91-59E5-47B8-8830-E21F0BE228B1}" type="presParOf" srcId="{9714F751-8DF4-47A7-B0F0-B1393B82B233}" destId="{6863FBA8-70E0-4DAF-8756-E0C1F50F3020}" srcOrd="12" destOrd="0" presId="urn:microsoft.com/office/officeart/2008/layout/VerticalAccentList"/>
    <dgm:cxn modelId="{4303ADA8-35C9-48CF-9036-B2C1948ACFEB}" type="presParOf" srcId="{6863FBA8-70E0-4DAF-8756-E0C1F50F3020}" destId="{15C5B61B-B247-4E0A-8AAA-6C077449523E}" srcOrd="0" destOrd="0" presId="urn:microsoft.com/office/officeart/2008/layout/VerticalAccentList"/>
    <dgm:cxn modelId="{DFD72B7C-64E6-4E60-ACBA-90904C8388F8}" type="presParOf" srcId="{9714F751-8DF4-47A7-B0F0-B1393B82B233}" destId="{37035257-04B8-486D-8297-E5B0DE30453D}" srcOrd="13" destOrd="0" presId="urn:microsoft.com/office/officeart/2008/layout/VerticalAccentList"/>
    <dgm:cxn modelId="{5BDC33FF-A713-4D47-8692-9653E878F15E}" type="presParOf" srcId="{37035257-04B8-486D-8297-E5B0DE30453D}" destId="{FDCBFE36-3FAC-4171-B404-A2B1B567279D}" srcOrd="0" destOrd="0" presId="urn:microsoft.com/office/officeart/2008/layout/VerticalAccentList"/>
    <dgm:cxn modelId="{E442092C-4D1E-4D51-84B1-5D696561A4B3}" type="presParOf" srcId="{37035257-04B8-486D-8297-E5B0DE30453D}" destId="{66442E09-75AB-47FB-9F83-F798D88B4B65}" srcOrd="1" destOrd="0" presId="urn:microsoft.com/office/officeart/2008/layout/VerticalAccentList"/>
    <dgm:cxn modelId="{81B52340-AAE5-4EF1-AA7A-228672A4430C}" type="presParOf" srcId="{37035257-04B8-486D-8297-E5B0DE30453D}" destId="{FFD088DB-26A9-444A-B2E2-5649C4362C24}" srcOrd="2" destOrd="0" presId="urn:microsoft.com/office/officeart/2008/layout/VerticalAccentList"/>
    <dgm:cxn modelId="{E3F73948-A814-4D9D-9497-79FFBA4994A3}" type="presParOf" srcId="{37035257-04B8-486D-8297-E5B0DE30453D}" destId="{84C67232-E2CE-4123-B203-B87CB4D8A4D5}" srcOrd="3" destOrd="0" presId="urn:microsoft.com/office/officeart/2008/layout/VerticalAccentList"/>
    <dgm:cxn modelId="{A896D71F-B9C1-4741-BE6D-A8441450B21E}" type="presParOf" srcId="{37035257-04B8-486D-8297-E5B0DE30453D}" destId="{47E70A1A-1AC5-442A-8775-CD739B522B60}" srcOrd="4" destOrd="0" presId="urn:microsoft.com/office/officeart/2008/layout/VerticalAccentList"/>
    <dgm:cxn modelId="{3ED2D275-7324-435B-AC23-E97AAB512733}" type="presParOf" srcId="{37035257-04B8-486D-8297-E5B0DE30453D}" destId="{B67B22D0-CB9A-499B-A096-AC40B0CCCE6D}" srcOrd="5" destOrd="0" presId="urn:microsoft.com/office/officeart/2008/layout/VerticalAccentList"/>
    <dgm:cxn modelId="{F1FFCF7B-AA91-4C31-A7BF-ED793BB438A2}" type="presParOf" srcId="{37035257-04B8-486D-8297-E5B0DE30453D}" destId="{52458E6B-2B29-4CA4-8FF7-800D1EC184D4}" srcOrd="6" destOrd="0" presId="urn:microsoft.com/office/officeart/2008/layout/VerticalAccentList"/>
    <dgm:cxn modelId="{E4AFBD57-1B9A-4229-81C4-C025AE9F20B5}" type="presParOf" srcId="{9714F751-8DF4-47A7-B0F0-B1393B82B233}" destId="{FD72C82B-2292-496D-80E0-D992EBA5C9C7}" srcOrd="14" destOrd="0" presId="urn:microsoft.com/office/officeart/2008/layout/VerticalAccentList"/>
    <dgm:cxn modelId="{413CF6C7-4462-4DF4-A381-41779864C23C}" type="presParOf" srcId="{9714F751-8DF4-47A7-B0F0-B1393B82B233}" destId="{3122CFBA-97AA-41BF-A314-E33ACB0351E3}" srcOrd="15" destOrd="0" presId="urn:microsoft.com/office/officeart/2008/layout/VerticalAccentList"/>
    <dgm:cxn modelId="{63E4FEBA-A513-426D-B7D3-3A7249F0C6FB}" type="presParOf" srcId="{3122CFBA-97AA-41BF-A314-E33ACB0351E3}" destId="{5B26789E-1944-48DC-8B90-A121CFC22D8C}" srcOrd="0" destOrd="0" presId="urn:microsoft.com/office/officeart/2008/layout/VerticalAccentList"/>
    <dgm:cxn modelId="{53B1B660-B041-41F9-9481-C8AAC1FB4985}" type="presParOf" srcId="{9714F751-8DF4-47A7-B0F0-B1393B82B233}" destId="{12761F66-92B8-4751-BCF7-78E62B98599D}" srcOrd="16" destOrd="0" presId="urn:microsoft.com/office/officeart/2008/layout/VerticalAccentList"/>
    <dgm:cxn modelId="{01F9A161-F764-4AEE-AC2A-0DD6F4DD3E04}" type="presParOf" srcId="{12761F66-92B8-4751-BCF7-78E62B98599D}" destId="{FA34B565-D63D-4097-925C-6412AFF91D7E}" srcOrd="0" destOrd="0" presId="urn:microsoft.com/office/officeart/2008/layout/VerticalAccentList"/>
    <dgm:cxn modelId="{E1E94321-67FC-4745-A607-281B1503D4DD}" type="presParOf" srcId="{12761F66-92B8-4751-BCF7-78E62B98599D}" destId="{6B8EEC4C-A154-481A-9D27-0FAC01A67EA9}" srcOrd="1" destOrd="0" presId="urn:microsoft.com/office/officeart/2008/layout/VerticalAccentList"/>
    <dgm:cxn modelId="{AA3061DF-A52E-4EFD-A251-224753D3BCEE}" type="presParOf" srcId="{12761F66-92B8-4751-BCF7-78E62B98599D}" destId="{D3F299F7-F036-48E3-B1A7-2011B719155A}" srcOrd="2" destOrd="0" presId="urn:microsoft.com/office/officeart/2008/layout/VerticalAccentList"/>
    <dgm:cxn modelId="{C48381B5-8EFC-4B4D-BF3C-1140EA91DA4B}" type="presParOf" srcId="{12761F66-92B8-4751-BCF7-78E62B98599D}" destId="{70028DCC-EA9A-40F8-98A9-60AA879949DA}" srcOrd="3" destOrd="0" presId="urn:microsoft.com/office/officeart/2008/layout/VerticalAccentList"/>
    <dgm:cxn modelId="{EC4AB799-1BA9-4D4A-AB30-A8AB11113B40}" type="presParOf" srcId="{12761F66-92B8-4751-BCF7-78E62B98599D}" destId="{E377F35A-11D2-4849-ACA3-00F5595DC682}" srcOrd="4" destOrd="0" presId="urn:microsoft.com/office/officeart/2008/layout/VerticalAccentList"/>
    <dgm:cxn modelId="{16654CB9-9C8A-4E1F-B7C2-FB8F51214F17}" type="presParOf" srcId="{12761F66-92B8-4751-BCF7-78E62B98599D}" destId="{6A1EF1EC-CFC0-456C-96BD-20F21309349B}" srcOrd="5" destOrd="0" presId="urn:microsoft.com/office/officeart/2008/layout/VerticalAccentList"/>
    <dgm:cxn modelId="{2167BFAA-8F81-4461-9015-0BC4EB975678}" type="presParOf" srcId="{12761F66-92B8-4751-BCF7-78E62B98599D}" destId="{5A211187-4134-43BC-9CD1-B08B776F424B}" srcOrd="6" destOrd="0" presId="urn:microsoft.com/office/officeart/2008/layout/VerticalAccentList"/>
    <dgm:cxn modelId="{1D591A57-DBD4-4B50-9ACB-E24FC50859C8}" type="presParOf" srcId="{9714F751-8DF4-47A7-B0F0-B1393B82B233}" destId="{23352881-A6CD-4298-934C-8A96FE60857A}" srcOrd="17" destOrd="0" presId="urn:microsoft.com/office/officeart/2008/layout/VerticalAccentList"/>
    <dgm:cxn modelId="{237E65A3-6BEB-4CB9-BEDE-94392C7EE4C8}" type="presParOf" srcId="{9714F751-8DF4-47A7-B0F0-B1393B82B233}" destId="{9433102E-2BDD-4FC6-B6A3-104210BF4B3B}" srcOrd="18" destOrd="0" presId="urn:microsoft.com/office/officeart/2008/layout/VerticalAccentList"/>
    <dgm:cxn modelId="{D22FCA04-003E-479E-B389-CFA3D3942A55}" type="presParOf" srcId="{9433102E-2BDD-4FC6-B6A3-104210BF4B3B}" destId="{E68F4EBE-D120-46D1-8B95-454D9E56BCC7}" srcOrd="0" destOrd="0" presId="urn:microsoft.com/office/officeart/2008/layout/VerticalAccentList"/>
    <dgm:cxn modelId="{34EB5EA2-5F62-46B5-B051-85B51616F5F9}" type="presParOf" srcId="{9714F751-8DF4-47A7-B0F0-B1393B82B233}" destId="{F5346597-4A93-4FED-A50C-216C7CE648D4}" srcOrd="19" destOrd="0" presId="urn:microsoft.com/office/officeart/2008/layout/VerticalAccentList"/>
    <dgm:cxn modelId="{2C854E5A-9E5A-4EA0-80FF-04D6209DDCDB}" type="presParOf" srcId="{F5346597-4A93-4FED-A50C-216C7CE648D4}" destId="{85963385-1F00-4433-91F7-914C66B08FC3}" srcOrd="0" destOrd="0" presId="urn:microsoft.com/office/officeart/2008/layout/VerticalAccentList"/>
    <dgm:cxn modelId="{4DF588FE-FA72-4F3E-8E78-E3A0AD3ADED8}" type="presParOf" srcId="{F5346597-4A93-4FED-A50C-216C7CE648D4}" destId="{2BD5EA83-6E8E-40F7-9C54-BB97C8E3BD3A}" srcOrd="1" destOrd="0" presId="urn:microsoft.com/office/officeart/2008/layout/VerticalAccentList"/>
    <dgm:cxn modelId="{3D2D62BC-0E79-4623-8498-EA63A3179E0A}" type="presParOf" srcId="{F5346597-4A93-4FED-A50C-216C7CE648D4}" destId="{423E605B-262D-4C4D-87BE-C12063DE24DD}" srcOrd="2" destOrd="0" presId="urn:microsoft.com/office/officeart/2008/layout/VerticalAccentList"/>
    <dgm:cxn modelId="{8ECEA427-F3FE-47A4-BDF5-AD8FD8A4AC24}" type="presParOf" srcId="{F5346597-4A93-4FED-A50C-216C7CE648D4}" destId="{7F7FA9CB-3EF9-4B9E-B3D1-68AFBACB85F3}" srcOrd="3" destOrd="0" presId="urn:microsoft.com/office/officeart/2008/layout/VerticalAccentList"/>
    <dgm:cxn modelId="{0A91062A-CB18-4F34-A45F-51CCAE33D5A3}" type="presParOf" srcId="{F5346597-4A93-4FED-A50C-216C7CE648D4}" destId="{93173300-8F1A-48EB-89CE-B23B1168D43F}" srcOrd="4" destOrd="0" presId="urn:microsoft.com/office/officeart/2008/layout/VerticalAccentList"/>
    <dgm:cxn modelId="{F5E72EED-CC28-4AD0-A08C-A4D6440D5E8C}" type="presParOf" srcId="{F5346597-4A93-4FED-A50C-216C7CE648D4}" destId="{22903050-D61F-4CDA-8757-B3885A0959F6}" srcOrd="5" destOrd="0" presId="urn:microsoft.com/office/officeart/2008/layout/VerticalAccentList"/>
    <dgm:cxn modelId="{4EEE75C4-B538-4425-812D-998DE9C092D4}" type="presParOf" srcId="{F5346597-4A93-4FED-A50C-216C7CE648D4}" destId="{21D3C2F5-C3BB-41B4-842E-2748719FA18D}"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2F918-314E-4ACC-B670-47A394E0063B}">
      <dsp:nvSpPr>
        <dsp:cNvPr id="0" name=""/>
        <dsp:cNvSpPr/>
      </dsp:nvSpPr>
      <dsp:spPr>
        <a:xfrm>
          <a:off x="1117854" y="669"/>
          <a:ext cx="4006420" cy="2342425"/>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Early In 2024, Wirral Combatting Drugs Partnership (CDP) noted a significant increase in the number of young people who were referring to Response, drug and alcohol service for young people, as well as Wirral Ways CGL services for adults, and disclosing substantial Ketamine use. In a short time  Ketamine became the second most prevalent drug in young person treatment referrals, and significant physical harms resulting from their ketamine use were noted, compared to other drugs</a:t>
          </a:r>
          <a:r>
            <a:rPr lang="en-GB" sz="1600" kern="1200" dirty="0"/>
            <a:t>.</a:t>
          </a:r>
          <a:endParaRPr lang="en-US" sz="1600" kern="1200" dirty="0"/>
        </a:p>
      </dsp:txBody>
      <dsp:txXfrm>
        <a:off x="1186461" y="69276"/>
        <a:ext cx="3869206" cy="2205211"/>
      </dsp:txXfrm>
    </dsp:sp>
    <dsp:sp modelId="{E1765ED5-5D7C-4A7B-AD55-EE43367EBDA9}">
      <dsp:nvSpPr>
        <dsp:cNvPr id="0" name=""/>
        <dsp:cNvSpPr/>
      </dsp:nvSpPr>
      <dsp:spPr>
        <a:xfrm>
          <a:off x="5261443" y="978599"/>
          <a:ext cx="330450" cy="386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261443" y="1055912"/>
        <a:ext cx="231315" cy="231939"/>
      </dsp:txXfrm>
    </dsp:sp>
    <dsp:sp modelId="{C4552854-B46A-4B3C-9B80-1C22698F4EBF}">
      <dsp:nvSpPr>
        <dsp:cNvPr id="0" name=""/>
        <dsp:cNvSpPr/>
      </dsp:nvSpPr>
      <dsp:spPr>
        <a:xfrm>
          <a:off x="5747767" y="303129"/>
          <a:ext cx="2454439" cy="1737504"/>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Wirral’s Ketamine Response Coordination group was created following proposal at Wirral’s CDP Strategic Group. The scope of the group encompassed work to address Ketamine use by Wirral residents aged 13+. </a:t>
          </a:r>
          <a:endParaRPr lang="en-US" sz="1500" kern="1200" dirty="0"/>
        </a:p>
      </dsp:txBody>
      <dsp:txXfrm>
        <a:off x="5798657" y="354019"/>
        <a:ext cx="2352659" cy="1635724"/>
      </dsp:txXfrm>
    </dsp:sp>
    <dsp:sp modelId="{6FC688C4-B8EA-4492-BE39-8594C7691805}">
      <dsp:nvSpPr>
        <dsp:cNvPr id="0" name=""/>
        <dsp:cNvSpPr/>
      </dsp:nvSpPr>
      <dsp:spPr>
        <a:xfrm rot="5360320">
          <a:off x="6733777" y="2367624"/>
          <a:ext cx="505511" cy="3546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6879533" y="2292182"/>
        <a:ext cx="212771" cy="399125"/>
      </dsp:txXfrm>
    </dsp:sp>
    <dsp:sp modelId="{1C825697-B7F0-4809-AF19-FF1B4595E55C}">
      <dsp:nvSpPr>
        <dsp:cNvPr id="0" name=""/>
        <dsp:cNvSpPr/>
      </dsp:nvSpPr>
      <dsp:spPr>
        <a:xfrm>
          <a:off x="5279618" y="3080428"/>
          <a:ext cx="3437000" cy="1684279"/>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The group convened partners across Wirral’s Combatting Drugs partnership with treatment, recovery, enforcement and/or early intervention responsibilities and established an  action planning framework, the 4P’s. Relevant groups and leads were convened to progress actions under each of these areas.</a:t>
          </a:r>
          <a:endParaRPr lang="en-US" sz="1500" kern="1200" dirty="0"/>
        </a:p>
      </dsp:txBody>
      <dsp:txXfrm>
        <a:off x="5328949" y="3129759"/>
        <a:ext cx="3338338" cy="1585617"/>
      </dsp:txXfrm>
    </dsp:sp>
    <dsp:sp modelId="{585C11A0-37AB-448C-9015-D4B09B43D5D6}">
      <dsp:nvSpPr>
        <dsp:cNvPr id="0" name=""/>
        <dsp:cNvSpPr/>
      </dsp:nvSpPr>
      <dsp:spPr>
        <a:xfrm rot="10782897">
          <a:off x="4434568" y="3740554"/>
          <a:ext cx="597173" cy="386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550536" y="3817579"/>
        <a:ext cx="481204" cy="231939"/>
      </dsp:txXfrm>
    </dsp:sp>
    <dsp:sp modelId="{259E7C90-B82D-4EB3-8CE9-C904B4DEEB8F}">
      <dsp:nvSpPr>
        <dsp:cNvPr id="0" name=""/>
        <dsp:cNvSpPr/>
      </dsp:nvSpPr>
      <dsp:spPr>
        <a:xfrm>
          <a:off x="801307" y="2550602"/>
          <a:ext cx="3351582" cy="2788917"/>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Work has been taken forward as a partnership, overseen by the Co-ordination group, chaired by Senior Manager from CYP services and deputy chaired PH Principal. The group’s progress was reported to the Wirral Combatting Drugs Partnership, and the  Children and Young People Sub-Group.  </a:t>
          </a:r>
          <a:endParaRPr lang="en-US" sz="1500" kern="1200" dirty="0"/>
        </a:p>
      </dsp:txBody>
      <dsp:txXfrm>
        <a:off x="882992" y="2632287"/>
        <a:ext cx="3188212" cy="2625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0594E-0C46-498F-843E-233BCA1237A5}">
      <dsp:nvSpPr>
        <dsp:cNvPr id="0" name=""/>
        <dsp:cNvSpPr/>
      </dsp:nvSpPr>
      <dsp:spPr>
        <a:xfrm>
          <a:off x="3324" y="228828"/>
          <a:ext cx="3241616" cy="460800"/>
        </a:xfrm>
        <a:prstGeom prst="rect">
          <a:avLst/>
        </a:prstGeom>
        <a:solidFill>
          <a:schemeClr val="accent5">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Why Use Ketamine?</a:t>
          </a:r>
        </a:p>
      </dsp:txBody>
      <dsp:txXfrm>
        <a:off x="3324" y="228828"/>
        <a:ext cx="3241616" cy="460800"/>
      </dsp:txXfrm>
    </dsp:sp>
    <dsp:sp modelId="{8259A4BB-641C-4C9E-9C09-A808727C3BE6}">
      <dsp:nvSpPr>
        <dsp:cNvPr id="0" name=""/>
        <dsp:cNvSpPr/>
      </dsp:nvSpPr>
      <dsp:spPr>
        <a:xfrm>
          <a:off x="3324" y="689629"/>
          <a:ext cx="3241616" cy="39528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228600" lvl="1" indent="0" algn="l" defTabSz="889000">
            <a:lnSpc>
              <a:spcPct val="90000"/>
            </a:lnSpc>
            <a:spcBef>
              <a:spcPct val="0"/>
            </a:spcBef>
            <a:spcAft>
              <a:spcPct val="15000"/>
            </a:spcAft>
            <a:buChar char="•"/>
          </a:pPr>
          <a:r>
            <a:rPr lang="en-GB" sz="1600" kern="1200" dirty="0"/>
            <a:t>Increase in use as a recreational drug/drug of choice – perception change</a:t>
          </a:r>
        </a:p>
        <a:p>
          <a:pPr marL="228600" lvl="1" indent="0" algn="l" defTabSz="889000">
            <a:lnSpc>
              <a:spcPct val="90000"/>
            </a:lnSpc>
            <a:spcBef>
              <a:spcPct val="0"/>
            </a:spcBef>
            <a:spcAft>
              <a:spcPct val="15000"/>
            </a:spcAft>
            <a:buChar char="•"/>
          </a:pPr>
          <a:r>
            <a:rPr lang="en-GB" sz="1600" kern="1200" dirty="0"/>
            <a:t>Cheaper than class A drugs</a:t>
          </a:r>
        </a:p>
        <a:p>
          <a:pPr marL="228600" lvl="1" indent="0" algn="l" defTabSz="889000">
            <a:lnSpc>
              <a:spcPct val="90000"/>
            </a:lnSpc>
            <a:spcBef>
              <a:spcPct val="0"/>
            </a:spcBef>
            <a:spcAft>
              <a:spcPct val="15000"/>
            </a:spcAft>
            <a:buChar char="•"/>
          </a:pPr>
          <a:r>
            <a:rPr lang="en-GB" sz="1600" kern="1200" dirty="0"/>
            <a:t>Promoted by dealers</a:t>
          </a:r>
        </a:p>
        <a:p>
          <a:pPr marL="228600" lvl="1" indent="0" algn="l" defTabSz="889000">
            <a:lnSpc>
              <a:spcPct val="90000"/>
            </a:lnSpc>
            <a:spcBef>
              <a:spcPct val="0"/>
            </a:spcBef>
            <a:spcAft>
              <a:spcPct val="15000"/>
            </a:spcAft>
            <a:buChar char="•"/>
          </a:pPr>
          <a:r>
            <a:rPr lang="en-GB" sz="1600" kern="1200" dirty="0"/>
            <a:t>Easily hidden</a:t>
          </a:r>
        </a:p>
        <a:p>
          <a:pPr marL="228600" lvl="1" indent="0" algn="l" defTabSz="889000">
            <a:lnSpc>
              <a:spcPct val="90000"/>
            </a:lnSpc>
            <a:spcBef>
              <a:spcPct val="0"/>
            </a:spcBef>
            <a:spcAft>
              <a:spcPct val="15000"/>
            </a:spcAft>
            <a:buChar char="•"/>
          </a:pPr>
          <a:r>
            <a:rPr lang="en-GB" sz="1600" kern="1200" dirty="0"/>
            <a:t>“Better high”</a:t>
          </a:r>
        </a:p>
        <a:p>
          <a:pPr marL="228600" lvl="1" indent="0" algn="l" defTabSz="889000">
            <a:lnSpc>
              <a:spcPct val="90000"/>
            </a:lnSpc>
            <a:spcBef>
              <a:spcPct val="0"/>
            </a:spcBef>
            <a:spcAft>
              <a:spcPct val="15000"/>
            </a:spcAft>
            <a:buChar char="•"/>
          </a:pPr>
          <a:r>
            <a:rPr lang="en-GB" sz="1600" kern="1200" dirty="0"/>
            <a:t>Dissasociative</a:t>
          </a:r>
        </a:p>
        <a:p>
          <a:pPr marL="228600" lvl="1" indent="0" algn="l" defTabSz="889000">
            <a:lnSpc>
              <a:spcPct val="90000"/>
            </a:lnSpc>
            <a:spcBef>
              <a:spcPct val="0"/>
            </a:spcBef>
            <a:spcAft>
              <a:spcPct val="15000"/>
            </a:spcAft>
            <a:buChar char="•"/>
          </a:pPr>
          <a:r>
            <a:rPr lang="en-GB" sz="1600" kern="1200" dirty="0"/>
            <a:t>Ignorant of physical harms caused by Ketamine</a:t>
          </a:r>
        </a:p>
        <a:p>
          <a:pPr marL="228600" lvl="1" indent="0" algn="l" defTabSz="889000">
            <a:lnSpc>
              <a:spcPct val="90000"/>
            </a:lnSpc>
            <a:spcBef>
              <a:spcPct val="0"/>
            </a:spcBef>
            <a:spcAft>
              <a:spcPct val="15000"/>
            </a:spcAft>
            <a:buChar char="•"/>
          </a:pPr>
          <a:r>
            <a:rPr lang="en-GB" sz="1600" kern="1200" dirty="0"/>
            <a:t>“Safer”</a:t>
          </a:r>
        </a:p>
        <a:p>
          <a:pPr marL="228600" lvl="1" indent="0" algn="l" defTabSz="889000">
            <a:lnSpc>
              <a:spcPct val="90000"/>
            </a:lnSpc>
            <a:spcBef>
              <a:spcPct val="0"/>
            </a:spcBef>
            <a:spcAft>
              <a:spcPct val="15000"/>
            </a:spcAft>
            <a:buChar char="•"/>
          </a:pPr>
          <a:r>
            <a:rPr lang="en-GB" sz="1600" kern="1200" dirty="0"/>
            <a:t>Depression treatment trials</a:t>
          </a:r>
        </a:p>
        <a:p>
          <a:pPr marL="228600" lvl="1" indent="0" algn="l" defTabSz="889000">
            <a:lnSpc>
              <a:spcPct val="90000"/>
            </a:lnSpc>
            <a:spcBef>
              <a:spcPct val="0"/>
            </a:spcBef>
            <a:spcAft>
              <a:spcPct val="15000"/>
            </a:spcAft>
            <a:buChar char="•"/>
          </a:pPr>
          <a:r>
            <a:rPr lang="en-GB" sz="1600" kern="1200" dirty="0"/>
            <a:t>Social norm</a:t>
          </a:r>
        </a:p>
      </dsp:txBody>
      <dsp:txXfrm>
        <a:off x="3324" y="689629"/>
        <a:ext cx="3241616" cy="3952800"/>
      </dsp:txXfrm>
    </dsp:sp>
    <dsp:sp modelId="{E6291345-97F1-4DD0-9520-8A4C76A1922A}">
      <dsp:nvSpPr>
        <dsp:cNvPr id="0" name=""/>
        <dsp:cNvSpPr/>
      </dsp:nvSpPr>
      <dsp:spPr>
        <a:xfrm>
          <a:off x="3698768" y="228828"/>
          <a:ext cx="3241616" cy="460800"/>
        </a:xfrm>
        <a:prstGeom prst="rect">
          <a:avLst/>
        </a:prstGeom>
        <a:solidFill>
          <a:schemeClr val="accent5">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Barriers to Stopping</a:t>
          </a:r>
        </a:p>
      </dsp:txBody>
      <dsp:txXfrm>
        <a:off x="3698768" y="228828"/>
        <a:ext cx="3241616" cy="460800"/>
      </dsp:txXfrm>
    </dsp:sp>
    <dsp:sp modelId="{89F71349-AE0C-4145-BEA6-6A82AD097CF1}">
      <dsp:nvSpPr>
        <dsp:cNvPr id="0" name=""/>
        <dsp:cNvSpPr/>
      </dsp:nvSpPr>
      <dsp:spPr>
        <a:xfrm>
          <a:off x="3698768" y="689629"/>
          <a:ext cx="3241616" cy="39528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Ignorance of harms</a:t>
          </a:r>
        </a:p>
        <a:p>
          <a:pPr marL="171450" lvl="1" indent="-171450" algn="l" defTabSz="711200">
            <a:lnSpc>
              <a:spcPct val="90000"/>
            </a:lnSpc>
            <a:spcBef>
              <a:spcPct val="0"/>
            </a:spcBef>
            <a:spcAft>
              <a:spcPct val="15000"/>
            </a:spcAft>
            <a:buChar char="•"/>
          </a:pPr>
          <a:r>
            <a:rPr lang="en-GB" sz="1600" kern="1200" dirty="0"/>
            <a:t>Pain management</a:t>
          </a:r>
        </a:p>
        <a:p>
          <a:pPr marL="171450" lvl="1" indent="-171450" algn="l" defTabSz="711200">
            <a:lnSpc>
              <a:spcPct val="90000"/>
            </a:lnSpc>
            <a:spcBef>
              <a:spcPct val="0"/>
            </a:spcBef>
            <a:spcAft>
              <a:spcPct val="15000"/>
            </a:spcAft>
            <a:buChar char="•"/>
          </a:pPr>
          <a:r>
            <a:rPr lang="en-GB" sz="1600" kern="1200" dirty="0"/>
            <a:t>Underlying trauma</a:t>
          </a:r>
        </a:p>
        <a:p>
          <a:pPr marL="171450" lvl="1" indent="-171450" algn="l" defTabSz="711200">
            <a:lnSpc>
              <a:spcPct val="90000"/>
            </a:lnSpc>
            <a:spcBef>
              <a:spcPct val="0"/>
            </a:spcBef>
            <a:spcAft>
              <a:spcPct val="15000"/>
            </a:spcAft>
            <a:buChar char="•"/>
          </a:pPr>
          <a:r>
            <a:rPr lang="en-GB" sz="1600" kern="1200" dirty="0"/>
            <a:t>Social/environmental</a:t>
          </a:r>
        </a:p>
        <a:p>
          <a:pPr marL="171450" lvl="1" indent="-171450" algn="l" defTabSz="711200">
            <a:lnSpc>
              <a:spcPct val="90000"/>
            </a:lnSpc>
            <a:spcBef>
              <a:spcPct val="0"/>
            </a:spcBef>
            <a:spcAft>
              <a:spcPct val="15000"/>
            </a:spcAft>
            <a:buChar char="•"/>
          </a:pPr>
          <a:r>
            <a:rPr lang="en-GB" sz="1600" kern="1200" dirty="0"/>
            <a:t>Exploitation</a:t>
          </a:r>
        </a:p>
        <a:p>
          <a:pPr marL="171450" lvl="1" indent="-171450" algn="l" defTabSz="711200">
            <a:lnSpc>
              <a:spcPct val="90000"/>
            </a:lnSpc>
            <a:spcBef>
              <a:spcPct val="0"/>
            </a:spcBef>
            <a:spcAft>
              <a:spcPct val="15000"/>
            </a:spcAft>
            <a:buChar char="•"/>
          </a:pPr>
          <a:r>
            <a:rPr lang="en-GB" sz="1600" kern="1200" dirty="0"/>
            <a:t>Shame</a:t>
          </a:r>
        </a:p>
        <a:p>
          <a:pPr marL="171450" lvl="1" indent="-171450" algn="l" defTabSz="711200">
            <a:lnSpc>
              <a:spcPct val="90000"/>
            </a:lnSpc>
            <a:spcBef>
              <a:spcPct val="0"/>
            </a:spcBef>
            <a:spcAft>
              <a:spcPct val="15000"/>
            </a:spcAft>
            <a:buChar char="•"/>
          </a:pPr>
          <a:r>
            <a:rPr lang="en-GB" sz="1600" kern="1200" dirty="0"/>
            <a:t>Perception</a:t>
          </a:r>
        </a:p>
        <a:p>
          <a:pPr marL="171450" lvl="1" indent="-171450" algn="l" defTabSz="711200">
            <a:lnSpc>
              <a:spcPct val="90000"/>
            </a:lnSpc>
            <a:spcBef>
              <a:spcPct val="0"/>
            </a:spcBef>
            <a:spcAft>
              <a:spcPct val="15000"/>
            </a:spcAft>
            <a:buChar char="•"/>
          </a:pPr>
          <a:r>
            <a:rPr lang="en-GB" sz="1600" kern="1200" dirty="0"/>
            <a:t>Waiting lists</a:t>
          </a:r>
        </a:p>
        <a:p>
          <a:pPr marL="171450" lvl="1" indent="-171450" algn="l" defTabSz="711200">
            <a:lnSpc>
              <a:spcPct val="90000"/>
            </a:lnSpc>
            <a:spcBef>
              <a:spcPct val="0"/>
            </a:spcBef>
            <a:spcAft>
              <a:spcPct val="15000"/>
            </a:spcAft>
            <a:buChar char="•"/>
          </a:pPr>
          <a:r>
            <a:rPr lang="en-GB" sz="1600" kern="1200" dirty="0"/>
            <a:t>Identification of harms linked to ketamine by professionals</a:t>
          </a:r>
        </a:p>
        <a:p>
          <a:pPr marL="171450" lvl="1" indent="-171450" algn="l" defTabSz="711200">
            <a:lnSpc>
              <a:spcPct val="90000"/>
            </a:lnSpc>
            <a:spcBef>
              <a:spcPct val="0"/>
            </a:spcBef>
            <a:spcAft>
              <a:spcPct val="15000"/>
            </a:spcAft>
            <a:buChar char="•"/>
          </a:pPr>
          <a:endParaRPr lang="en-GB" sz="1600" kern="1200" dirty="0"/>
        </a:p>
      </dsp:txBody>
      <dsp:txXfrm>
        <a:off x="3698768" y="689629"/>
        <a:ext cx="3241616" cy="3952800"/>
      </dsp:txXfrm>
    </dsp:sp>
    <dsp:sp modelId="{782C7CBB-2FFA-4C96-952E-7B2F09CBC930}">
      <dsp:nvSpPr>
        <dsp:cNvPr id="0" name=""/>
        <dsp:cNvSpPr/>
      </dsp:nvSpPr>
      <dsp:spPr>
        <a:xfrm>
          <a:off x="7394211" y="228828"/>
          <a:ext cx="3241616" cy="460800"/>
        </a:xfrm>
        <a:prstGeom prst="rect">
          <a:avLst/>
        </a:prstGeom>
        <a:solidFill>
          <a:schemeClr val="accent5">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Impact of Use</a:t>
          </a:r>
        </a:p>
      </dsp:txBody>
      <dsp:txXfrm>
        <a:off x="7394211" y="228828"/>
        <a:ext cx="3241616" cy="460800"/>
      </dsp:txXfrm>
    </dsp:sp>
    <dsp:sp modelId="{EFC58F37-F354-4355-8D5D-910471837654}">
      <dsp:nvSpPr>
        <dsp:cNvPr id="0" name=""/>
        <dsp:cNvSpPr/>
      </dsp:nvSpPr>
      <dsp:spPr>
        <a:xfrm>
          <a:off x="7394211" y="689629"/>
          <a:ext cx="3241616" cy="39528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Vicious cycle of ketamine harms causing pain combined with ketamine's analgesic properties</a:t>
          </a:r>
          <a:endParaRPr lang="en-GB" sz="1600" kern="1200" dirty="0"/>
        </a:p>
        <a:p>
          <a:pPr marL="171450" lvl="1" indent="-171450" algn="l" defTabSz="711200">
            <a:lnSpc>
              <a:spcPct val="90000"/>
            </a:lnSpc>
            <a:spcBef>
              <a:spcPct val="0"/>
            </a:spcBef>
            <a:spcAft>
              <a:spcPct val="15000"/>
            </a:spcAft>
            <a:buChar char="•"/>
          </a:pPr>
          <a:r>
            <a:rPr lang="en-GB" sz="1600" kern="1200" dirty="0"/>
            <a:t>Personal care</a:t>
          </a:r>
        </a:p>
        <a:p>
          <a:pPr marL="171450" lvl="1" indent="-171450" algn="l" defTabSz="711200">
            <a:lnSpc>
              <a:spcPct val="90000"/>
            </a:lnSpc>
            <a:spcBef>
              <a:spcPct val="0"/>
            </a:spcBef>
            <a:spcAft>
              <a:spcPct val="15000"/>
            </a:spcAft>
            <a:buChar char="•"/>
          </a:pPr>
          <a:r>
            <a:rPr lang="en-GB" sz="1600" kern="1200" dirty="0"/>
            <a:t>Large increase in number of people referred to urology with “</a:t>
          </a:r>
          <a:r>
            <a:rPr lang="en-GB" sz="1600" kern="1200" dirty="0" err="1"/>
            <a:t>ket</a:t>
          </a:r>
          <a:r>
            <a:rPr lang="en-GB" sz="1600" kern="1200" dirty="0"/>
            <a:t> bladder”</a:t>
          </a:r>
        </a:p>
        <a:p>
          <a:pPr marL="171450" lvl="1" indent="-171450" algn="l" defTabSz="711200">
            <a:lnSpc>
              <a:spcPct val="90000"/>
            </a:lnSpc>
            <a:spcBef>
              <a:spcPct val="0"/>
            </a:spcBef>
            <a:spcAft>
              <a:spcPct val="15000"/>
            </a:spcAft>
            <a:buChar char="•"/>
          </a:pPr>
          <a:r>
            <a:rPr lang="en-GB" sz="1600" kern="1200" dirty="0"/>
            <a:t>People accessing treatment after having significant health complications</a:t>
          </a:r>
        </a:p>
        <a:p>
          <a:pPr marL="171450" lvl="1" indent="-171450" algn="l" defTabSz="711200">
            <a:lnSpc>
              <a:spcPct val="90000"/>
            </a:lnSpc>
            <a:spcBef>
              <a:spcPct val="0"/>
            </a:spcBef>
            <a:spcAft>
              <a:spcPct val="15000"/>
            </a:spcAft>
            <a:buChar char="•"/>
          </a:pPr>
          <a:r>
            <a:rPr lang="en-GB" sz="1600" kern="1200" dirty="0"/>
            <a:t>Treatment service challenges – capacity &amp; delivery</a:t>
          </a:r>
        </a:p>
        <a:p>
          <a:pPr marL="171450" lvl="1" indent="-171450" algn="l" defTabSz="711200">
            <a:lnSpc>
              <a:spcPct val="90000"/>
            </a:lnSpc>
            <a:spcBef>
              <a:spcPct val="0"/>
            </a:spcBef>
            <a:spcAft>
              <a:spcPct val="15000"/>
            </a:spcAft>
            <a:buChar char="•"/>
          </a:pPr>
          <a:r>
            <a:rPr lang="en-GB" sz="1600" kern="1200" dirty="0"/>
            <a:t>Complexity of treatment</a:t>
          </a:r>
        </a:p>
      </dsp:txBody>
      <dsp:txXfrm>
        <a:off x="7394211" y="689629"/>
        <a:ext cx="3241616" cy="395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E7F44-048F-48D0-90EE-E26C9F002E88}">
      <dsp:nvSpPr>
        <dsp:cNvPr id="0" name=""/>
        <dsp:cNvSpPr/>
      </dsp:nvSpPr>
      <dsp:spPr>
        <a:xfrm>
          <a:off x="2286344" y="591"/>
          <a:ext cx="5900209"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GB" sz="1700" kern="1200" dirty="0"/>
            <a:t>Ketamine Spotlight Sessions for Professionals &amp; Education</a:t>
          </a:r>
        </a:p>
      </dsp:txBody>
      <dsp:txXfrm>
        <a:off x="2286344" y="591"/>
        <a:ext cx="5900209" cy="536382"/>
      </dsp:txXfrm>
    </dsp:sp>
    <dsp:sp modelId="{3EB2A1BD-A6C3-481D-9450-4A6BF0A22907}">
      <dsp:nvSpPr>
        <dsp:cNvPr id="0" name=""/>
        <dsp:cNvSpPr/>
      </dsp:nvSpPr>
      <dsp:spPr>
        <a:xfrm>
          <a:off x="2286344" y="536974"/>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4B089-1E85-4EE2-86A4-26E9349EC611}">
      <dsp:nvSpPr>
        <dsp:cNvPr id="0" name=""/>
        <dsp:cNvSpPr/>
      </dsp:nvSpPr>
      <dsp:spPr>
        <a:xfrm>
          <a:off x="3118929" y="536974"/>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CA010-50A9-47A8-AA4B-69738523F50B}">
      <dsp:nvSpPr>
        <dsp:cNvPr id="0" name=""/>
        <dsp:cNvSpPr/>
      </dsp:nvSpPr>
      <dsp:spPr>
        <a:xfrm>
          <a:off x="3951514" y="536974"/>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296ED-24D4-4808-B8CE-52A09FEBDF10}">
      <dsp:nvSpPr>
        <dsp:cNvPr id="0" name=""/>
        <dsp:cNvSpPr/>
      </dsp:nvSpPr>
      <dsp:spPr>
        <a:xfrm>
          <a:off x="4784099" y="536974"/>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39511-B2F7-45D2-AD3C-3C872AB04D8B}">
      <dsp:nvSpPr>
        <dsp:cNvPr id="0" name=""/>
        <dsp:cNvSpPr/>
      </dsp:nvSpPr>
      <dsp:spPr>
        <a:xfrm>
          <a:off x="5616684" y="536974"/>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E6D2E-6811-41A8-913E-EE6A27B292E6}">
      <dsp:nvSpPr>
        <dsp:cNvPr id="0" name=""/>
        <dsp:cNvSpPr/>
      </dsp:nvSpPr>
      <dsp:spPr>
        <a:xfrm>
          <a:off x="6449269" y="536974"/>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1C47B-4CE7-4F47-8DAA-CF1597FD51D1}">
      <dsp:nvSpPr>
        <dsp:cNvPr id="0" name=""/>
        <dsp:cNvSpPr/>
      </dsp:nvSpPr>
      <dsp:spPr>
        <a:xfrm>
          <a:off x="7281855" y="536974"/>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8B7BC3-F06C-4AE6-A78D-E2C60CEA4749}">
      <dsp:nvSpPr>
        <dsp:cNvPr id="0" name=""/>
        <dsp:cNvSpPr/>
      </dsp:nvSpPr>
      <dsp:spPr>
        <a:xfrm>
          <a:off x="2286344" y="731354"/>
          <a:ext cx="5900209"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GB" sz="1700" kern="1200" dirty="0"/>
            <a:t>Bespoke Ketamine Sessions for Secondary Schools (Y10+)</a:t>
          </a:r>
        </a:p>
      </dsp:txBody>
      <dsp:txXfrm>
        <a:off x="2286344" y="731354"/>
        <a:ext cx="5900209" cy="536382"/>
      </dsp:txXfrm>
    </dsp:sp>
    <dsp:sp modelId="{07558CE5-4E81-437E-9A18-142FB99F6694}">
      <dsp:nvSpPr>
        <dsp:cNvPr id="0" name=""/>
        <dsp:cNvSpPr/>
      </dsp:nvSpPr>
      <dsp:spPr>
        <a:xfrm>
          <a:off x="2286344" y="1267737"/>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9A0FDD-B66C-4CA5-96AA-1CCB2C4D62FC}">
      <dsp:nvSpPr>
        <dsp:cNvPr id="0" name=""/>
        <dsp:cNvSpPr/>
      </dsp:nvSpPr>
      <dsp:spPr>
        <a:xfrm>
          <a:off x="3118929" y="1267737"/>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10E47B-7EE8-452C-B439-F967975A83A9}">
      <dsp:nvSpPr>
        <dsp:cNvPr id="0" name=""/>
        <dsp:cNvSpPr/>
      </dsp:nvSpPr>
      <dsp:spPr>
        <a:xfrm>
          <a:off x="3951514" y="1267737"/>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F1D4F-6469-4AA0-8C25-F0E8440F21E4}">
      <dsp:nvSpPr>
        <dsp:cNvPr id="0" name=""/>
        <dsp:cNvSpPr/>
      </dsp:nvSpPr>
      <dsp:spPr>
        <a:xfrm>
          <a:off x="4784099" y="1267737"/>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5698C-8D6A-405E-9ACA-1BBA0885363A}">
      <dsp:nvSpPr>
        <dsp:cNvPr id="0" name=""/>
        <dsp:cNvSpPr/>
      </dsp:nvSpPr>
      <dsp:spPr>
        <a:xfrm>
          <a:off x="5616684" y="1267737"/>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A9FFE-B0E6-48F5-9045-C9BDAD003D49}">
      <dsp:nvSpPr>
        <dsp:cNvPr id="0" name=""/>
        <dsp:cNvSpPr/>
      </dsp:nvSpPr>
      <dsp:spPr>
        <a:xfrm>
          <a:off x="6449269" y="1267737"/>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F6937-85A2-4E09-B55F-4B9C7C897E67}">
      <dsp:nvSpPr>
        <dsp:cNvPr id="0" name=""/>
        <dsp:cNvSpPr/>
      </dsp:nvSpPr>
      <dsp:spPr>
        <a:xfrm>
          <a:off x="7281855" y="1267737"/>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8B37F-6D3C-4541-8FBA-0E140427B09B}">
      <dsp:nvSpPr>
        <dsp:cNvPr id="0" name=""/>
        <dsp:cNvSpPr/>
      </dsp:nvSpPr>
      <dsp:spPr>
        <a:xfrm>
          <a:off x="2286344" y="1462117"/>
          <a:ext cx="5900209"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GB" sz="1700" kern="1200" dirty="0"/>
            <a:t>Ketamine Awareness Lesson Plan &amp; Materials for Schools (Y10+)</a:t>
          </a:r>
        </a:p>
      </dsp:txBody>
      <dsp:txXfrm>
        <a:off x="2286344" y="1462117"/>
        <a:ext cx="5900209" cy="536382"/>
      </dsp:txXfrm>
    </dsp:sp>
    <dsp:sp modelId="{4430D640-C981-4138-BCAD-8ECFCBE75467}">
      <dsp:nvSpPr>
        <dsp:cNvPr id="0" name=""/>
        <dsp:cNvSpPr/>
      </dsp:nvSpPr>
      <dsp:spPr>
        <a:xfrm>
          <a:off x="2286344" y="1998500"/>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AFD0-6544-43DE-AC35-1FE6175B091F}">
      <dsp:nvSpPr>
        <dsp:cNvPr id="0" name=""/>
        <dsp:cNvSpPr/>
      </dsp:nvSpPr>
      <dsp:spPr>
        <a:xfrm>
          <a:off x="3118929" y="1998500"/>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C4BE2-1469-48F0-8255-C0832C246E91}">
      <dsp:nvSpPr>
        <dsp:cNvPr id="0" name=""/>
        <dsp:cNvSpPr/>
      </dsp:nvSpPr>
      <dsp:spPr>
        <a:xfrm>
          <a:off x="3951514" y="1998500"/>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7BF6B-1871-4FF7-B808-90B9AEE3A85C}">
      <dsp:nvSpPr>
        <dsp:cNvPr id="0" name=""/>
        <dsp:cNvSpPr/>
      </dsp:nvSpPr>
      <dsp:spPr>
        <a:xfrm>
          <a:off x="4784099" y="1998500"/>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85743-D595-45F6-AAF1-D14A57E7ED42}">
      <dsp:nvSpPr>
        <dsp:cNvPr id="0" name=""/>
        <dsp:cNvSpPr/>
      </dsp:nvSpPr>
      <dsp:spPr>
        <a:xfrm>
          <a:off x="5616684" y="1998500"/>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55A2B-804F-4D99-890E-4C29F0E36EC5}">
      <dsp:nvSpPr>
        <dsp:cNvPr id="0" name=""/>
        <dsp:cNvSpPr/>
      </dsp:nvSpPr>
      <dsp:spPr>
        <a:xfrm>
          <a:off x="6449269" y="1998500"/>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DB763-2701-4136-9B6F-F0F49C19D33B}">
      <dsp:nvSpPr>
        <dsp:cNvPr id="0" name=""/>
        <dsp:cNvSpPr/>
      </dsp:nvSpPr>
      <dsp:spPr>
        <a:xfrm>
          <a:off x="7281855" y="1998500"/>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B7CAA-6F2A-4067-9E4B-64D612E21CE7}">
      <dsp:nvSpPr>
        <dsp:cNvPr id="0" name=""/>
        <dsp:cNvSpPr/>
      </dsp:nvSpPr>
      <dsp:spPr>
        <a:xfrm>
          <a:off x="2286344" y="2192880"/>
          <a:ext cx="5900209"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GB" sz="1700" kern="1200" dirty="0"/>
            <a:t>Ketamine Harms leaflet</a:t>
          </a:r>
        </a:p>
      </dsp:txBody>
      <dsp:txXfrm>
        <a:off x="2286344" y="2192880"/>
        <a:ext cx="5900209" cy="536382"/>
      </dsp:txXfrm>
    </dsp:sp>
    <dsp:sp modelId="{131AA4DB-2631-4C14-9357-C7FE636F5D6B}">
      <dsp:nvSpPr>
        <dsp:cNvPr id="0" name=""/>
        <dsp:cNvSpPr/>
      </dsp:nvSpPr>
      <dsp:spPr>
        <a:xfrm>
          <a:off x="2286344" y="2729263"/>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1EBBB-9DBC-41BA-AB0C-6D7A823A5D59}">
      <dsp:nvSpPr>
        <dsp:cNvPr id="0" name=""/>
        <dsp:cNvSpPr/>
      </dsp:nvSpPr>
      <dsp:spPr>
        <a:xfrm>
          <a:off x="3118929" y="2729263"/>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C5427-092A-45F5-A8FB-E17155C80636}">
      <dsp:nvSpPr>
        <dsp:cNvPr id="0" name=""/>
        <dsp:cNvSpPr/>
      </dsp:nvSpPr>
      <dsp:spPr>
        <a:xfrm>
          <a:off x="3951514" y="2729263"/>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5C840-306C-4F93-A5ED-372E56E474CF}">
      <dsp:nvSpPr>
        <dsp:cNvPr id="0" name=""/>
        <dsp:cNvSpPr/>
      </dsp:nvSpPr>
      <dsp:spPr>
        <a:xfrm>
          <a:off x="4784099" y="2729263"/>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CE55D-BE5B-48F6-8EAD-383B0C49C294}">
      <dsp:nvSpPr>
        <dsp:cNvPr id="0" name=""/>
        <dsp:cNvSpPr/>
      </dsp:nvSpPr>
      <dsp:spPr>
        <a:xfrm>
          <a:off x="5616684" y="2729263"/>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C9381-433E-4FF7-BC70-9FAE112EC61B}">
      <dsp:nvSpPr>
        <dsp:cNvPr id="0" name=""/>
        <dsp:cNvSpPr/>
      </dsp:nvSpPr>
      <dsp:spPr>
        <a:xfrm>
          <a:off x="6449269" y="2729263"/>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9F330-5B12-4B28-BBF8-C0E540000A00}">
      <dsp:nvSpPr>
        <dsp:cNvPr id="0" name=""/>
        <dsp:cNvSpPr/>
      </dsp:nvSpPr>
      <dsp:spPr>
        <a:xfrm>
          <a:off x="7281855" y="2729263"/>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5B61B-B247-4E0A-8AAA-6C077449523E}">
      <dsp:nvSpPr>
        <dsp:cNvPr id="0" name=""/>
        <dsp:cNvSpPr/>
      </dsp:nvSpPr>
      <dsp:spPr>
        <a:xfrm>
          <a:off x="2286344" y="2923643"/>
          <a:ext cx="5900209"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GB" sz="1700" kern="1200" dirty="0"/>
            <a:t>Screening Tool</a:t>
          </a:r>
        </a:p>
      </dsp:txBody>
      <dsp:txXfrm>
        <a:off x="2286344" y="2923643"/>
        <a:ext cx="5900209" cy="536382"/>
      </dsp:txXfrm>
    </dsp:sp>
    <dsp:sp modelId="{FDCBFE36-3FAC-4171-B404-A2B1B567279D}">
      <dsp:nvSpPr>
        <dsp:cNvPr id="0" name=""/>
        <dsp:cNvSpPr/>
      </dsp:nvSpPr>
      <dsp:spPr>
        <a:xfrm>
          <a:off x="2286344" y="3460026"/>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42E09-75AB-47FB-9F83-F798D88B4B65}">
      <dsp:nvSpPr>
        <dsp:cNvPr id="0" name=""/>
        <dsp:cNvSpPr/>
      </dsp:nvSpPr>
      <dsp:spPr>
        <a:xfrm>
          <a:off x="3118929" y="3460026"/>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088DB-26A9-444A-B2E2-5649C4362C24}">
      <dsp:nvSpPr>
        <dsp:cNvPr id="0" name=""/>
        <dsp:cNvSpPr/>
      </dsp:nvSpPr>
      <dsp:spPr>
        <a:xfrm>
          <a:off x="3951514" y="3460026"/>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67232-E2CE-4123-B203-B87CB4D8A4D5}">
      <dsp:nvSpPr>
        <dsp:cNvPr id="0" name=""/>
        <dsp:cNvSpPr/>
      </dsp:nvSpPr>
      <dsp:spPr>
        <a:xfrm>
          <a:off x="4784099" y="3460026"/>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70A1A-1AC5-442A-8775-CD739B522B60}">
      <dsp:nvSpPr>
        <dsp:cNvPr id="0" name=""/>
        <dsp:cNvSpPr/>
      </dsp:nvSpPr>
      <dsp:spPr>
        <a:xfrm>
          <a:off x="5616684" y="3460026"/>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B22D0-CB9A-499B-A096-AC40B0CCCE6D}">
      <dsp:nvSpPr>
        <dsp:cNvPr id="0" name=""/>
        <dsp:cNvSpPr/>
      </dsp:nvSpPr>
      <dsp:spPr>
        <a:xfrm>
          <a:off x="6449269" y="3460026"/>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58E6B-2B29-4CA4-8FF7-800D1EC184D4}">
      <dsp:nvSpPr>
        <dsp:cNvPr id="0" name=""/>
        <dsp:cNvSpPr/>
      </dsp:nvSpPr>
      <dsp:spPr>
        <a:xfrm>
          <a:off x="7281855" y="3460026"/>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6789E-1944-48DC-8B90-A121CFC22D8C}">
      <dsp:nvSpPr>
        <dsp:cNvPr id="0" name=""/>
        <dsp:cNvSpPr/>
      </dsp:nvSpPr>
      <dsp:spPr>
        <a:xfrm>
          <a:off x="2286344" y="3654406"/>
          <a:ext cx="5900209"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GB" sz="1700" kern="1200" dirty="0"/>
            <a:t>Service developments – Wirral Ways &amp; Response</a:t>
          </a:r>
        </a:p>
      </dsp:txBody>
      <dsp:txXfrm>
        <a:off x="2286344" y="3654406"/>
        <a:ext cx="5900209" cy="536382"/>
      </dsp:txXfrm>
    </dsp:sp>
    <dsp:sp modelId="{FA34B565-D63D-4097-925C-6412AFF91D7E}">
      <dsp:nvSpPr>
        <dsp:cNvPr id="0" name=""/>
        <dsp:cNvSpPr/>
      </dsp:nvSpPr>
      <dsp:spPr>
        <a:xfrm>
          <a:off x="2286344" y="4190789"/>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8EEC4C-A154-481A-9D27-0FAC01A67EA9}">
      <dsp:nvSpPr>
        <dsp:cNvPr id="0" name=""/>
        <dsp:cNvSpPr/>
      </dsp:nvSpPr>
      <dsp:spPr>
        <a:xfrm>
          <a:off x="3118929" y="4190789"/>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9F7-F036-48E3-B1A7-2011B719155A}">
      <dsp:nvSpPr>
        <dsp:cNvPr id="0" name=""/>
        <dsp:cNvSpPr/>
      </dsp:nvSpPr>
      <dsp:spPr>
        <a:xfrm>
          <a:off x="3951514" y="4190789"/>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28DCC-EA9A-40F8-98A9-60AA879949DA}">
      <dsp:nvSpPr>
        <dsp:cNvPr id="0" name=""/>
        <dsp:cNvSpPr/>
      </dsp:nvSpPr>
      <dsp:spPr>
        <a:xfrm>
          <a:off x="4784099" y="4190789"/>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7F35A-11D2-4849-ACA3-00F5595DC682}">
      <dsp:nvSpPr>
        <dsp:cNvPr id="0" name=""/>
        <dsp:cNvSpPr/>
      </dsp:nvSpPr>
      <dsp:spPr>
        <a:xfrm>
          <a:off x="5616684" y="4190789"/>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EF1EC-CFC0-456C-96BD-20F21309349B}">
      <dsp:nvSpPr>
        <dsp:cNvPr id="0" name=""/>
        <dsp:cNvSpPr/>
      </dsp:nvSpPr>
      <dsp:spPr>
        <a:xfrm>
          <a:off x="6449269" y="4190789"/>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11187-4134-43BC-9CD1-B08B776F424B}">
      <dsp:nvSpPr>
        <dsp:cNvPr id="0" name=""/>
        <dsp:cNvSpPr/>
      </dsp:nvSpPr>
      <dsp:spPr>
        <a:xfrm>
          <a:off x="7281855" y="4190789"/>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F4EBE-D120-46D1-8B95-454D9E56BCC7}">
      <dsp:nvSpPr>
        <dsp:cNvPr id="0" name=""/>
        <dsp:cNvSpPr/>
      </dsp:nvSpPr>
      <dsp:spPr>
        <a:xfrm>
          <a:off x="2286344" y="4385169"/>
          <a:ext cx="5900209" cy="53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en-GB" sz="1700" kern="1200" dirty="0"/>
            <a:t>LIPA Harms Video</a:t>
          </a:r>
        </a:p>
      </dsp:txBody>
      <dsp:txXfrm>
        <a:off x="2286344" y="4385169"/>
        <a:ext cx="5900209" cy="536382"/>
      </dsp:txXfrm>
    </dsp:sp>
    <dsp:sp modelId="{85963385-1F00-4433-91F7-914C66B08FC3}">
      <dsp:nvSpPr>
        <dsp:cNvPr id="0" name=""/>
        <dsp:cNvSpPr/>
      </dsp:nvSpPr>
      <dsp:spPr>
        <a:xfrm>
          <a:off x="2286344" y="4921552"/>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5EA83-6E8E-40F7-9C54-BB97C8E3BD3A}">
      <dsp:nvSpPr>
        <dsp:cNvPr id="0" name=""/>
        <dsp:cNvSpPr/>
      </dsp:nvSpPr>
      <dsp:spPr>
        <a:xfrm>
          <a:off x="3118929" y="4921552"/>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E605B-262D-4C4D-87BE-C12063DE24DD}">
      <dsp:nvSpPr>
        <dsp:cNvPr id="0" name=""/>
        <dsp:cNvSpPr/>
      </dsp:nvSpPr>
      <dsp:spPr>
        <a:xfrm>
          <a:off x="3951514" y="4921552"/>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FA9CB-3EF9-4B9E-B3D1-68AFBACB85F3}">
      <dsp:nvSpPr>
        <dsp:cNvPr id="0" name=""/>
        <dsp:cNvSpPr/>
      </dsp:nvSpPr>
      <dsp:spPr>
        <a:xfrm>
          <a:off x="4784099" y="4921552"/>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73300-8F1A-48EB-89CE-B23B1168D43F}">
      <dsp:nvSpPr>
        <dsp:cNvPr id="0" name=""/>
        <dsp:cNvSpPr/>
      </dsp:nvSpPr>
      <dsp:spPr>
        <a:xfrm>
          <a:off x="5616684" y="4921552"/>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03050-D61F-4CDA-8757-B3885A0959F6}">
      <dsp:nvSpPr>
        <dsp:cNvPr id="0" name=""/>
        <dsp:cNvSpPr/>
      </dsp:nvSpPr>
      <dsp:spPr>
        <a:xfrm>
          <a:off x="6449269" y="4921552"/>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3C2F5-C3BB-41B4-842E-2748719FA18D}">
      <dsp:nvSpPr>
        <dsp:cNvPr id="0" name=""/>
        <dsp:cNvSpPr/>
      </dsp:nvSpPr>
      <dsp:spPr>
        <a:xfrm>
          <a:off x="7281855" y="4921552"/>
          <a:ext cx="786694" cy="131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sz="quarter" idx="1"/>
          </p:nvPr>
        </p:nvSpPr>
        <p:spPr>
          <a:xfrm>
            <a:off x="3850445" y="2"/>
            <a:ext cx="2945659" cy="496332"/>
          </a:xfrm>
          <a:prstGeom prst="rect">
            <a:avLst/>
          </a:prstGeom>
        </p:spPr>
        <p:txBody>
          <a:bodyPr vert="horz" lIns="91424" tIns="45712" rIns="91424" bIns="45712" rtlCol="0"/>
          <a:lstStyle>
            <a:lvl1pPr algn="r">
              <a:defRPr sz="1200"/>
            </a:lvl1pPr>
          </a:lstStyle>
          <a:p>
            <a:fld id="{91454226-2B9A-4E61-A3EE-5ACEDE04CC03}" type="datetimeFigureOut">
              <a:rPr lang="en-GB" smtClean="0"/>
              <a:t>24/09/2025</a:t>
            </a:fld>
            <a:endParaRPr lang="en-GB" dirty="0"/>
          </a:p>
        </p:txBody>
      </p:sp>
      <p:sp>
        <p:nvSpPr>
          <p:cNvPr id="4" name="Footer Placeholder 3"/>
          <p:cNvSpPr>
            <a:spLocks noGrp="1"/>
          </p:cNvSpPr>
          <p:nvPr>
            <p:ph type="ftr" sz="quarter" idx="2"/>
          </p:nvPr>
        </p:nvSpPr>
        <p:spPr>
          <a:xfrm>
            <a:off x="2" y="9428585"/>
            <a:ext cx="2945659" cy="496332"/>
          </a:xfrm>
          <a:prstGeom prst="rect">
            <a:avLst/>
          </a:prstGeom>
        </p:spPr>
        <p:txBody>
          <a:bodyPr vert="horz" lIns="91424" tIns="45712" rIns="91424"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1424" tIns="45712" rIns="91424" bIns="45712" rtlCol="0" anchor="b"/>
          <a:lstStyle>
            <a:lvl1pPr algn="r">
              <a:defRPr sz="1200"/>
            </a:lvl1pPr>
          </a:lstStyle>
          <a:p>
            <a:fld id="{790A2D5A-0154-40B2-A1C8-8C781FB37EED}" type="slidenum">
              <a:rPr lang="en-GB" smtClean="0"/>
              <a:t>‹#›</a:t>
            </a:fld>
            <a:endParaRPr lang="en-GB" dirty="0"/>
          </a:p>
        </p:txBody>
      </p:sp>
    </p:spTree>
    <p:extLst>
      <p:ext uri="{BB962C8B-B14F-4D97-AF65-F5344CB8AC3E}">
        <p14:creationId xmlns:p14="http://schemas.microsoft.com/office/powerpoint/2010/main" val="1242047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1B60FD54-2FE2-4133-ACE8-D15990A5681B}" type="datetimeFigureOut">
              <a:rPr lang="en-GB" smtClean="0"/>
              <a:t>24/09/2025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4" tIns="45712" rIns="91424" bIns="45712" rtlCol="0" anchor="ctr"/>
          <a:lstStyle/>
          <a:p>
            <a:endParaRPr lang="en-GB"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B247F32C-A678-45E9-81D0-87218867D54D}" type="slidenum">
              <a:rPr lang="en-GB" smtClean="0"/>
              <a:t>‹#›</a:t>
            </a:fld>
            <a:endParaRPr lang="en-GB" dirty="0"/>
          </a:p>
        </p:txBody>
      </p:sp>
    </p:spTree>
    <p:extLst>
      <p:ext uri="{BB962C8B-B14F-4D97-AF65-F5344CB8AC3E}">
        <p14:creationId xmlns:p14="http://schemas.microsoft.com/office/powerpoint/2010/main" val="268289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47F32C-A678-45E9-81D0-87218867D54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76792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247F32C-A678-45E9-81D0-87218867D54D}" type="slidenum">
              <a:rPr lang="en-GB" smtClean="0"/>
              <a:t>3</a:t>
            </a:fld>
            <a:endParaRPr lang="en-GB"/>
          </a:p>
        </p:txBody>
      </p:sp>
    </p:spTree>
    <p:extLst>
      <p:ext uri="{BB962C8B-B14F-4D97-AF65-F5344CB8AC3E}">
        <p14:creationId xmlns:p14="http://schemas.microsoft.com/office/powerpoint/2010/main" val="375391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DD09-0764-6D77-95CF-397E50DAC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CE3FC-7501-9EB1-FE7D-FF3D660F0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22B53-A5AC-DE40-9E44-B51A8685A351}"/>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A3871641-63EB-38F9-80A1-38678C774DBB}"/>
              </a:ext>
            </a:extLst>
          </p:cNvPr>
          <p:cNvSpPr>
            <a:spLocks noGrp="1"/>
          </p:cNvSpPr>
          <p:nvPr>
            <p:ph type="sldNum" sz="quarter" idx="10"/>
          </p:nvPr>
        </p:nvSpPr>
        <p:spPr/>
        <p:txBody>
          <a:bodyPr/>
          <a:lstStyle/>
          <a:p>
            <a:fld id="{B247F32C-A678-45E9-81D0-87218867D54D}" type="slidenum">
              <a:rPr lang="en-GB" smtClean="0"/>
              <a:t>11</a:t>
            </a:fld>
            <a:endParaRPr lang="en-GB"/>
          </a:p>
        </p:txBody>
      </p:sp>
    </p:spTree>
    <p:extLst>
      <p:ext uri="{BB962C8B-B14F-4D97-AF65-F5344CB8AC3E}">
        <p14:creationId xmlns:p14="http://schemas.microsoft.com/office/powerpoint/2010/main" val="50780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8CC88-4164-B059-849B-12B6E63ED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E3602-1558-41D8-262A-23DB5D860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1FFB9-D8CF-CB27-2DD4-D6B6AC78D16C}"/>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F4670EA1-E581-A630-4F25-D40548FB467C}"/>
              </a:ext>
            </a:extLst>
          </p:cNvPr>
          <p:cNvSpPr>
            <a:spLocks noGrp="1"/>
          </p:cNvSpPr>
          <p:nvPr>
            <p:ph type="sldNum" sz="quarter" idx="10"/>
          </p:nvPr>
        </p:nvSpPr>
        <p:spPr/>
        <p:txBody>
          <a:bodyPr/>
          <a:lstStyle/>
          <a:p>
            <a:fld id="{B247F32C-A678-45E9-81D0-87218867D54D}" type="slidenum">
              <a:rPr lang="en-GB" smtClean="0"/>
              <a:t>15</a:t>
            </a:fld>
            <a:endParaRPr lang="en-GB"/>
          </a:p>
        </p:txBody>
      </p:sp>
    </p:spTree>
    <p:extLst>
      <p:ext uri="{BB962C8B-B14F-4D97-AF65-F5344CB8AC3E}">
        <p14:creationId xmlns:p14="http://schemas.microsoft.com/office/powerpoint/2010/main" val="309548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215856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388421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86132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41623-A064-4BED-B073-BA4D61433402}" type="datetime1">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1294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2F3E5F3-28EE-488F-BD53-B744C06C3DEC}" type="datetime1">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8060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EB70D-CD01-44DA-83B3-8FEB3383D307}" type="datetime1">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9243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58CFD-9357-46BE-A189-D637A67C8730}" type="datetime1">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96448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4742EE-B331-4632-BD10-A82FED6B6FC0}" type="datetime1">
              <a:rPr lang="en-US" smtClean="0"/>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1649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1BA835-D13F-49F4-8F11-5D576AC65FAD}" type="datetime1">
              <a:rPr lang="en-US" smtClean="0"/>
              <a:t>9/24/2025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68362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DBD1799-ACB5-4CB2-86A2-5C574F1C8706}" type="datetime1">
              <a:rPr lang="en-US" smtClean="0"/>
              <a:t>9/24/2025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71640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D5DD0D6-7A82-473E-879B-C6ECD6CCCFEC}" type="datetime1">
              <a:rPr lang="en-US" smtClean="0"/>
              <a:t>9/24/2025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7095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680390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05E03-BC17-41A7-854C-DFAB672737DC}" type="datetime1">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2194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9755398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4408324-A84C-4A45-93B6-78D079CCE772}" type="datetime1">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2412703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4408324-A84C-4A45-93B6-78D079CCE772}" type="datetime1">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3328265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08324-A84C-4A45-93B6-78D079CCE772}" type="datetime1">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6821722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408324-A84C-4A45-93B6-78D079CCE772}" type="datetime1">
              <a:rPr lang="en-US" smtClean="0"/>
              <a:t>9/24/2025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4474177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408324-A84C-4A45-93B6-78D079CCE772}" type="datetime1">
              <a:rPr lang="en-US" smtClean="0"/>
              <a:t>9/24/2025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3242453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6ED0C-1DA7-41F0-94CF-6218B1FEDFF1}" type="datetime1">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42366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F02AB-6034-4B88-BC5A-7C17CB0EF809}" type="datetime1">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50785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27695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377688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86844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72204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61895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29569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B7CE3-3CD8-44A0-87E6-558219A9A03F}" type="datetimeFigureOut">
              <a:rPr lang="en-GB" smtClean="0"/>
              <a:t>24/09/2025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357852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B7CE3-3CD8-44A0-87E6-558219A9A03F}" type="datetimeFigureOut">
              <a:rPr lang="en-GB" smtClean="0"/>
              <a:t>24/09/2025</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2FE33-2817-44B2-88A8-B043B0C1D57F}" type="slidenum">
              <a:rPr lang="en-GB" smtClean="0"/>
              <a:t>‹#›</a:t>
            </a:fld>
            <a:endParaRPr lang="en-GB" dirty="0"/>
          </a:p>
        </p:txBody>
      </p:sp>
    </p:spTree>
    <p:extLst>
      <p:ext uri="{BB962C8B-B14F-4D97-AF65-F5344CB8AC3E}">
        <p14:creationId xmlns:p14="http://schemas.microsoft.com/office/powerpoint/2010/main" val="3096635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4408324-A84C-4A45-93B6-78D079CCE772}" type="datetime1">
              <a:rPr lang="en-US" smtClean="0"/>
              <a:t>9/24/2025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2273146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hyperlink" Target="https://drugstraining.com/our-course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 </a:t>
            </a:r>
          </a:p>
        </p:txBody>
      </p:sp>
      <p:sp>
        <p:nvSpPr>
          <p:cNvPr id="9" name="Title 1"/>
          <p:cNvSpPr txBox="1">
            <a:spLocks/>
          </p:cNvSpPr>
          <p:nvPr/>
        </p:nvSpPr>
        <p:spPr>
          <a:xfrm>
            <a:off x="2209800" y="2011940"/>
            <a:ext cx="7772400" cy="28341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b="1" dirty="0">
              <a:solidFill>
                <a:schemeClr val="bg1"/>
              </a:solidFill>
            </a:endParaRPr>
          </a:p>
          <a:p>
            <a:r>
              <a:rPr lang="en-GB" sz="4000" b="1" dirty="0">
                <a:solidFill>
                  <a:schemeClr val="bg1"/>
                </a:solidFill>
                <a:latin typeface="+mn-lt"/>
              </a:rPr>
              <a:t>Wirral Ketamine Programme</a:t>
            </a:r>
          </a:p>
          <a:p>
            <a:r>
              <a:rPr lang="en-GB" sz="4000" b="1" dirty="0">
                <a:solidFill>
                  <a:schemeClr val="bg1"/>
                </a:solidFill>
                <a:latin typeface="+mn-lt"/>
              </a:rPr>
              <a:t>2023 - 2025</a:t>
            </a:r>
          </a:p>
        </p:txBody>
      </p:sp>
      <p:pic>
        <p:nvPicPr>
          <p:cNvPr id="2" name="Picture 1" descr="A white letter on a black background&#10;&#10;Description automatically generated">
            <a:extLst>
              <a:ext uri="{FF2B5EF4-FFF2-40B4-BE49-F238E27FC236}">
                <a16:creationId xmlns:a16="http://schemas.microsoft.com/office/drawing/2014/main" id="{1FDBE4DA-742A-36D8-9555-9A975C5018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687" y="6270768"/>
            <a:ext cx="2663825" cy="426244"/>
          </a:xfrm>
          <a:prstGeom prst="rect">
            <a:avLst/>
          </a:prstGeom>
          <a:noFill/>
          <a:ln>
            <a:noFill/>
          </a:ln>
        </p:spPr>
      </p:pic>
    </p:spTree>
    <p:extLst>
      <p:ext uri="{BB962C8B-B14F-4D97-AF65-F5344CB8AC3E}">
        <p14:creationId xmlns:p14="http://schemas.microsoft.com/office/powerpoint/2010/main" val="94201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dirty="0"/>
          </a:p>
        </p:txBody>
      </p:sp>
      <p:sp>
        <p:nvSpPr>
          <p:cNvPr id="2" name="Title 1">
            <a:extLst>
              <a:ext uri="{FF2B5EF4-FFF2-40B4-BE49-F238E27FC236}">
                <a16:creationId xmlns:a16="http://schemas.microsoft.com/office/drawing/2014/main" id="{317EA2C9-8B80-DDB9-D48A-911D0C569C54}"/>
              </a:ext>
            </a:extLst>
          </p:cNvPr>
          <p:cNvSpPr>
            <a:spLocks noGrp="1"/>
          </p:cNvSpPr>
          <p:nvPr>
            <p:ph type="title"/>
          </p:nvPr>
        </p:nvSpPr>
        <p:spPr>
          <a:xfrm>
            <a:off x="1103312" y="452718"/>
            <a:ext cx="8947522" cy="1400530"/>
          </a:xfrm>
        </p:spPr>
        <p:txBody>
          <a:bodyPr anchor="ctr">
            <a:normAutofit/>
          </a:bodyPr>
          <a:lstStyle/>
          <a:p>
            <a:pPr algn="ctr"/>
            <a:r>
              <a:rPr lang="en-GB" sz="4400" dirty="0">
                <a:solidFill>
                  <a:schemeClr val="bg1"/>
                </a:solidFill>
                <a:latin typeface="Bahnschrift SemiBold" panose="020B0502040204020203" pitchFamily="34" charset="0"/>
              </a:rPr>
              <a:t>They Say!</a:t>
            </a:r>
          </a:p>
        </p:txBody>
      </p:sp>
      <p:sp>
        <p:nvSpPr>
          <p:cNvPr id="3" name="Content Placeholder 2">
            <a:extLst>
              <a:ext uri="{FF2B5EF4-FFF2-40B4-BE49-F238E27FC236}">
                <a16:creationId xmlns:a16="http://schemas.microsoft.com/office/drawing/2014/main" id="{1FE6F4D1-058E-07CB-35B9-8A7730EA09E7}"/>
              </a:ext>
            </a:extLst>
          </p:cNvPr>
          <p:cNvSpPr>
            <a:spLocks noGrp="1"/>
          </p:cNvSpPr>
          <p:nvPr>
            <p:ph idx="1"/>
          </p:nvPr>
        </p:nvSpPr>
        <p:spPr>
          <a:xfrm>
            <a:off x="1103312" y="2603230"/>
            <a:ext cx="10020300" cy="3645169"/>
          </a:xfrm>
        </p:spPr>
        <p:txBody>
          <a:bodyPr>
            <a:normAutofit/>
          </a:bodyPr>
          <a:lstStyle/>
          <a:p>
            <a:endParaRPr lang="en-GB" dirty="0">
              <a:latin typeface="Bahnschrift SemiBold" panose="020B0502040204020203" pitchFamily="34" charset="0"/>
            </a:endParaRPr>
          </a:p>
          <a:p>
            <a:r>
              <a:rPr lang="en-GB" sz="2400" dirty="0">
                <a:latin typeface="Bahnschrift SemiBold" panose="020B0502040204020203" pitchFamily="34" charset="0"/>
              </a:rPr>
              <a:t>How easy is to get hold of – “A lot more people “grafting” it than there was a few months ago”</a:t>
            </a:r>
          </a:p>
          <a:p>
            <a:endParaRPr lang="en-GB" dirty="0">
              <a:latin typeface="Bahnschrift SemiBold" panose="020B0502040204020203" pitchFamily="34" charset="0"/>
            </a:endParaRPr>
          </a:p>
          <a:p>
            <a:r>
              <a:rPr lang="en-GB" sz="2400" dirty="0">
                <a:latin typeface="Bahnschrift SemiBold" panose="020B0502040204020203" pitchFamily="34" charset="0"/>
              </a:rPr>
              <a:t>Why Ketamine – “most people i know using it </a:t>
            </a:r>
            <a:r>
              <a:rPr lang="en-GB" sz="2400" dirty="0" err="1">
                <a:latin typeface="Bahnschrift SemiBold" panose="020B0502040204020203" pitchFamily="34" charset="0"/>
              </a:rPr>
              <a:t>cuz</a:t>
            </a:r>
            <a:r>
              <a:rPr lang="en-GB" sz="2400" dirty="0">
                <a:latin typeface="Bahnschrift SemiBold" panose="020B0502040204020203" pitchFamily="34" charset="0"/>
              </a:rPr>
              <a:t> weed </a:t>
            </a:r>
            <a:r>
              <a:rPr lang="en-GB" sz="2400" dirty="0" err="1">
                <a:latin typeface="Bahnschrift SemiBold" panose="020B0502040204020203" pitchFamily="34" charset="0"/>
              </a:rPr>
              <a:t>ain’t</a:t>
            </a:r>
            <a:r>
              <a:rPr lang="en-GB" sz="2400" dirty="0">
                <a:latin typeface="Bahnschrift SemiBold" panose="020B0502040204020203" pitchFamily="34" charset="0"/>
              </a:rPr>
              <a:t> strong enough for them anymore so they moving onto stuff </a:t>
            </a:r>
            <a:r>
              <a:rPr lang="en-GB" sz="2400" dirty="0" err="1">
                <a:latin typeface="Bahnschrift SemiBold" panose="020B0502040204020203" pitchFamily="34" charset="0"/>
              </a:rPr>
              <a:t>gonna</a:t>
            </a:r>
            <a:r>
              <a:rPr lang="en-GB" sz="2400" dirty="0">
                <a:latin typeface="Bahnschrift SemiBold" panose="020B0502040204020203" pitchFamily="34" charset="0"/>
              </a:rPr>
              <a:t> get them more off their face </a:t>
            </a:r>
            <a:r>
              <a:rPr lang="en-GB" sz="2400" dirty="0" err="1">
                <a:latin typeface="Bahnschrift SemiBold" panose="020B0502040204020203" pitchFamily="34" charset="0"/>
              </a:rPr>
              <a:t>fortheir</a:t>
            </a:r>
            <a:r>
              <a:rPr lang="en-GB" sz="2400" dirty="0">
                <a:latin typeface="Bahnschrift SemiBold" panose="020B0502040204020203" pitchFamily="34" charset="0"/>
              </a:rPr>
              <a:t> money”</a:t>
            </a:r>
          </a:p>
        </p:txBody>
      </p:sp>
    </p:spTree>
    <p:extLst>
      <p:ext uri="{BB962C8B-B14F-4D97-AF65-F5344CB8AC3E}">
        <p14:creationId xmlns:p14="http://schemas.microsoft.com/office/powerpoint/2010/main" val="401669666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33D4D-0C6C-037A-2DCA-B2DA30987F1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39F2724-A1F1-7BB7-C02C-657359ED7CAB}"/>
              </a:ext>
            </a:extLst>
          </p:cNvPr>
          <p:cNvSpPr/>
          <p:nvPr/>
        </p:nvSpPr>
        <p:spPr>
          <a:xfrm>
            <a:off x="0" y="6116256"/>
            <a:ext cx="12192000" cy="741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Picture 14" descr="A white letter on a black background&#10;&#10;Description automatically generated">
            <a:extLst>
              <a:ext uri="{FF2B5EF4-FFF2-40B4-BE49-F238E27FC236}">
                <a16:creationId xmlns:a16="http://schemas.microsoft.com/office/drawing/2014/main" id="{B167BA8B-9A92-2DF5-3C8F-A42FB59F55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6" name="Rectangle 5">
            <a:extLst>
              <a:ext uri="{FF2B5EF4-FFF2-40B4-BE49-F238E27FC236}">
                <a16:creationId xmlns:a16="http://schemas.microsoft.com/office/drawing/2014/main" id="{445131D2-01B3-063B-8F6E-88A5C0F40792}"/>
              </a:ext>
            </a:extLst>
          </p:cNvPr>
          <p:cNvSpPr/>
          <p:nvPr/>
        </p:nvSpPr>
        <p:spPr>
          <a:xfrm>
            <a:off x="0" y="0"/>
            <a:ext cx="12192000" cy="5232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a:extLst>
              <a:ext uri="{FF2B5EF4-FFF2-40B4-BE49-F238E27FC236}">
                <a16:creationId xmlns:a16="http://schemas.microsoft.com/office/drawing/2014/main" id="{990DA248-CAC0-0A6B-9CF5-1C6CD3C41E59}"/>
              </a:ext>
            </a:extLst>
          </p:cNvPr>
          <p:cNvSpPr txBox="1"/>
          <p:nvPr/>
        </p:nvSpPr>
        <p:spPr>
          <a:xfrm>
            <a:off x="699407" y="0"/>
            <a:ext cx="3287951" cy="523220"/>
          </a:xfrm>
          <a:prstGeom prst="rect">
            <a:avLst/>
          </a:prstGeom>
          <a:noFill/>
        </p:spPr>
        <p:txBody>
          <a:bodyPr wrap="none" rtlCol="0">
            <a:spAutoFit/>
          </a:bodyPr>
          <a:lstStyle/>
          <a:p>
            <a:r>
              <a:rPr lang="en-GB" sz="2800" b="1" dirty="0">
                <a:solidFill>
                  <a:schemeClr val="bg1"/>
                </a:solidFill>
              </a:rPr>
              <a:t>Findings and Insights</a:t>
            </a:r>
          </a:p>
        </p:txBody>
      </p:sp>
      <p:sp>
        <p:nvSpPr>
          <p:cNvPr id="3" name="TextBox 2">
            <a:extLst>
              <a:ext uri="{FF2B5EF4-FFF2-40B4-BE49-F238E27FC236}">
                <a16:creationId xmlns:a16="http://schemas.microsoft.com/office/drawing/2014/main" id="{95A72172-5457-3648-A4FE-0AD2F557AF2B}"/>
              </a:ext>
            </a:extLst>
          </p:cNvPr>
          <p:cNvSpPr txBox="1"/>
          <p:nvPr/>
        </p:nvSpPr>
        <p:spPr>
          <a:xfrm>
            <a:off x="483622" y="6116256"/>
            <a:ext cx="10633755" cy="1323439"/>
          </a:xfrm>
          <a:prstGeom prst="rect">
            <a:avLst/>
          </a:prstGeom>
          <a:noFill/>
        </p:spPr>
        <p:txBody>
          <a:bodyPr wrap="square" rtlCol="0">
            <a:spAutoFit/>
          </a:bodyPr>
          <a:lstStyle/>
          <a:p>
            <a:endParaRPr lang="en-GB" sz="2000" b="1"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br>
              <a:rPr lang="en-GB" sz="2000" dirty="0"/>
            </a:br>
            <a:endParaRPr lang="en-GB" sz="2000" dirty="0"/>
          </a:p>
        </p:txBody>
      </p:sp>
      <p:graphicFrame>
        <p:nvGraphicFramePr>
          <p:cNvPr id="4" name="Diagram 3">
            <a:extLst>
              <a:ext uri="{FF2B5EF4-FFF2-40B4-BE49-F238E27FC236}">
                <a16:creationId xmlns:a16="http://schemas.microsoft.com/office/drawing/2014/main" id="{B26960D8-B96F-6F66-37E4-E288B94D9685}"/>
              </a:ext>
            </a:extLst>
          </p:cNvPr>
          <p:cNvGraphicFramePr/>
          <p:nvPr/>
        </p:nvGraphicFramePr>
        <p:xfrm>
          <a:off x="699407" y="897775"/>
          <a:ext cx="10639153" cy="48712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106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D21E58-F2C2-9EA9-BC84-89F2D0AE766C}"/>
              </a:ext>
            </a:extLst>
          </p:cNvPr>
          <p:cNvSpPr/>
          <p:nvPr/>
        </p:nvSpPr>
        <p:spPr>
          <a:xfrm>
            <a:off x="0" y="0"/>
            <a:ext cx="12192000" cy="579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descr="A white letter on a black background&#10;&#10;Description automatically generated">
            <a:extLst>
              <a:ext uri="{FF2B5EF4-FFF2-40B4-BE49-F238E27FC236}">
                <a16:creationId xmlns:a16="http://schemas.microsoft.com/office/drawing/2014/main" id="{6E17973B-86BE-6305-71D6-0454FAF163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21" name="TextBox 20">
            <a:extLst>
              <a:ext uri="{FF2B5EF4-FFF2-40B4-BE49-F238E27FC236}">
                <a16:creationId xmlns:a16="http://schemas.microsoft.com/office/drawing/2014/main" id="{3C8617B0-1441-67CB-32B0-88102A3023F7}"/>
              </a:ext>
            </a:extLst>
          </p:cNvPr>
          <p:cNvSpPr txBox="1"/>
          <p:nvPr/>
        </p:nvSpPr>
        <p:spPr>
          <a:xfrm>
            <a:off x="524611" y="29230"/>
            <a:ext cx="10941901" cy="523220"/>
          </a:xfrm>
          <a:prstGeom prst="rect">
            <a:avLst/>
          </a:prstGeom>
          <a:noFill/>
        </p:spPr>
        <p:txBody>
          <a:bodyPr wrap="square" rtlCol="0">
            <a:spAutoFit/>
          </a:bodyPr>
          <a:lstStyle/>
          <a:p>
            <a:r>
              <a:rPr lang="en-GB" sz="2800" b="1" dirty="0">
                <a:solidFill>
                  <a:schemeClr val="bg1"/>
                </a:solidFill>
              </a:rPr>
              <a:t>Ketamine – CGL Adult Service Data and Guidance</a:t>
            </a:r>
            <a:endParaRPr lang="en-GB" sz="3600" b="1" dirty="0">
              <a:solidFill>
                <a:schemeClr val="bg1"/>
              </a:solidFill>
            </a:endParaRPr>
          </a:p>
        </p:txBody>
      </p:sp>
      <p:sp>
        <p:nvSpPr>
          <p:cNvPr id="22" name="Rectangle 21">
            <a:extLst>
              <a:ext uri="{FF2B5EF4-FFF2-40B4-BE49-F238E27FC236}">
                <a16:creationId xmlns:a16="http://schemas.microsoft.com/office/drawing/2014/main" id="{1B402DDC-D83A-E6E5-75B6-89E3E116F985}"/>
              </a:ext>
            </a:extLst>
          </p:cNvPr>
          <p:cNvSpPr/>
          <p:nvPr/>
        </p:nvSpPr>
        <p:spPr>
          <a:xfrm>
            <a:off x="0" y="6116256"/>
            <a:ext cx="12192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3" name="Picture 22" descr="A white letter on a black background&#10;&#10;Description automatically generated">
            <a:extLst>
              <a:ext uri="{FF2B5EF4-FFF2-40B4-BE49-F238E27FC236}">
                <a16:creationId xmlns:a16="http://schemas.microsoft.com/office/drawing/2014/main" id="{43604BD9-86CC-9435-6BCC-ACC36B5B3F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8" name="TextBox 7">
            <a:extLst>
              <a:ext uri="{FF2B5EF4-FFF2-40B4-BE49-F238E27FC236}">
                <a16:creationId xmlns:a16="http://schemas.microsoft.com/office/drawing/2014/main" id="{F7FCF329-35A9-F7CB-FF6C-34DDDDB1F558}"/>
              </a:ext>
            </a:extLst>
          </p:cNvPr>
          <p:cNvSpPr txBox="1"/>
          <p:nvPr/>
        </p:nvSpPr>
        <p:spPr>
          <a:xfrm>
            <a:off x="524610" y="959506"/>
            <a:ext cx="10627803" cy="830997"/>
          </a:xfrm>
          <a:prstGeom prst="rect">
            <a:avLst/>
          </a:prstGeom>
          <a:noFill/>
        </p:spPr>
        <p:txBody>
          <a:bodyPr wrap="square">
            <a:spAutoFit/>
          </a:bodyPr>
          <a:lstStyle/>
          <a:p>
            <a:r>
              <a:rPr lang="en-GB" sz="2400" dirty="0">
                <a:effectLst/>
                <a:latin typeface="Aptos" panose="020B0004020202020204" pitchFamily="34" charset="0"/>
                <a:ea typeface="Calibri" panose="020F0502020204030204" pitchFamily="34" charset="0"/>
              </a:rPr>
              <a:t>2023  - </a:t>
            </a:r>
            <a:r>
              <a:rPr lang="en-GB" sz="2400" b="1" dirty="0">
                <a:effectLst/>
                <a:latin typeface="Aptos" panose="020B0004020202020204" pitchFamily="34" charset="0"/>
                <a:ea typeface="Calibri" panose="020F0502020204030204" pitchFamily="34" charset="0"/>
              </a:rPr>
              <a:t>46 </a:t>
            </a:r>
            <a:r>
              <a:rPr lang="en-GB" sz="2400" dirty="0">
                <a:effectLst/>
                <a:latin typeface="Aptos" panose="020B0004020202020204" pitchFamily="34" charset="0"/>
                <a:ea typeface="Calibri" panose="020F0502020204030204" pitchFamily="34" charset="0"/>
              </a:rPr>
              <a:t>Ketamine users in treatment.</a:t>
            </a:r>
            <a:endParaRPr lang="en-GB" sz="2400" dirty="0">
              <a:effectLst/>
              <a:latin typeface="Calibri" panose="020F0502020204030204" pitchFamily="34" charset="0"/>
              <a:ea typeface="Calibri" panose="020F0502020204030204" pitchFamily="34" charset="0"/>
            </a:endParaRPr>
          </a:p>
          <a:p>
            <a:r>
              <a:rPr lang="en-GB" sz="2400" b="1" dirty="0">
                <a:effectLst/>
                <a:latin typeface="Aptos" panose="020B0004020202020204" pitchFamily="34" charset="0"/>
                <a:ea typeface="Calibri" panose="020F0502020204030204" pitchFamily="34" charset="0"/>
              </a:rPr>
              <a:t>2024 – 75 </a:t>
            </a:r>
            <a:r>
              <a:rPr lang="en-GB" sz="2400" dirty="0">
                <a:effectLst/>
                <a:latin typeface="Aptos" panose="020B0004020202020204" pitchFamily="34" charset="0"/>
                <a:ea typeface="Calibri" panose="020F0502020204030204" pitchFamily="34" charset="0"/>
              </a:rPr>
              <a:t>Ketamine users in treatment – aged between </a:t>
            </a:r>
            <a:r>
              <a:rPr lang="en-GB" sz="2400" dirty="0">
                <a:latin typeface="Calibri" panose="020F0502020204030204" pitchFamily="34" charset="0"/>
                <a:ea typeface="Calibri" panose="020F0502020204030204" pitchFamily="34" charset="0"/>
              </a:rPr>
              <a:t>1</a:t>
            </a:r>
            <a:r>
              <a:rPr lang="en-GB" sz="2400" dirty="0">
                <a:effectLst/>
                <a:latin typeface="Aptos" panose="020B0004020202020204" pitchFamily="34" charset="0"/>
                <a:ea typeface="Calibri" panose="020F0502020204030204" pitchFamily="34" charset="0"/>
              </a:rPr>
              <a:t>8-24 years old.</a:t>
            </a:r>
            <a:endParaRPr lang="en-GB" sz="2400" dirty="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A666889E-0B52-A5EF-6616-F1103A8A4893}"/>
              </a:ext>
            </a:extLst>
          </p:cNvPr>
          <p:cNvSpPr txBox="1"/>
          <p:nvPr/>
        </p:nvSpPr>
        <p:spPr>
          <a:xfrm>
            <a:off x="426345" y="1953641"/>
            <a:ext cx="11101333" cy="4092146"/>
          </a:xfrm>
          <a:prstGeom prst="rect">
            <a:avLst/>
          </a:prstGeom>
          <a:noFill/>
        </p:spPr>
        <p:txBody>
          <a:bodyPr wrap="square">
            <a:spAutoFit/>
          </a:bodyPr>
          <a:lstStyle/>
          <a:p>
            <a:pPr lvl="0">
              <a:lnSpc>
                <a:spcPct val="105000"/>
              </a:lnSpc>
            </a:pPr>
            <a:r>
              <a:rPr lang="en-GB" sz="2400" b="1" dirty="0">
                <a:effectLst/>
                <a:latin typeface="Calibri" panose="020F0502020204030204" pitchFamily="34" charset="0"/>
                <a:ea typeface="Times New Roman" panose="02020603050405020304" pitchFamily="18" charset="0"/>
              </a:rPr>
              <a:t>Harm Reduction Advice. </a:t>
            </a:r>
          </a:p>
          <a:p>
            <a:pPr marL="342900" lvl="0" indent="-342900">
              <a:lnSpc>
                <a:spcPct val="105000"/>
              </a:lnSpc>
              <a:buFont typeface="Symbol" panose="05050102010706020507" pitchFamily="18" charset="2"/>
              <a:buChar char=""/>
            </a:pPr>
            <a:endParaRPr lang="en-GB" dirty="0">
              <a:latin typeface="Calibri" panose="020F0502020204030204" pitchFamily="34" charset="0"/>
              <a:ea typeface="Times New Roman" panose="02020603050405020304" pitchFamily="18" charset="0"/>
            </a:endParaRPr>
          </a:p>
          <a:p>
            <a:pPr lvl="0">
              <a:lnSpc>
                <a:spcPct val="105000"/>
              </a:lnSpc>
            </a:pPr>
            <a:r>
              <a:rPr lang="en-GB" sz="2000" dirty="0">
                <a:latin typeface="Calibri" panose="020F0502020204030204" pitchFamily="34" charset="0"/>
                <a:ea typeface="Times New Roman" panose="02020603050405020304" pitchFamily="18" charset="0"/>
              </a:rPr>
              <a:t>I</a:t>
            </a:r>
            <a:r>
              <a:rPr lang="en-GB" sz="2000" dirty="0">
                <a:effectLst/>
                <a:latin typeface="Calibri" panose="020F0502020204030204" pitchFamily="34" charset="0"/>
                <a:ea typeface="Times New Roman" panose="02020603050405020304" pitchFamily="18" charset="0"/>
              </a:rPr>
              <a:t>f using Ketamine:</a:t>
            </a:r>
          </a:p>
          <a:p>
            <a:pPr marL="342900" lvl="0" indent="-342900">
              <a:lnSpc>
                <a:spcPct val="105000"/>
              </a:lnSpc>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rPr>
              <a:t>Go slow and start low.</a:t>
            </a:r>
            <a:endParaRPr lang="en-GB"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rPr>
              <a:t>Don’t use alone.</a:t>
            </a:r>
            <a:endParaRPr lang="en-GB"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rPr>
              <a:t>Using Ketamine with Cocaine dulls the effect of Ketamine so users can be inclined to take more over a longer period (CK1). Avoid this.</a:t>
            </a:r>
            <a:endParaRPr lang="en-GB"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Best Harm </a:t>
            </a:r>
            <a:r>
              <a:rPr lang="en-GB" sz="2000" b="1" dirty="0">
                <a:latin typeface="Calibri" panose="020F0502020204030204" pitchFamily="34" charset="0"/>
                <a:ea typeface="Times New Roman" panose="02020603050405020304" pitchFamily="18" charset="0"/>
              </a:rPr>
              <a:t>R</a:t>
            </a:r>
            <a:r>
              <a:rPr lang="en-GB" sz="2000" b="1" dirty="0">
                <a:effectLst/>
                <a:latin typeface="Calibri" panose="020F0502020204030204" pitchFamily="34" charset="0"/>
                <a:ea typeface="Times New Roman" panose="02020603050405020304" pitchFamily="18" charset="0"/>
              </a:rPr>
              <a:t>eduction advice – stop using. </a:t>
            </a:r>
            <a:r>
              <a:rPr lang="en-GB" sz="2000" b="1" dirty="0">
                <a:latin typeface="Calibri" panose="020F0502020204030204" pitchFamily="34" charset="0"/>
                <a:ea typeface="Times New Roman" panose="02020603050405020304" pitchFamily="18" charset="0"/>
              </a:rPr>
              <a:t>R</a:t>
            </a:r>
            <a:r>
              <a:rPr lang="en-GB" sz="2000" b="1" dirty="0">
                <a:effectLst/>
                <a:latin typeface="Calibri" panose="020F0502020204030204" pitchFamily="34" charset="0"/>
                <a:ea typeface="Times New Roman" panose="02020603050405020304" pitchFamily="18" charset="0"/>
              </a:rPr>
              <a:t>egular Ketamine can quicky cause damage to bladder that can be irreversible. Not recommended just to reduce.</a:t>
            </a:r>
          </a:p>
          <a:p>
            <a:pPr marL="342900" lvl="0" indent="-342900">
              <a:lnSpc>
                <a:spcPct val="105000"/>
              </a:lnSpc>
              <a:buFont typeface="Symbol" panose="05050102010706020507" pitchFamily="18" charset="2"/>
              <a:buChar char=""/>
            </a:pPr>
            <a:r>
              <a:rPr lang="en-GB" sz="2000" b="1" dirty="0">
                <a:latin typeface="Calibri" panose="020F0502020204030204" pitchFamily="34" charset="0"/>
                <a:ea typeface="Calibri" panose="020F0502020204030204" pitchFamily="34" charset="0"/>
              </a:rPr>
              <a:t>If using Ketamine do drink plenty of water. </a:t>
            </a:r>
            <a:endParaRPr lang="en-GB" sz="2000" dirty="0">
              <a:effectLst/>
              <a:latin typeface="Calibri" panose="020F0502020204030204" pitchFamily="34" charset="0"/>
              <a:ea typeface="Calibri" panose="020F0502020204030204" pitchFamily="34" charset="0"/>
            </a:endParaRPr>
          </a:p>
          <a:p>
            <a:pPr lvl="0">
              <a:lnSpc>
                <a:spcPct val="105000"/>
              </a:lnSpc>
              <a:spcAft>
                <a:spcPts val="800"/>
              </a:spcAft>
            </a:pPr>
            <a:endParaRPr lang="en-GB" sz="2000" dirty="0">
              <a:effectLst/>
              <a:latin typeface="Calibri" panose="020F0502020204030204" pitchFamily="34" charset="0"/>
              <a:ea typeface="Times New Roman" panose="02020603050405020304" pitchFamily="18" charset="0"/>
            </a:endParaRPr>
          </a:p>
          <a:p>
            <a:pPr lvl="0">
              <a:lnSpc>
                <a:spcPct val="105000"/>
              </a:lnSpc>
              <a:spcAft>
                <a:spcPts val="800"/>
              </a:spcAft>
            </a:pPr>
            <a:r>
              <a:rPr lang="en-GB" sz="2000" dirty="0">
                <a:effectLst/>
                <a:latin typeface="Calibri" panose="020F0502020204030204" pitchFamily="34" charset="0"/>
                <a:ea typeface="Times New Roman" panose="02020603050405020304" pitchFamily="18" charset="0"/>
              </a:rPr>
              <a:t>Recommended  </a:t>
            </a:r>
            <a:r>
              <a:rPr lang="en-GB" sz="2000" u="sng" dirty="0">
                <a:solidFill>
                  <a:srgbClr val="0000FF"/>
                </a:solidFill>
                <a:effectLst/>
                <a:latin typeface="Calibri" panose="020F0502020204030204" pitchFamily="34" charset="0"/>
                <a:ea typeface="Times New Roman" panose="02020603050405020304" pitchFamily="18" charset="0"/>
                <a:hlinkClick r:id="rId3"/>
              </a:rPr>
              <a:t>Our Courses | Drugs Training</a:t>
            </a:r>
            <a:r>
              <a:rPr lang="en-GB" sz="2000" dirty="0">
                <a:effectLst/>
                <a:latin typeface="Calibri" panose="020F0502020204030204" pitchFamily="34" charset="0"/>
                <a:ea typeface="Times New Roman" panose="02020603050405020304" pitchFamily="18" charset="0"/>
              </a:rPr>
              <a:t> Ketamine - risks, rewards, and Safety.</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6894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D21E58-F2C2-9EA9-BC84-89F2D0AE766C}"/>
              </a:ext>
            </a:extLst>
          </p:cNvPr>
          <p:cNvSpPr/>
          <p:nvPr/>
        </p:nvSpPr>
        <p:spPr>
          <a:xfrm>
            <a:off x="0" y="0"/>
            <a:ext cx="12192000" cy="579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descr="A white letter on a black background&#10;&#10;Description automatically generated">
            <a:extLst>
              <a:ext uri="{FF2B5EF4-FFF2-40B4-BE49-F238E27FC236}">
                <a16:creationId xmlns:a16="http://schemas.microsoft.com/office/drawing/2014/main" id="{6E17973B-86BE-6305-71D6-0454FAF163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21" name="TextBox 20">
            <a:extLst>
              <a:ext uri="{FF2B5EF4-FFF2-40B4-BE49-F238E27FC236}">
                <a16:creationId xmlns:a16="http://schemas.microsoft.com/office/drawing/2014/main" id="{3C8617B0-1441-67CB-32B0-88102A3023F7}"/>
              </a:ext>
            </a:extLst>
          </p:cNvPr>
          <p:cNvSpPr txBox="1"/>
          <p:nvPr/>
        </p:nvSpPr>
        <p:spPr>
          <a:xfrm>
            <a:off x="524611" y="0"/>
            <a:ext cx="10941901" cy="523220"/>
          </a:xfrm>
          <a:prstGeom prst="rect">
            <a:avLst/>
          </a:prstGeom>
          <a:noFill/>
        </p:spPr>
        <p:txBody>
          <a:bodyPr wrap="square" rtlCol="0">
            <a:spAutoFit/>
          </a:bodyPr>
          <a:lstStyle/>
          <a:p>
            <a:r>
              <a:rPr lang="en-GB" sz="2800" b="1" dirty="0">
                <a:solidFill>
                  <a:schemeClr val="bg1"/>
                </a:solidFill>
              </a:rPr>
              <a:t>2023-24 – Reports of Use in Schools to Schools Drug Advisor</a:t>
            </a:r>
            <a:endParaRPr lang="en-GB" sz="3600" b="1" dirty="0">
              <a:solidFill>
                <a:schemeClr val="bg1"/>
              </a:solidFill>
            </a:endParaRPr>
          </a:p>
        </p:txBody>
      </p:sp>
      <p:sp>
        <p:nvSpPr>
          <p:cNvPr id="22" name="Rectangle 21">
            <a:extLst>
              <a:ext uri="{FF2B5EF4-FFF2-40B4-BE49-F238E27FC236}">
                <a16:creationId xmlns:a16="http://schemas.microsoft.com/office/drawing/2014/main" id="{1B402DDC-D83A-E6E5-75B6-89E3E116F985}"/>
              </a:ext>
            </a:extLst>
          </p:cNvPr>
          <p:cNvSpPr/>
          <p:nvPr/>
        </p:nvSpPr>
        <p:spPr>
          <a:xfrm>
            <a:off x="0" y="6116256"/>
            <a:ext cx="12192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3" name="Picture 22" descr="A white letter on a black background&#10;&#10;Description automatically generated">
            <a:extLst>
              <a:ext uri="{FF2B5EF4-FFF2-40B4-BE49-F238E27FC236}">
                <a16:creationId xmlns:a16="http://schemas.microsoft.com/office/drawing/2014/main" id="{43604BD9-86CC-9435-6BCC-ACC36B5B3F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9" name="TextBox 8">
            <a:extLst>
              <a:ext uri="{FF2B5EF4-FFF2-40B4-BE49-F238E27FC236}">
                <a16:creationId xmlns:a16="http://schemas.microsoft.com/office/drawing/2014/main" id="{6581AC5E-70EB-20D9-CAE1-C6160D35F01C}"/>
              </a:ext>
            </a:extLst>
          </p:cNvPr>
          <p:cNvSpPr txBox="1"/>
          <p:nvPr/>
        </p:nvSpPr>
        <p:spPr>
          <a:xfrm>
            <a:off x="338759" y="1077836"/>
            <a:ext cx="11313603" cy="4739759"/>
          </a:xfrm>
          <a:prstGeom prst="rect">
            <a:avLst/>
          </a:prstGeom>
          <a:noFill/>
        </p:spPr>
        <p:txBody>
          <a:bodyPr wrap="square">
            <a:spAutoFit/>
          </a:bodyPr>
          <a:lstStyle/>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Young people more aware of the prevalence of Ketamine,  ‘normalised’ with those who use or speak about the drug. School staff saying they </a:t>
            </a:r>
            <a:r>
              <a:rPr lang="en-GB" dirty="0">
                <a:latin typeface="Calibri" panose="020F0502020204030204" pitchFamily="34" charset="0"/>
                <a:ea typeface="Times New Roman" panose="02020603050405020304" pitchFamily="18" charset="0"/>
              </a:rPr>
              <a:t>were encountering </a:t>
            </a:r>
            <a:r>
              <a:rPr lang="en-GB" dirty="0">
                <a:effectLst/>
                <a:latin typeface="Calibri" panose="020F0502020204030204" pitchFamily="34" charset="0"/>
                <a:ea typeface="Times New Roman" panose="02020603050405020304" pitchFamily="18" charset="0"/>
              </a:rPr>
              <a:t> more young people openly discussing the drug</a:t>
            </a:r>
            <a:r>
              <a:rPr lang="en-GB" dirty="0">
                <a:latin typeface="Calibri" panose="020F0502020204030204" pitchFamily="34" charset="0"/>
                <a:ea typeface="Times New Roman" panose="02020603050405020304" pitchFamily="18" charset="0"/>
              </a:rPr>
              <a:t> </a:t>
            </a:r>
            <a:r>
              <a:rPr lang="en-GB" dirty="0">
                <a:effectLst/>
                <a:latin typeface="Calibri" panose="020F0502020204030204" pitchFamily="34" charset="0"/>
                <a:ea typeface="Times New Roman" panose="02020603050405020304" pitchFamily="18" charset="0"/>
              </a:rPr>
              <a:t>or disclosing their experiences within the community. </a:t>
            </a:r>
          </a:p>
          <a:p>
            <a:pPr marL="342900" lvl="0" indent="-342900">
              <a:buFont typeface="Symbol" panose="05050102010706020507" pitchFamily="18" charset="2"/>
              <a:buChar char=""/>
            </a:pPr>
            <a:endParaRPr lang="en-GB"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In the previous academic year encountered 3 serious incidents occur in 3 separate schools, involving young people suspected of using Ketamine or being in possession of a white powder / Ketamine. </a:t>
            </a:r>
            <a:endParaRPr lang="en-GB"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GB" dirty="0">
                <a:effectLst/>
                <a:latin typeface="Calibri" panose="020F0502020204030204" pitchFamily="34" charset="0"/>
                <a:ea typeface="Times New Roman" panose="02020603050405020304" pitchFamily="18" charset="0"/>
              </a:rPr>
              <a:t>Outside of school, School Safeguarding Leads being contacted by parent’s with concerns over</a:t>
            </a:r>
            <a:r>
              <a:rPr lang="en-GB" dirty="0">
                <a:latin typeface="Calibri" panose="020F0502020204030204" pitchFamily="34" charset="0"/>
                <a:ea typeface="Times New Roman" panose="02020603050405020304" pitchFamily="18" charset="0"/>
              </a:rPr>
              <a:t> </a:t>
            </a:r>
            <a:r>
              <a:rPr lang="en-GB" dirty="0" err="1">
                <a:latin typeface="Calibri" panose="020F0502020204030204" pitchFamily="34" charset="0"/>
                <a:ea typeface="Times New Roman" panose="02020603050405020304" pitchFamily="18" charset="0"/>
              </a:rPr>
              <a:t>mson</a:t>
            </a:r>
            <a:r>
              <a:rPr lang="en-GB" dirty="0">
                <a:latin typeface="Calibri" panose="020F0502020204030204" pitchFamily="34" charset="0"/>
                <a:ea typeface="Times New Roman" panose="02020603050405020304" pitchFamily="18" charset="0"/>
              </a:rPr>
              <a:t>/daughter’s </a:t>
            </a:r>
            <a:r>
              <a:rPr lang="en-GB" dirty="0">
                <a:effectLst/>
                <a:latin typeface="Calibri" panose="020F0502020204030204" pitchFamily="34" charset="0"/>
                <a:ea typeface="Times New Roman" panose="02020603050405020304" pitchFamily="18" charset="0"/>
              </a:rPr>
              <a:t>’s use of a white power / ketamine over the weekend. Some parents finding footage from their child’s mobile phone (Snap Chat), showing </a:t>
            </a:r>
            <a:r>
              <a:rPr lang="en-GB" dirty="0">
                <a:latin typeface="Calibri" panose="020F0502020204030204" pitchFamily="34" charset="0"/>
                <a:ea typeface="Times New Roman" panose="02020603050405020304" pitchFamily="18" charset="0"/>
              </a:rPr>
              <a:t>them </a:t>
            </a:r>
            <a:r>
              <a:rPr lang="en-GB" dirty="0">
                <a:effectLst/>
                <a:latin typeface="Calibri" panose="020F0502020204030204" pitchFamily="34" charset="0"/>
                <a:ea typeface="Times New Roman" panose="02020603050405020304" pitchFamily="18" charset="0"/>
              </a:rPr>
              <a:t>being under the influence of a substance. </a:t>
            </a:r>
            <a:endParaRPr lang="en-GB" dirty="0">
              <a:effectLst/>
              <a:latin typeface="Calibri" panose="020F0502020204030204" pitchFamily="34" charset="0"/>
              <a:ea typeface="Calibri" panose="020F0502020204030204" pitchFamily="34" charset="0"/>
            </a:endParaRPr>
          </a:p>
          <a:p>
            <a:r>
              <a:rPr lang="en-GB" sz="1700" dirty="0">
                <a:effectLst/>
                <a:latin typeface="Calibri" panose="020F0502020204030204" pitchFamily="34" charset="0"/>
                <a:ea typeface="Calibri" panose="020F0502020204030204" pitchFamily="34" charset="0"/>
              </a:rPr>
              <a:t>  </a:t>
            </a:r>
          </a:p>
          <a:p>
            <a:r>
              <a:rPr lang="en-GB" sz="2000" b="1" dirty="0">
                <a:effectLst/>
                <a:latin typeface="Calibri" panose="020F0502020204030204" pitchFamily="34" charset="0"/>
                <a:ea typeface="Calibri" panose="020F0502020204030204" pitchFamily="34" charset="0"/>
              </a:rPr>
              <a:t>Raising concerns about the use of white powders, impact on the school communities, concerns about purity, prevalence, on-line media</a:t>
            </a:r>
            <a:r>
              <a:rPr lang="en-GB" sz="2000" dirty="0">
                <a:effectLst/>
                <a:latin typeface="Calibri" panose="020F0502020204030204" pitchFamily="34" charset="0"/>
                <a:ea typeface="Calibri" panose="020F0502020204030204" pitchFamily="34" charset="0"/>
              </a:rPr>
              <a:t>. </a:t>
            </a:r>
          </a:p>
          <a:p>
            <a:endParaRPr lang="en-GB" sz="1700" dirty="0">
              <a:latin typeface="Calibri" panose="020F0502020204030204" pitchFamily="34" charset="0"/>
              <a:ea typeface="Calibri" panose="020F0502020204030204" pitchFamily="34" charset="0"/>
            </a:endParaRPr>
          </a:p>
          <a:p>
            <a:r>
              <a:rPr lang="en-GB" sz="2400" b="1" i="1" dirty="0">
                <a:effectLst/>
                <a:latin typeface="Calibri" panose="020F0502020204030204" pitchFamily="34" charset="0"/>
                <a:ea typeface="Calibri" panose="020F0502020204030204" pitchFamily="34" charset="0"/>
              </a:rPr>
              <a:t>Response</a:t>
            </a:r>
            <a:r>
              <a:rPr lang="en-GB" sz="2400" i="1" dirty="0">
                <a:effectLst/>
                <a:latin typeface="Calibri" panose="020F0502020204030204" pitchFamily="34" charset="0"/>
                <a:ea typeface="Calibri" panose="020F0502020204030204" pitchFamily="34" charset="0"/>
              </a:rPr>
              <a:t>: Increasingly raising awareness of concerns about this use of “white powders” / white powders in staff briefings and staff training in schools</a:t>
            </a:r>
            <a:r>
              <a:rPr lang="en-GB" sz="1700" i="1" dirty="0">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18797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D21E58-F2C2-9EA9-BC84-89F2D0AE766C}"/>
              </a:ext>
            </a:extLst>
          </p:cNvPr>
          <p:cNvSpPr/>
          <p:nvPr/>
        </p:nvSpPr>
        <p:spPr>
          <a:xfrm>
            <a:off x="0" y="0"/>
            <a:ext cx="12192000" cy="579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descr="A white letter on a black background&#10;&#10;Description automatically generated">
            <a:extLst>
              <a:ext uri="{FF2B5EF4-FFF2-40B4-BE49-F238E27FC236}">
                <a16:creationId xmlns:a16="http://schemas.microsoft.com/office/drawing/2014/main" id="{6E17973B-86BE-6305-71D6-0454FAF163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22" name="Rectangle 21">
            <a:extLst>
              <a:ext uri="{FF2B5EF4-FFF2-40B4-BE49-F238E27FC236}">
                <a16:creationId xmlns:a16="http://schemas.microsoft.com/office/drawing/2014/main" id="{1B402DDC-D83A-E6E5-75B6-89E3E116F985}"/>
              </a:ext>
            </a:extLst>
          </p:cNvPr>
          <p:cNvSpPr/>
          <p:nvPr/>
        </p:nvSpPr>
        <p:spPr>
          <a:xfrm>
            <a:off x="0" y="6116256"/>
            <a:ext cx="12192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3" name="Picture 22" descr="A white letter on a black background&#10;&#10;Description automatically generated">
            <a:extLst>
              <a:ext uri="{FF2B5EF4-FFF2-40B4-BE49-F238E27FC236}">
                <a16:creationId xmlns:a16="http://schemas.microsoft.com/office/drawing/2014/main" id="{43604BD9-86CC-9435-6BCC-ACC36B5B3F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11" name="TextBox 10">
            <a:extLst>
              <a:ext uri="{FF2B5EF4-FFF2-40B4-BE49-F238E27FC236}">
                <a16:creationId xmlns:a16="http://schemas.microsoft.com/office/drawing/2014/main" id="{7583CBAD-0839-0AC6-AF6E-EE0142A38B79}"/>
              </a:ext>
            </a:extLst>
          </p:cNvPr>
          <p:cNvSpPr txBox="1"/>
          <p:nvPr/>
        </p:nvSpPr>
        <p:spPr>
          <a:xfrm>
            <a:off x="138224" y="586216"/>
            <a:ext cx="11926326" cy="5589351"/>
          </a:xfrm>
          <a:prstGeom prst="rect">
            <a:avLst/>
          </a:prstGeom>
          <a:noFill/>
        </p:spPr>
        <p:txBody>
          <a:bodyPr wrap="square">
            <a:spAutoFit/>
          </a:bodyPr>
          <a:lstStyle/>
          <a:p>
            <a:pPr algn="l">
              <a:lnSpc>
                <a:spcPct val="150000"/>
              </a:lnSpc>
            </a:pPr>
            <a:r>
              <a:rPr lang="en-GB" sz="2400" b="1" i="0" dirty="0">
                <a:effectLst/>
              </a:rPr>
              <a:t>Themes</a:t>
            </a:r>
          </a:p>
          <a:p>
            <a:pPr marL="285750" indent="-285750" algn="l">
              <a:lnSpc>
                <a:spcPct val="150000"/>
              </a:lnSpc>
              <a:buFont typeface="Arial" panose="020B0604020202020204" pitchFamily="34" charset="0"/>
              <a:buChar char="•"/>
            </a:pPr>
            <a:r>
              <a:rPr lang="en-GB" dirty="0"/>
              <a:t>Lack of awareness among CYP and some professionals of the emotional, and particularly physical harms caused by Ketamine even in a relatively short time with regular use.  </a:t>
            </a:r>
          </a:p>
          <a:p>
            <a:pPr marL="285750" indent="-285750" algn="l">
              <a:lnSpc>
                <a:spcPct val="150000"/>
              </a:lnSpc>
              <a:buFont typeface="Arial" panose="020B0604020202020204" pitchFamily="34" charset="0"/>
              <a:buChar char="•"/>
            </a:pPr>
            <a:r>
              <a:rPr lang="en-GB" dirty="0"/>
              <a:t>CYP using Ketamine as an alternative to more expensive drugs such as cocaine given the low price in comparison.</a:t>
            </a:r>
          </a:p>
          <a:p>
            <a:pPr marL="285750" indent="-285750" algn="l">
              <a:lnSpc>
                <a:spcPct val="150000"/>
              </a:lnSpc>
              <a:buFont typeface="Arial" panose="020B0604020202020204" pitchFamily="34" charset="0"/>
              <a:buChar char="•"/>
            </a:pPr>
            <a:r>
              <a:rPr lang="en-GB" dirty="0"/>
              <a:t>Often used initially as a “party drug” on nights out, but the sedative effect soon becomes more attractive for many young people, especially those who have experiences of trauma, anxiety or poor mental health.</a:t>
            </a:r>
          </a:p>
          <a:p>
            <a:pPr marL="285750" indent="-285750">
              <a:lnSpc>
                <a:spcPct val="150000"/>
              </a:lnSpc>
              <a:buFont typeface="Arial" panose="020B0604020202020204" pitchFamily="34" charset="0"/>
              <a:buChar char="•"/>
            </a:pPr>
            <a:r>
              <a:rPr lang="en-GB" dirty="0"/>
              <a:t>Ketamine use being increasingly socially normalised, snorting powder is no longer unusual in younger age groups.</a:t>
            </a:r>
          </a:p>
          <a:p>
            <a:pPr marL="285750" indent="-285750">
              <a:lnSpc>
                <a:spcPct val="150000"/>
              </a:lnSpc>
              <a:buFont typeface="Arial" panose="020B0604020202020204" pitchFamily="34" charset="0"/>
              <a:buChar char="•"/>
            </a:pPr>
            <a:r>
              <a:rPr lang="en-GB" dirty="0"/>
              <a:t>Ketamine being used by some CYP as a “stronger” drug, preferred to other drugs such as cannabis.</a:t>
            </a:r>
          </a:p>
          <a:p>
            <a:pPr marL="285750" indent="-285750" algn="l">
              <a:lnSpc>
                <a:spcPct val="150000"/>
              </a:lnSpc>
              <a:buFont typeface="Arial" panose="020B0604020202020204" pitchFamily="34" charset="0"/>
              <a:buChar char="•"/>
            </a:pPr>
            <a:r>
              <a:rPr lang="en-GB" dirty="0"/>
              <a:t>Concerns about CYP being exploited by gangs, with young people whose use has exceeded their financial situation rewarded with Ketamine.</a:t>
            </a:r>
          </a:p>
          <a:p>
            <a:pPr marL="285750" indent="-285750" algn="l">
              <a:lnSpc>
                <a:spcPct val="150000"/>
              </a:lnSpc>
              <a:buFont typeface="Arial" panose="020B0604020202020204" pitchFamily="34" charset="0"/>
              <a:buChar char="•"/>
            </a:pPr>
            <a:r>
              <a:rPr lang="en-GB" dirty="0"/>
              <a:t>Concerns about Online supply via social media platforms,  easier access can often desensitise users from possible negative side effects.</a:t>
            </a:r>
          </a:p>
          <a:p>
            <a:pPr marL="285750" indent="-285750" algn="l">
              <a:lnSpc>
                <a:spcPct val="150000"/>
              </a:lnSpc>
              <a:buFont typeface="Arial" panose="020B0604020202020204" pitchFamily="34" charset="0"/>
              <a:buChar char="•"/>
            </a:pPr>
            <a:r>
              <a:rPr lang="en-GB" dirty="0"/>
              <a:t>Contribution to the risks of Drug Driving, given its sedative effect.</a:t>
            </a:r>
          </a:p>
        </p:txBody>
      </p:sp>
    </p:spTree>
    <p:extLst>
      <p:ext uri="{BB962C8B-B14F-4D97-AF65-F5344CB8AC3E}">
        <p14:creationId xmlns:p14="http://schemas.microsoft.com/office/powerpoint/2010/main" val="67841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EA71F-CA23-4750-4129-26C77EA09D7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3C24A90-EEA2-ED20-9046-B40D6772BD56}"/>
              </a:ext>
            </a:extLst>
          </p:cNvPr>
          <p:cNvSpPr/>
          <p:nvPr/>
        </p:nvSpPr>
        <p:spPr>
          <a:xfrm>
            <a:off x="0" y="6116256"/>
            <a:ext cx="12192000" cy="741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Picture 14" descr="A white letter on a black background&#10;&#10;Description automatically generated">
            <a:extLst>
              <a:ext uri="{FF2B5EF4-FFF2-40B4-BE49-F238E27FC236}">
                <a16:creationId xmlns:a16="http://schemas.microsoft.com/office/drawing/2014/main" id="{060F1DDF-FDAA-C740-74DC-B65E3AC88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6" name="Rectangle 5">
            <a:extLst>
              <a:ext uri="{FF2B5EF4-FFF2-40B4-BE49-F238E27FC236}">
                <a16:creationId xmlns:a16="http://schemas.microsoft.com/office/drawing/2014/main" id="{83B32A1C-7199-4999-5BCB-B7B9CA53D4C9}"/>
              </a:ext>
            </a:extLst>
          </p:cNvPr>
          <p:cNvSpPr/>
          <p:nvPr/>
        </p:nvSpPr>
        <p:spPr>
          <a:xfrm>
            <a:off x="0" y="0"/>
            <a:ext cx="12192000" cy="5232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a:extLst>
              <a:ext uri="{FF2B5EF4-FFF2-40B4-BE49-F238E27FC236}">
                <a16:creationId xmlns:a16="http://schemas.microsoft.com/office/drawing/2014/main" id="{C4109A19-1B75-9899-CFEB-D39812C63BF1}"/>
              </a:ext>
            </a:extLst>
          </p:cNvPr>
          <p:cNvSpPr txBox="1"/>
          <p:nvPr/>
        </p:nvSpPr>
        <p:spPr>
          <a:xfrm>
            <a:off x="699407" y="0"/>
            <a:ext cx="1757212" cy="523220"/>
          </a:xfrm>
          <a:prstGeom prst="rect">
            <a:avLst/>
          </a:prstGeom>
          <a:noFill/>
        </p:spPr>
        <p:txBody>
          <a:bodyPr wrap="none" rtlCol="0">
            <a:spAutoFit/>
          </a:bodyPr>
          <a:lstStyle/>
          <a:p>
            <a:r>
              <a:rPr lang="en-GB" sz="2800" b="1" dirty="0">
                <a:solidFill>
                  <a:schemeClr val="bg1"/>
                </a:solidFill>
              </a:rPr>
              <a:t>Work 	Plan</a:t>
            </a:r>
          </a:p>
        </p:txBody>
      </p:sp>
      <p:graphicFrame>
        <p:nvGraphicFramePr>
          <p:cNvPr id="2" name="Diagram 1">
            <a:extLst>
              <a:ext uri="{FF2B5EF4-FFF2-40B4-BE49-F238E27FC236}">
                <a16:creationId xmlns:a16="http://schemas.microsoft.com/office/drawing/2014/main" id="{AB23B532-710F-74A4-8070-63490A7DD4B4}"/>
              </a:ext>
            </a:extLst>
          </p:cNvPr>
          <p:cNvGraphicFramePr/>
          <p:nvPr/>
        </p:nvGraphicFramePr>
        <p:xfrm>
          <a:off x="3566238" y="686358"/>
          <a:ext cx="10472898" cy="5053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62003620-3DF2-92ED-216C-C99D9741DD06}"/>
              </a:ext>
            </a:extLst>
          </p:cNvPr>
          <p:cNvSpPr txBox="1"/>
          <p:nvPr/>
        </p:nvSpPr>
        <p:spPr>
          <a:xfrm>
            <a:off x="236637" y="523220"/>
            <a:ext cx="4961164" cy="56323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r>
              <a:rPr lang="en-GB" dirty="0"/>
              <a:t>Given the widespread community use, and almost universal misunderstanding of the harms associated with Ketamine. We felt as a group that universal Education and Prevention was key. A baseline to work up from.</a:t>
            </a:r>
          </a:p>
          <a:p>
            <a:endParaRPr lang="en-GB" dirty="0"/>
          </a:p>
          <a:p>
            <a:r>
              <a:rPr lang="en-GB" dirty="0"/>
              <a:t>Everyone involved understood that there needed to be a swift and detailed response to the increase in the use of Ketamine across the Wirral, and the harm that was presenting itself.</a:t>
            </a:r>
          </a:p>
          <a:p>
            <a:endParaRPr lang="en-GB" dirty="0"/>
          </a:p>
          <a:p>
            <a:r>
              <a:rPr lang="en-GB" dirty="0"/>
              <a:t>The aim was to enable young people and Adults to:</a:t>
            </a:r>
          </a:p>
          <a:p>
            <a:endParaRPr lang="en-GB" dirty="0"/>
          </a:p>
          <a:p>
            <a:pPr marL="285750" indent="-285750">
              <a:buFont typeface="Arial" panose="020B0604020202020204" pitchFamily="34" charset="0"/>
              <a:buChar char="•"/>
            </a:pPr>
            <a:r>
              <a:rPr lang="en-GB"/>
              <a:t>Make more informed </a:t>
            </a:r>
            <a:r>
              <a:rPr lang="en-GB" dirty="0"/>
              <a:t>decisions about the dangers of regular Ketamine use</a:t>
            </a:r>
          </a:p>
          <a:p>
            <a:pPr marL="285750" indent="-285750">
              <a:buFont typeface="Arial" panose="020B0604020202020204" pitchFamily="34" charset="0"/>
              <a:buChar char="•"/>
            </a:pPr>
            <a:r>
              <a:rPr lang="en-GB" dirty="0"/>
              <a:t>Understand what signs to looks for, and how and where to access support if in need of medical advice on the effects of Ketamine</a:t>
            </a:r>
          </a:p>
          <a:p>
            <a:pPr marL="285750" indent="-285750">
              <a:buFont typeface="Arial" panose="020B0604020202020204" pitchFamily="34" charset="0"/>
              <a:buChar char="•"/>
            </a:pPr>
            <a:r>
              <a:rPr lang="en-GB" dirty="0"/>
              <a:t>Where to go to for support if they were ready to address and stop their Ketamine use </a:t>
            </a:r>
          </a:p>
        </p:txBody>
      </p:sp>
    </p:spTree>
    <p:extLst>
      <p:ext uri="{BB962C8B-B14F-4D97-AF65-F5344CB8AC3E}">
        <p14:creationId xmlns:p14="http://schemas.microsoft.com/office/powerpoint/2010/main" val="137711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8F24E-6237-1233-3EF8-F750835B276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6A887E0-EC52-FE5A-607E-46A05B6BADDE}"/>
              </a:ext>
            </a:extLst>
          </p:cNvPr>
          <p:cNvSpPr/>
          <p:nvPr/>
        </p:nvSpPr>
        <p:spPr>
          <a:xfrm>
            <a:off x="0" y="0"/>
            <a:ext cx="12192000" cy="579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descr="A white letter on a black background&#10;&#10;Description automatically generated">
            <a:extLst>
              <a:ext uri="{FF2B5EF4-FFF2-40B4-BE49-F238E27FC236}">
                <a16:creationId xmlns:a16="http://schemas.microsoft.com/office/drawing/2014/main" id="{A9368100-5A2C-A052-3C95-CB94D844EE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21" name="TextBox 20">
            <a:extLst>
              <a:ext uri="{FF2B5EF4-FFF2-40B4-BE49-F238E27FC236}">
                <a16:creationId xmlns:a16="http://schemas.microsoft.com/office/drawing/2014/main" id="{715DF971-ABFA-B3F3-AAB9-3738D8920B72}"/>
              </a:ext>
            </a:extLst>
          </p:cNvPr>
          <p:cNvSpPr txBox="1"/>
          <p:nvPr/>
        </p:nvSpPr>
        <p:spPr>
          <a:xfrm>
            <a:off x="273364" y="-60115"/>
            <a:ext cx="10941901" cy="646331"/>
          </a:xfrm>
          <a:prstGeom prst="rect">
            <a:avLst/>
          </a:prstGeom>
          <a:noFill/>
        </p:spPr>
        <p:txBody>
          <a:bodyPr wrap="square" rtlCol="0">
            <a:spAutoFit/>
          </a:bodyPr>
          <a:lstStyle/>
          <a:p>
            <a:r>
              <a:rPr lang="en-GB" sz="3600" b="1" i="0" dirty="0">
                <a:solidFill>
                  <a:srgbClr val="4A4A4A"/>
                </a:solidFill>
                <a:effectLst/>
              </a:rPr>
              <a:t> </a:t>
            </a:r>
            <a:r>
              <a:rPr lang="en-GB" sz="3600" b="1" i="0" dirty="0">
                <a:solidFill>
                  <a:schemeClr val="bg1"/>
                </a:solidFill>
                <a:effectLst/>
              </a:rPr>
              <a:t>Early and Ongoing Actions</a:t>
            </a:r>
            <a:endParaRPr lang="en-GB" sz="3600" b="1" dirty="0">
              <a:solidFill>
                <a:schemeClr val="bg1"/>
              </a:solidFill>
            </a:endParaRPr>
          </a:p>
        </p:txBody>
      </p:sp>
      <p:sp>
        <p:nvSpPr>
          <p:cNvPr id="22" name="Rectangle 21">
            <a:extLst>
              <a:ext uri="{FF2B5EF4-FFF2-40B4-BE49-F238E27FC236}">
                <a16:creationId xmlns:a16="http://schemas.microsoft.com/office/drawing/2014/main" id="{BF35DB4F-3818-C44F-7C01-B49545EC9AEC}"/>
              </a:ext>
            </a:extLst>
          </p:cNvPr>
          <p:cNvSpPr/>
          <p:nvPr/>
        </p:nvSpPr>
        <p:spPr>
          <a:xfrm>
            <a:off x="0" y="6116256"/>
            <a:ext cx="12192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3" name="Picture 22" descr="A white letter on a black background&#10;&#10;Description automatically generated">
            <a:extLst>
              <a:ext uri="{FF2B5EF4-FFF2-40B4-BE49-F238E27FC236}">
                <a16:creationId xmlns:a16="http://schemas.microsoft.com/office/drawing/2014/main" id="{532F76EF-2922-3D5F-0D7C-B11F348CFD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11" name="TextBox 10">
            <a:extLst>
              <a:ext uri="{FF2B5EF4-FFF2-40B4-BE49-F238E27FC236}">
                <a16:creationId xmlns:a16="http://schemas.microsoft.com/office/drawing/2014/main" id="{E9E924F7-9144-BB87-B1A3-FC222578182A}"/>
              </a:ext>
            </a:extLst>
          </p:cNvPr>
          <p:cNvSpPr txBox="1"/>
          <p:nvPr/>
        </p:nvSpPr>
        <p:spPr>
          <a:xfrm>
            <a:off x="524610" y="586216"/>
            <a:ext cx="11539939" cy="444224"/>
          </a:xfrm>
          <a:prstGeom prst="rect">
            <a:avLst/>
          </a:prstGeom>
          <a:noFill/>
        </p:spPr>
        <p:txBody>
          <a:bodyPr wrap="square">
            <a:spAutoFit/>
          </a:bodyPr>
          <a:lstStyle/>
          <a:p>
            <a:pPr algn="l">
              <a:lnSpc>
                <a:spcPct val="150000"/>
              </a:lnSpc>
            </a:pPr>
            <a:r>
              <a:rPr lang="en-GB" sz="1700" b="1" i="0" dirty="0">
                <a:solidFill>
                  <a:srgbClr val="4A4A4A"/>
                </a:solidFill>
                <a:effectLst/>
              </a:rPr>
              <a:t>.</a:t>
            </a:r>
            <a:endParaRPr lang="en-GB" sz="1700" dirty="0">
              <a:solidFill>
                <a:srgbClr val="4A4A4A"/>
              </a:solidFill>
            </a:endParaRPr>
          </a:p>
        </p:txBody>
      </p:sp>
      <p:sp>
        <p:nvSpPr>
          <p:cNvPr id="4" name="TextBox 3">
            <a:extLst>
              <a:ext uri="{FF2B5EF4-FFF2-40B4-BE49-F238E27FC236}">
                <a16:creationId xmlns:a16="http://schemas.microsoft.com/office/drawing/2014/main" id="{51E63089-B90A-AE0C-E4C5-BC6BBAEB5C41}"/>
              </a:ext>
            </a:extLst>
          </p:cNvPr>
          <p:cNvSpPr txBox="1"/>
          <p:nvPr/>
        </p:nvSpPr>
        <p:spPr>
          <a:xfrm>
            <a:off x="0" y="516750"/>
            <a:ext cx="12192000" cy="6267550"/>
          </a:xfrm>
          <a:prstGeom prst="rect">
            <a:avLst/>
          </a:prstGeom>
          <a:noFill/>
        </p:spPr>
        <p:txBody>
          <a:bodyPr wrap="square">
            <a:spAutoFit/>
          </a:bodyPr>
          <a:lstStyle/>
          <a:p>
            <a:r>
              <a:rPr lang="en-GB" sz="2400" b="1" i="0" dirty="0">
                <a:solidFill>
                  <a:srgbClr val="4A4A4A"/>
                </a:solidFill>
                <a:effectLst/>
              </a:rPr>
              <a:t>Despite limited data being available, decisions were made to make a series of  strong and sustained harm prevention/reduction actions. Bringing together partner agencies who were front facing and experiencing issues with their client base.</a:t>
            </a:r>
          </a:p>
          <a:p>
            <a:pPr marL="285750" indent="-285750">
              <a:lnSpc>
                <a:spcPct val="150000"/>
              </a:lnSpc>
              <a:buFont typeface="Arial" panose="020B0604020202020204" pitchFamily="34" charset="0"/>
              <a:buChar char="•"/>
            </a:pPr>
            <a:r>
              <a:rPr lang="en-GB" sz="2200" dirty="0">
                <a:solidFill>
                  <a:srgbClr val="4A4A4A"/>
                </a:solidFill>
              </a:rPr>
              <a:t>Enhanced comms and engagement programme on the risks of Ketamine (prevention)</a:t>
            </a:r>
          </a:p>
          <a:p>
            <a:pPr marL="285750" indent="-285750">
              <a:lnSpc>
                <a:spcPct val="150000"/>
              </a:lnSpc>
              <a:buFont typeface="Arial" panose="020B0604020202020204" pitchFamily="34" charset="0"/>
              <a:buChar char="•"/>
            </a:pPr>
            <a:r>
              <a:rPr lang="en-GB" sz="2200" dirty="0">
                <a:solidFill>
                  <a:srgbClr val="4A4A4A"/>
                </a:solidFill>
              </a:rPr>
              <a:t>A system wide awareness programme raising the understanding of significant risks, symptoms and where to seek help messages</a:t>
            </a:r>
          </a:p>
          <a:p>
            <a:pPr marL="285750" indent="-285750">
              <a:lnSpc>
                <a:spcPct val="150000"/>
              </a:lnSpc>
              <a:buFont typeface="Arial" panose="020B0604020202020204" pitchFamily="34" charset="0"/>
              <a:buChar char="•"/>
            </a:pPr>
            <a:r>
              <a:rPr lang="en-GB" sz="2200" dirty="0"/>
              <a:t>Harm reduction information leaflet designed to target to people using regularly</a:t>
            </a:r>
          </a:p>
          <a:p>
            <a:pPr marL="285750" indent="-285750">
              <a:lnSpc>
                <a:spcPct val="150000"/>
              </a:lnSpc>
              <a:buFont typeface="Arial" panose="020B0604020202020204" pitchFamily="34" charset="0"/>
              <a:buChar char="•"/>
            </a:pPr>
            <a:r>
              <a:rPr lang="en-GB" sz="2200" dirty="0"/>
              <a:t>A specific and consistent training and education programme in schools - Ketamine “Z-cards”</a:t>
            </a:r>
          </a:p>
          <a:p>
            <a:pPr marL="285750" indent="-285750">
              <a:lnSpc>
                <a:spcPct val="150000"/>
              </a:lnSpc>
              <a:buFont typeface="Arial" panose="020B0604020202020204" pitchFamily="34" charset="0"/>
              <a:buChar char="•"/>
            </a:pPr>
            <a:r>
              <a:rPr lang="en-GB" sz="2200" dirty="0"/>
              <a:t>Professionals training and awareness programme for wider workforce, upskilling knowledge and ability to provide interventions.</a:t>
            </a:r>
          </a:p>
          <a:p>
            <a:pPr marL="285750" indent="-285750">
              <a:lnSpc>
                <a:spcPct val="150000"/>
              </a:lnSpc>
              <a:buFont typeface="Arial" panose="020B0604020202020204" pitchFamily="34" charset="0"/>
              <a:buChar char="•"/>
            </a:pPr>
            <a:r>
              <a:rPr lang="en-GB" sz="2200" dirty="0"/>
              <a:t>Improving pathways to, and between, specialist treatment, especially for under 18’s </a:t>
            </a:r>
          </a:p>
          <a:p>
            <a:pPr marL="285750" indent="-285750">
              <a:lnSpc>
                <a:spcPct val="150000"/>
              </a:lnSpc>
              <a:buFont typeface="Arial" panose="020B0604020202020204" pitchFamily="34" charset="0"/>
              <a:buChar char="•"/>
            </a:pPr>
            <a:r>
              <a:rPr lang="en-GB" sz="2200" dirty="0"/>
              <a:t>Work with Merseyside Police  – exploitation using ketamine</a:t>
            </a:r>
          </a:p>
          <a:p>
            <a:pPr marL="285750" indent="-285750">
              <a:lnSpc>
                <a:spcPct val="150000"/>
              </a:lnSpc>
              <a:buFont typeface="Arial" panose="020B0604020202020204" pitchFamily="34" charset="0"/>
              <a:buChar char="•"/>
            </a:pPr>
            <a:endParaRPr lang="en-GB" sz="2400" dirty="0"/>
          </a:p>
        </p:txBody>
      </p:sp>
    </p:spTree>
    <p:extLst>
      <p:ext uri="{BB962C8B-B14F-4D97-AF65-F5344CB8AC3E}">
        <p14:creationId xmlns:p14="http://schemas.microsoft.com/office/powerpoint/2010/main" val="314895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D21E58-F2C2-9EA9-BC84-89F2D0AE766C}"/>
              </a:ext>
            </a:extLst>
          </p:cNvPr>
          <p:cNvSpPr/>
          <p:nvPr/>
        </p:nvSpPr>
        <p:spPr>
          <a:xfrm>
            <a:off x="0" y="0"/>
            <a:ext cx="12192000" cy="579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descr="A white letter on a black background&#10;&#10;Description automatically generated">
            <a:extLst>
              <a:ext uri="{FF2B5EF4-FFF2-40B4-BE49-F238E27FC236}">
                <a16:creationId xmlns:a16="http://schemas.microsoft.com/office/drawing/2014/main" id="{6E17973B-86BE-6305-71D6-0454FAF163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22" name="Rectangle 21">
            <a:extLst>
              <a:ext uri="{FF2B5EF4-FFF2-40B4-BE49-F238E27FC236}">
                <a16:creationId xmlns:a16="http://schemas.microsoft.com/office/drawing/2014/main" id="{1B402DDC-D83A-E6E5-75B6-89E3E116F985}"/>
              </a:ext>
            </a:extLst>
          </p:cNvPr>
          <p:cNvSpPr/>
          <p:nvPr/>
        </p:nvSpPr>
        <p:spPr>
          <a:xfrm>
            <a:off x="0" y="6116256"/>
            <a:ext cx="12192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3" name="Picture 22" descr="A white letter on a black background&#10;&#10;Description automatically generated">
            <a:extLst>
              <a:ext uri="{FF2B5EF4-FFF2-40B4-BE49-F238E27FC236}">
                <a16:creationId xmlns:a16="http://schemas.microsoft.com/office/drawing/2014/main" id="{43604BD9-86CC-9435-6BCC-ACC36B5B3F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graphicFrame>
        <p:nvGraphicFramePr>
          <p:cNvPr id="4" name="Object 3">
            <a:extLst>
              <a:ext uri="{FF2B5EF4-FFF2-40B4-BE49-F238E27FC236}">
                <a16:creationId xmlns:a16="http://schemas.microsoft.com/office/drawing/2014/main" id="{0E48545D-1341-C827-86EE-D34F6497B1C8}"/>
              </a:ext>
            </a:extLst>
          </p:cNvPr>
          <p:cNvGraphicFramePr>
            <a:graphicFrameLocks noChangeAspect="1"/>
          </p:cNvGraphicFramePr>
          <p:nvPr>
            <p:extLst>
              <p:ext uri="{D42A27DB-BD31-4B8C-83A1-F6EECF244321}">
                <p14:modId xmlns:p14="http://schemas.microsoft.com/office/powerpoint/2010/main" val="3472559789"/>
              </p:ext>
            </p:extLst>
          </p:nvPr>
        </p:nvGraphicFramePr>
        <p:xfrm>
          <a:off x="199498" y="682682"/>
          <a:ext cx="7542639" cy="5330012"/>
        </p:xfrm>
        <a:graphic>
          <a:graphicData uri="http://schemas.openxmlformats.org/presentationml/2006/ole">
            <mc:AlternateContent xmlns:mc="http://schemas.openxmlformats.org/markup-compatibility/2006">
              <mc:Choice xmlns:v="urn:schemas-microsoft-com:vml" Requires="v">
                <p:oleObj name="Acrobat Document" r:id="rId3" imgW="5346587" imgH="3778135" progId="AcroExch.Document.DC">
                  <p:embed/>
                </p:oleObj>
              </mc:Choice>
              <mc:Fallback>
                <p:oleObj name="Acrobat Document" r:id="rId3" imgW="5346587" imgH="3778135" progId="AcroExch.Document.DC">
                  <p:embed/>
                  <p:pic>
                    <p:nvPicPr>
                      <p:cNvPr id="4" name="Object 3">
                        <a:extLst>
                          <a:ext uri="{FF2B5EF4-FFF2-40B4-BE49-F238E27FC236}">
                            <a16:creationId xmlns:a16="http://schemas.microsoft.com/office/drawing/2014/main" id="{0E48545D-1341-C827-86EE-D34F6497B1C8}"/>
                          </a:ext>
                        </a:extLst>
                      </p:cNvPr>
                      <p:cNvPicPr/>
                      <p:nvPr/>
                    </p:nvPicPr>
                    <p:blipFill>
                      <a:blip r:embed="rId4"/>
                      <a:stretch>
                        <a:fillRect/>
                      </a:stretch>
                    </p:blipFill>
                    <p:spPr>
                      <a:xfrm>
                        <a:off x="199498" y="682682"/>
                        <a:ext cx="7542639" cy="5330012"/>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5B64E729-67B4-09C5-7C0E-46B92F9372AC}"/>
              </a:ext>
            </a:extLst>
          </p:cNvPr>
          <p:cNvPicPr>
            <a:picLocks noChangeAspect="1"/>
          </p:cNvPicPr>
          <p:nvPr/>
        </p:nvPicPr>
        <p:blipFill>
          <a:blip r:embed="rId5"/>
          <a:stretch>
            <a:fillRect/>
          </a:stretch>
        </p:blipFill>
        <p:spPr>
          <a:xfrm>
            <a:off x="8521033" y="1073732"/>
            <a:ext cx="3227131" cy="4547912"/>
          </a:xfrm>
          <a:prstGeom prst="rect">
            <a:avLst/>
          </a:prstGeom>
        </p:spPr>
      </p:pic>
    </p:spTree>
    <p:extLst>
      <p:ext uri="{BB962C8B-B14F-4D97-AF65-F5344CB8AC3E}">
        <p14:creationId xmlns:p14="http://schemas.microsoft.com/office/powerpoint/2010/main" val="329249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B3C8-5DCE-C5E3-CA6A-E8419B5C7E7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34D5B17-0974-80E9-3A16-F56E0661E099}"/>
              </a:ext>
            </a:extLst>
          </p:cNvPr>
          <p:cNvSpPr/>
          <p:nvPr/>
        </p:nvSpPr>
        <p:spPr>
          <a:xfrm>
            <a:off x="0" y="0"/>
            <a:ext cx="12192000" cy="579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descr="A white letter on a black background&#10;&#10;Description automatically generated">
            <a:extLst>
              <a:ext uri="{FF2B5EF4-FFF2-40B4-BE49-F238E27FC236}">
                <a16:creationId xmlns:a16="http://schemas.microsoft.com/office/drawing/2014/main" id="{93B24459-E9F3-8FEB-02BF-DADF9C2EAE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21" name="TextBox 20">
            <a:extLst>
              <a:ext uri="{FF2B5EF4-FFF2-40B4-BE49-F238E27FC236}">
                <a16:creationId xmlns:a16="http://schemas.microsoft.com/office/drawing/2014/main" id="{49EB868A-0F45-AD5B-631A-056AB6824989}"/>
              </a:ext>
            </a:extLst>
          </p:cNvPr>
          <p:cNvSpPr txBox="1"/>
          <p:nvPr/>
        </p:nvSpPr>
        <p:spPr>
          <a:xfrm>
            <a:off x="524611" y="29230"/>
            <a:ext cx="10941901" cy="523220"/>
          </a:xfrm>
          <a:prstGeom prst="rect">
            <a:avLst/>
          </a:prstGeom>
          <a:noFill/>
        </p:spPr>
        <p:txBody>
          <a:bodyPr wrap="square" rtlCol="0">
            <a:spAutoFit/>
          </a:bodyPr>
          <a:lstStyle/>
          <a:p>
            <a:r>
              <a:rPr lang="en-GB" sz="2800" b="1" dirty="0">
                <a:solidFill>
                  <a:schemeClr val="bg1"/>
                </a:solidFill>
              </a:rPr>
              <a:t>Themes and Actions</a:t>
            </a:r>
            <a:endParaRPr lang="en-GB" sz="3600" b="1" dirty="0">
              <a:solidFill>
                <a:schemeClr val="bg1"/>
              </a:solidFill>
            </a:endParaRPr>
          </a:p>
        </p:txBody>
      </p:sp>
      <p:sp>
        <p:nvSpPr>
          <p:cNvPr id="22" name="Rectangle 21">
            <a:extLst>
              <a:ext uri="{FF2B5EF4-FFF2-40B4-BE49-F238E27FC236}">
                <a16:creationId xmlns:a16="http://schemas.microsoft.com/office/drawing/2014/main" id="{AB17F1BF-0F61-1A8D-DFD2-C4E08E7BA250}"/>
              </a:ext>
            </a:extLst>
          </p:cNvPr>
          <p:cNvSpPr/>
          <p:nvPr/>
        </p:nvSpPr>
        <p:spPr>
          <a:xfrm>
            <a:off x="0" y="6116256"/>
            <a:ext cx="12192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3" name="Picture 22" descr="A white letter on a black background&#10;&#10;Description automatically generated">
            <a:extLst>
              <a:ext uri="{FF2B5EF4-FFF2-40B4-BE49-F238E27FC236}">
                <a16:creationId xmlns:a16="http://schemas.microsoft.com/office/drawing/2014/main" id="{6C0BC8E8-D33B-866A-A17F-8ED90D93F7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11" name="TextBox 10">
            <a:extLst>
              <a:ext uri="{FF2B5EF4-FFF2-40B4-BE49-F238E27FC236}">
                <a16:creationId xmlns:a16="http://schemas.microsoft.com/office/drawing/2014/main" id="{995BBF4B-A4A4-5C63-A3E0-372E404C1413}"/>
              </a:ext>
            </a:extLst>
          </p:cNvPr>
          <p:cNvSpPr txBox="1"/>
          <p:nvPr/>
        </p:nvSpPr>
        <p:spPr>
          <a:xfrm>
            <a:off x="524610" y="586216"/>
            <a:ext cx="11539939" cy="444224"/>
          </a:xfrm>
          <a:prstGeom prst="rect">
            <a:avLst/>
          </a:prstGeom>
          <a:noFill/>
        </p:spPr>
        <p:txBody>
          <a:bodyPr wrap="square">
            <a:spAutoFit/>
          </a:bodyPr>
          <a:lstStyle/>
          <a:p>
            <a:pPr algn="l">
              <a:lnSpc>
                <a:spcPct val="150000"/>
              </a:lnSpc>
            </a:pPr>
            <a:r>
              <a:rPr lang="en-GB" sz="1700" b="1" i="0" dirty="0">
                <a:solidFill>
                  <a:srgbClr val="4A4A4A"/>
                </a:solidFill>
                <a:effectLst/>
              </a:rPr>
              <a:t>.</a:t>
            </a:r>
            <a:endParaRPr lang="en-GB" sz="1700" dirty="0">
              <a:solidFill>
                <a:srgbClr val="4A4A4A"/>
              </a:solidFill>
            </a:endParaRPr>
          </a:p>
        </p:txBody>
      </p:sp>
      <p:sp>
        <p:nvSpPr>
          <p:cNvPr id="4" name="TextBox 3">
            <a:extLst>
              <a:ext uri="{FF2B5EF4-FFF2-40B4-BE49-F238E27FC236}">
                <a16:creationId xmlns:a16="http://schemas.microsoft.com/office/drawing/2014/main" id="{AD94E616-3A29-BC08-2EC1-55EC27F2AAAD}"/>
              </a:ext>
            </a:extLst>
          </p:cNvPr>
          <p:cNvSpPr txBox="1"/>
          <p:nvPr/>
        </p:nvSpPr>
        <p:spPr>
          <a:xfrm>
            <a:off x="273365" y="646838"/>
            <a:ext cx="10941901" cy="4220835"/>
          </a:xfrm>
          <a:prstGeom prst="rect">
            <a:avLst/>
          </a:prstGeom>
          <a:noFill/>
        </p:spPr>
        <p:txBody>
          <a:bodyPr wrap="square">
            <a:spAutoFit/>
          </a:bodyPr>
          <a:lstStyle/>
          <a:p>
            <a:pPr algn="ctr"/>
            <a:r>
              <a:rPr lang="en-GB" sz="3200" b="1" i="0" dirty="0">
                <a:solidFill>
                  <a:srgbClr val="4A4A4A"/>
                </a:solidFill>
                <a:effectLst/>
              </a:rPr>
              <a:t>Continuing/Rising Priorities</a:t>
            </a:r>
          </a:p>
          <a:p>
            <a:pPr algn="ctr"/>
            <a:endParaRPr lang="en-GB" sz="2400" b="1" i="0" dirty="0">
              <a:solidFill>
                <a:srgbClr val="4A4A4A"/>
              </a:solidFill>
              <a:effectLst/>
            </a:endParaRPr>
          </a:p>
          <a:p>
            <a:pPr marL="285750" indent="-285750">
              <a:lnSpc>
                <a:spcPct val="150000"/>
              </a:lnSpc>
              <a:buFont typeface="Arial" panose="020B0604020202020204" pitchFamily="34" charset="0"/>
              <a:buChar char="•"/>
            </a:pPr>
            <a:r>
              <a:rPr lang="en-GB" sz="2400" dirty="0"/>
              <a:t>Improving pathways to treatment, especially for under 18’s – remains an issue</a:t>
            </a:r>
          </a:p>
          <a:p>
            <a:pPr marL="285750" indent="-285750">
              <a:lnSpc>
                <a:spcPct val="150000"/>
              </a:lnSpc>
              <a:buFont typeface="Arial" panose="020B0604020202020204" pitchFamily="34" charset="0"/>
              <a:buChar char="•"/>
            </a:pPr>
            <a:r>
              <a:rPr lang="en-GB" sz="2400" dirty="0"/>
              <a:t>Improving transition between young people’s services and adult’s services</a:t>
            </a:r>
          </a:p>
          <a:p>
            <a:pPr marL="285750" indent="-285750">
              <a:lnSpc>
                <a:spcPct val="150000"/>
              </a:lnSpc>
              <a:buFont typeface="Arial" panose="020B0604020202020204" pitchFamily="34" charset="0"/>
              <a:buChar char="•"/>
            </a:pPr>
            <a:r>
              <a:rPr lang="en-GB" sz="2400" dirty="0"/>
              <a:t>Increasing engagement with G.P.s</a:t>
            </a:r>
          </a:p>
          <a:p>
            <a:pPr marL="285750" indent="-285750">
              <a:lnSpc>
                <a:spcPct val="150000"/>
              </a:lnSpc>
              <a:buFont typeface="Arial" panose="020B0604020202020204" pitchFamily="34" charset="0"/>
              <a:buChar char="•"/>
            </a:pPr>
            <a:r>
              <a:rPr lang="en-GB" sz="2400" dirty="0"/>
              <a:t>Stronger and more effective links with Acute Health (A&amp;E, Urology) </a:t>
            </a:r>
          </a:p>
          <a:p>
            <a:pPr marL="285750" indent="-285750">
              <a:lnSpc>
                <a:spcPct val="150000"/>
              </a:lnSpc>
              <a:buFont typeface="Arial" panose="020B0604020202020204" pitchFamily="34" charset="0"/>
              <a:buChar char="•"/>
            </a:pPr>
            <a:r>
              <a:rPr lang="en-GB" sz="2400" dirty="0"/>
              <a:t>Work with Merseyside Police to continue enforcement – exploitation using ketamine</a:t>
            </a:r>
          </a:p>
          <a:p>
            <a:pPr marL="285750" indent="-285750">
              <a:lnSpc>
                <a:spcPct val="150000"/>
              </a:lnSpc>
              <a:buFont typeface="Arial" panose="020B0604020202020204" pitchFamily="34" charset="0"/>
              <a:buChar char="•"/>
            </a:pPr>
            <a:endParaRPr lang="en-GB" sz="2400" dirty="0"/>
          </a:p>
        </p:txBody>
      </p:sp>
    </p:spTree>
    <p:extLst>
      <p:ext uri="{BB962C8B-B14F-4D97-AF65-F5344CB8AC3E}">
        <p14:creationId xmlns:p14="http://schemas.microsoft.com/office/powerpoint/2010/main" val="177796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D21E58-F2C2-9EA9-BC84-89F2D0AE766C}"/>
              </a:ext>
            </a:extLst>
          </p:cNvPr>
          <p:cNvSpPr/>
          <p:nvPr/>
        </p:nvSpPr>
        <p:spPr>
          <a:xfrm>
            <a:off x="0" y="0"/>
            <a:ext cx="12192000" cy="579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descr="A white letter on a black background&#10;&#10;Description automatically generated">
            <a:extLst>
              <a:ext uri="{FF2B5EF4-FFF2-40B4-BE49-F238E27FC236}">
                <a16:creationId xmlns:a16="http://schemas.microsoft.com/office/drawing/2014/main" id="{6E17973B-86BE-6305-71D6-0454FAF163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20" name="TextBox 19">
            <a:extLst>
              <a:ext uri="{FF2B5EF4-FFF2-40B4-BE49-F238E27FC236}">
                <a16:creationId xmlns:a16="http://schemas.microsoft.com/office/drawing/2014/main" id="{A2C4EBDE-AE37-65D1-1339-13BFC38BA8C4}"/>
              </a:ext>
            </a:extLst>
          </p:cNvPr>
          <p:cNvSpPr txBox="1"/>
          <p:nvPr/>
        </p:nvSpPr>
        <p:spPr>
          <a:xfrm>
            <a:off x="403751" y="984603"/>
            <a:ext cx="11183619" cy="4403641"/>
          </a:xfrm>
          <a:prstGeom prst="rect">
            <a:avLst/>
          </a:prstGeom>
          <a:noFill/>
        </p:spPr>
        <p:txBody>
          <a:bodyPr wrap="square">
            <a:spAutoFit/>
          </a:bodyPr>
          <a:lstStyle/>
          <a:p>
            <a:pPr algn="ctr">
              <a:lnSpc>
                <a:spcPct val="200000"/>
              </a:lnSpc>
            </a:pPr>
            <a:r>
              <a:rPr lang="en-GB" sz="3200" b="1" dirty="0"/>
              <a:t>2022-23 - EARLY WARNING SIGNS</a:t>
            </a:r>
          </a:p>
          <a:p>
            <a:pPr marL="285750" indent="-285750">
              <a:lnSpc>
                <a:spcPct val="200000"/>
              </a:lnSpc>
              <a:buFont typeface="Arial" panose="020B0604020202020204" pitchFamily="34" charset="0"/>
              <a:buChar char="•"/>
            </a:pPr>
            <a:r>
              <a:rPr lang="en-GB" sz="2800" dirty="0"/>
              <a:t>Increasing Ketamine use known to Response(Young People’s Service)</a:t>
            </a:r>
          </a:p>
          <a:p>
            <a:pPr marL="457200" indent="-457200">
              <a:lnSpc>
                <a:spcPct val="200000"/>
              </a:lnSpc>
              <a:buFont typeface="Arial" panose="020B0604020202020204" pitchFamily="34" charset="0"/>
              <a:buChar char="•"/>
            </a:pPr>
            <a:r>
              <a:rPr lang="en-GB" sz="2800" dirty="0"/>
              <a:t>Increasing Ketamine encountered at Wirral Ways, and Birchwood(IPD)</a:t>
            </a:r>
          </a:p>
          <a:p>
            <a:pPr marL="457200" indent="-457200">
              <a:lnSpc>
                <a:spcPct val="200000"/>
              </a:lnSpc>
              <a:buFont typeface="Arial" panose="020B0604020202020204" pitchFamily="34" charset="0"/>
              <a:buChar char="•"/>
            </a:pPr>
            <a:r>
              <a:rPr lang="en-GB" sz="2800" dirty="0"/>
              <a:t>Ketamine use being picked up in Schools</a:t>
            </a:r>
          </a:p>
          <a:p>
            <a:pPr marL="285750" indent="-285750">
              <a:lnSpc>
                <a:spcPct val="200000"/>
              </a:lnSpc>
              <a:buFont typeface="Arial" panose="020B0604020202020204" pitchFamily="34" charset="0"/>
              <a:buChar char="•"/>
            </a:pPr>
            <a:r>
              <a:rPr lang="en-GB" sz="2800" dirty="0"/>
              <a:t>Ketamine use encountered by Merseyside Police</a:t>
            </a:r>
          </a:p>
        </p:txBody>
      </p:sp>
      <p:sp>
        <p:nvSpPr>
          <p:cNvPr id="22" name="Rectangle 21">
            <a:extLst>
              <a:ext uri="{FF2B5EF4-FFF2-40B4-BE49-F238E27FC236}">
                <a16:creationId xmlns:a16="http://schemas.microsoft.com/office/drawing/2014/main" id="{1B402DDC-D83A-E6E5-75B6-89E3E116F985}"/>
              </a:ext>
            </a:extLst>
          </p:cNvPr>
          <p:cNvSpPr/>
          <p:nvPr/>
        </p:nvSpPr>
        <p:spPr>
          <a:xfrm>
            <a:off x="0" y="6116256"/>
            <a:ext cx="12192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3" name="Picture 22" descr="A white letter on a black background&#10;&#10;Description automatically generated">
            <a:extLst>
              <a:ext uri="{FF2B5EF4-FFF2-40B4-BE49-F238E27FC236}">
                <a16:creationId xmlns:a16="http://schemas.microsoft.com/office/drawing/2014/main" id="{43604BD9-86CC-9435-6BCC-ACC36B5B3F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Tree>
    <p:extLst>
      <p:ext uri="{BB962C8B-B14F-4D97-AF65-F5344CB8AC3E}">
        <p14:creationId xmlns:p14="http://schemas.microsoft.com/office/powerpoint/2010/main" val="315299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DFCE93C-E35B-7488-3C09-61FA0EF1E8BE}"/>
              </a:ext>
            </a:extLst>
          </p:cNvPr>
          <p:cNvSpPr/>
          <p:nvPr/>
        </p:nvSpPr>
        <p:spPr>
          <a:xfrm>
            <a:off x="0" y="6116256"/>
            <a:ext cx="12192000" cy="741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Picture 14" descr="A white letter on a black background&#10;&#10;Description automatically generated">
            <a:extLst>
              <a:ext uri="{FF2B5EF4-FFF2-40B4-BE49-F238E27FC236}">
                <a16:creationId xmlns:a16="http://schemas.microsoft.com/office/drawing/2014/main" id="{11678868-3445-BF11-AD92-E849C1A305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6" name="Rectangle 5">
            <a:extLst>
              <a:ext uri="{FF2B5EF4-FFF2-40B4-BE49-F238E27FC236}">
                <a16:creationId xmlns:a16="http://schemas.microsoft.com/office/drawing/2014/main" id="{2C7A1CA4-0429-2C9B-9C81-FBFB4455B287}"/>
              </a:ext>
            </a:extLst>
          </p:cNvPr>
          <p:cNvSpPr/>
          <p:nvPr/>
        </p:nvSpPr>
        <p:spPr>
          <a:xfrm>
            <a:off x="0" y="0"/>
            <a:ext cx="12192000" cy="5232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a:extLst>
              <a:ext uri="{FF2B5EF4-FFF2-40B4-BE49-F238E27FC236}">
                <a16:creationId xmlns:a16="http://schemas.microsoft.com/office/drawing/2014/main" id="{3CA48DE5-9E96-CFD3-5708-D4B59987BF8D}"/>
              </a:ext>
            </a:extLst>
          </p:cNvPr>
          <p:cNvSpPr txBox="1"/>
          <p:nvPr/>
        </p:nvSpPr>
        <p:spPr>
          <a:xfrm>
            <a:off x="699407" y="0"/>
            <a:ext cx="8583825" cy="523220"/>
          </a:xfrm>
          <a:prstGeom prst="rect">
            <a:avLst/>
          </a:prstGeom>
          <a:noFill/>
        </p:spPr>
        <p:txBody>
          <a:bodyPr wrap="none" rtlCol="0">
            <a:spAutoFit/>
          </a:bodyPr>
          <a:lstStyle/>
          <a:p>
            <a:r>
              <a:rPr lang="en-GB" sz="2800" b="1" dirty="0">
                <a:solidFill>
                  <a:schemeClr val="bg1"/>
                </a:solidFill>
                <a:latin typeface="+mn-lt"/>
              </a:rPr>
              <a:t>Wirral Ketamine Response Coordination Report:  </a:t>
            </a:r>
            <a:r>
              <a:rPr lang="en-GB" sz="2800" b="1" dirty="0">
                <a:solidFill>
                  <a:schemeClr val="bg1"/>
                </a:solidFill>
              </a:rPr>
              <a:t>Context</a:t>
            </a:r>
          </a:p>
        </p:txBody>
      </p:sp>
      <p:sp>
        <p:nvSpPr>
          <p:cNvPr id="5" name="TextBox 4">
            <a:extLst>
              <a:ext uri="{FF2B5EF4-FFF2-40B4-BE49-F238E27FC236}">
                <a16:creationId xmlns:a16="http://schemas.microsoft.com/office/drawing/2014/main" id="{529369E9-E0A3-9C75-7CD6-C9B72F2F7B8B}"/>
              </a:ext>
            </a:extLst>
          </p:cNvPr>
          <p:cNvSpPr txBox="1"/>
          <p:nvPr/>
        </p:nvSpPr>
        <p:spPr>
          <a:xfrm>
            <a:off x="9132038" y="472805"/>
            <a:ext cx="3048885" cy="56938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GB" sz="1400" dirty="0">
                <a:effectLst/>
                <a:latin typeface="Aptos" panose="020B0004020202020204" pitchFamily="34" charset="0"/>
                <a:ea typeface="Aptos" panose="020B0004020202020204" pitchFamily="34" charset="0"/>
                <a:cs typeface="Aptos" panose="020B0004020202020204" pitchFamily="34" charset="0"/>
              </a:rPr>
              <a:t>Agencies that form the Ketamine Response working group include:</a:t>
            </a:r>
          </a:p>
          <a:p>
            <a:pPr>
              <a:buNone/>
            </a:pPr>
            <a:r>
              <a:rPr lang="en-GB" sz="1400" dirty="0">
                <a:effectLst/>
                <a:latin typeface="Aptos" panose="020B0004020202020204" pitchFamily="34" charset="0"/>
                <a:ea typeface="Aptos" panose="020B0004020202020204" pitchFamily="34" charset="0"/>
                <a:cs typeface="Aptos" panose="020B0004020202020204" pitchFamily="34" charset="0"/>
              </a:rPr>
              <a:t> </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Kaleidoscope @ Birchwood – Rehabilitation &amp; Detoxification</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Local Authority Children’s Services</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Merseyside Police</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Public Health England</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Public Health Wirral – Addictions commissioning team</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Public Health Wirral – CYP commissioning team</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Response Drug and Alcohol Service – Young Peoples Drug Services</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Wirral Community Health and Care NHS Foundation Trust</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Wirral University Teaching Hospital</a:t>
            </a:r>
          </a:p>
          <a:p>
            <a:pPr marL="342900" lvl="0" indent="-342900">
              <a:buFont typeface="Symbol" panose="05050102010706020507" pitchFamily="18" charset="2"/>
              <a:buChar char=""/>
            </a:pPr>
            <a:r>
              <a:rPr lang="en-GB" sz="1400" dirty="0">
                <a:effectLst/>
                <a:latin typeface="Aptos" panose="020B0004020202020204" pitchFamily="34" charset="0"/>
                <a:ea typeface="Aptos" panose="020B0004020202020204" pitchFamily="34" charset="0"/>
                <a:cs typeface="Aptos" panose="020B0004020202020204" pitchFamily="34" charset="0"/>
              </a:rPr>
              <a:t>Wirral Ways CGL - Adult Drugs Services</a:t>
            </a:r>
          </a:p>
          <a:p>
            <a:pPr>
              <a:buNone/>
            </a:pPr>
            <a:r>
              <a:rPr lang="en-GB" sz="1400" dirty="0">
                <a:effectLst/>
                <a:latin typeface="Aptos" panose="020B0004020202020204" pitchFamily="34" charset="0"/>
                <a:ea typeface="Aptos" panose="020B0004020202020204" pitchFamily="34" charset="0"/>
                <a:cs typeface="Aptos" panose="020B0004020202020204" pitchFamily="34" charset="0"/>
              </a:rPr>
              <a:t> </a:t>
            </a:r>
          </a:p>
          <a:p>
            <a:r>
              <a:rPr lang="en-GB" sz="1400" dirty="0">
                <a:effectLst/>
                <a:latin typeface="Aptos" panose="020B0004020202020204" pitchFamily="34" charset="0"/>
                <a:ea typeface="Aptos" panose="020B0004020202020204" pitchFamily="34" charset="0"/>
                <a:cs typeface="Aptos" panose="020B0004020202020204" pitchFamily="34" charset="0"/>
              </a:rPr>
              <a:t>Other services were engaged and consulted as part of the working group’s activities.</a:t>
            </a:r>
          </a:p>
        </p:txBody>
      </p:sp>
      <p:graphicFrame>
        <p:nvGraphicFramePr>
          <p:cNvPr id="17" name="TextBox 2">
            <a:extLst>
              <a:ext uri="{FF2B5EF4-FFF2-40B4-BE49-F238E27FC236}">
                <a16:creationId xmlns:a16="http://schemas.microsoft.com/office/drawing/2014/main" id="{DE7D3B0A-2F14-AFCF-D735-2D503ACB7B81}"/>
              </a:ext>
            </a:extLst>
          </p:cNvPr>
          <p:cNvGraphicFramePr/>
          <p:nvPr>
            <p:extLst>
              <p:ext uri="{D42A27DB-BD31-4B8C-83A1-F6EECF244321}">
                <p14:modId xmlns:p14="http://schemas.microsoft.com/office/powerpoint/2010/main" val="3470992019"/>
              </p:ext>
            </p:extLst>
          </p:nvPr>
        </p:nvGraphicFramePr>
        <p:xfrm>
          <a:off x="139700" y="635943"/>
          <a:ext cx="8992338" cy="5756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779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8C3DE-1B13-6FA8-8264-EA41D1D29DC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F2AC269-5AFA-811D-2B97-B2D4AA732032}"/>
              </a:ext>
            </a:extLst>
          </p:cNvPr>
          <p:cNvSpPr/>
          <p:nvPr/>
        </p:nvSpPr>
        <p:spPr>
          <a:xfrm>
            <a:off x="0" y="0"/>
            <a:ext cx="12192000" cy="579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descr="A white letter on a black background&#10;&#10;Description automatically generated">
            <a:extLst>
              <a:ext uri="{FF2B5EF4-FFF2-40B4-BE49-F238E27FC236}">
                <a16:creationId xmlns:a16="http://schemas.microsoft.com/office/drawing/2014/main" id="{1E6F803E-5781-3A8F-91CF-5C6BCB12D0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22" name="Rectangle 21">
            <a:extLst>
              <a:ext uri="{FF2B5EF4-FFF2-40B4-BE49-F238E27FC236}">
                <a16:creationId xmlns:a16="http://schemas.microsoft.com/office/drawing/2014/main" id="{75C84E0B-13F4-B516-F6A9-D419DB482005}"/>
              </a:ext>
            </a:extLst>
          </p:cNvPr>
          <p:cNvSpPr/>
          <p:nvPr/>
        </p:nvSpPr>
        <p:spPr>
          <a:xfrm>
            <a:off x="0" y="6116256"/>
            <a:ext cx="12192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3" name="Picture 22" descr="A white letter on a black background&#10;&#10;Description automatically generated">
            <a:extLst>
              <a:ext uri="{FF2B5EF4-FFF2-40B4-BE49-F238E27FC236}">
                <a16:creationId xmlns:a16="http://schemas.microsoft.com/office/drawing/2014/main" id="{A21103DF-AE97-F4F8-73EC-1ED914C18F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4" name="TextBox 3">
            <a:extLst>
              <a:ext uri="{FF2B5EF4-FFF2-40B4-BE49-F238E27FC236}">
                <a16:creationId xmlns:a16="http://schemas.microsoft.com/office/drawing/2014/main" id="{C28D5D7F-A57B-4B74-8679-734018601934}"/>
              </a:ext>
            </a:extLst>
          </p:cNvPr>
          <p:cNvSpPr txBox="1"/>
          <p:nvPr/>
        </p:nvSpPr>
        <p:spPr>
          <a:xfrm>
            <a:off x="1884218" y="770194"/>
            <a:ext cx="8423563" cy="4401205"/>
          </a:xfrm>
          <a:prstGeom prst="rect">
            <a:avLst/>
          </a:prstGeom>
          <a:noFill/>
        </p:spPr>
        <p:txBody>
          <a:bodyPr wrap="square">
            <a:spAutoFit/>
          </a:bodyPr>
          <a:lstStyle/>
          <a:p>
            <a:r>
              <a:rPr lang="en-GB" sz="4000" b="1" dirty="0">
                <a:latin typeface="Aptos Display" panose="020B0004020202020204" pitchFamily="34" charset="0"/>
              </a:rPr>
              <a:t>Situation: </a:t>
            </a:r>
            <a:r>
              <a:rPr lang="en-GB" sz="4000" dirty="0">
                <a:latin typeface="Aptos Display" panose="020B0004020202020204" pitchFamily="34" charset="0"/>
              </a:rPr>
              <a:t>Data was limited and Numbers were not huge but service contact and anecdotal feedback  were suggesting a rapidly growing drug use affecting a predominantly younger group, and with some serious health harm being encountered.</a:t>
            </a:r>
          </a:p>
        </p:txBody>
      </p:sp>
    </p:spTree>
    <p:extLst>
      <p:ext uri="{BB962C8B-B14F-4D97-AF65-F5344CB8AC3E}">
        <p14:creationId xmlns:p14="http://schemas.microsoft.com/office/powerpoint/2010/main" val="81844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5E7AC-74A7-B03E-1B87-CDA509EB5B4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620B5B-9EFE-7990-9D14-4B4342555E2B}"/>
              </a:ext>
            </a:extLst>
          </p:cNvPr>
          <p:cNvSpPr/>
          <p:nvPr/>
        </p:nvSpPr>
        <p:spPr>
          <a:xfrm>
            <a:off x="0" y="0"/>
            <a:ext cx="12192000" cy="579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descr="A white letter on a black background&#10;&#10;Description automatically generated">
            <a:extLst>
              <a:ext uri="{FF2B5EF4-FFF2-40B4-BE49-F238E27FC236}">
                <a16:creationId xmlns:a16="http://schemas.microsoft.com/office/drawing/2014/main" id="{8941C756-A9D3-9F39-CE12-4BE3BE01A6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22" name="Rectangle 21">
            <a:extLst>
              <a:ext uri="{FF2B5EF4-FFF2-40B4-BE49-F238E27FC236}">
                <a16:creationId xmlns:a16="http://schemas.microsoft.com/office/drawing/2014/main" id="{9781F913-E69D-4223-033B-E8A90D365545}"/>
              </a:ext>
            </a:extLst>
          </p:cNvPr>
          <p:cNvSpPr/>
          <p:nvPr/>
        </p:nvSpPr>
        <p:spPr>
          <a:xfrm>
            <a:off x="0" y="6116256"/>
            <a:ext cx="12192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3" name="Picture 22" descr="A white letter on a black background&#10;&#10;Description automatically generated">
            <a:extLst>
              <a:ext uri="{FF2B5EF4-FFF2-40B4-BE49-F238E27FC236}">
                <a16:creationId xmlns:a16="http://schemas.microsoft.com/office/drawing/2014/main" id="{86E76505-8402-E55F-2BF2-1BC3A8F730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7" y="6279394"/>
            <a:ext cx="2663825" cy="426244"/>
          </a:xfrm>
          <a:prstGeom prst="rect">
            <a:avLst/>
          </a:prstGeom>
          <a:noFill/>
          <a:ln>
            <a:noFill/>
          </a:ln>
        </p:spPr>
      </p:pic>
      <p:sp>
        <p:nvSpPr>
          <p:cNvPr id="4" name="TextBox 3">
            <a:extLst>
              <a:ext uri="{FF2B5EF4-FFF2-40B4-BE49-F238E27FC236}">
                <a16:creationId xmlns:a16="http://schemas.microsoft.com/office/drawing/2014/main" id="{BAF4F2FD-9F00-5DE6-1DDF-46748D8942F2}"/>
              </a:ext>
            </a:extLst>
          </p:cNvPr>
          <p:cNvSpPr txBox="1"/>
          <p:nvPr/>
        </p:nvSpPr>
        <p:spPr>
          <a:xfrm>
            <a:off x="762000" y="1771327"/>
            <a:ext cx="10704512" cy="2739211"/>
          </a:xfrm>
          <a:prstGeom prst="rect">
            <a:avLst/>
          </a:prstGeom>
          <a:noFill/>
        </p:spPr>
        <p:txBody>
          <a:bodyPr wrap="square">
            <a:spAutoFit/>
          </a:bodyPr>
          <a:lstStyle/>
          <a:p>
            <a:pPr algn="ctr"/>
            <a:r>
              <a:rPr lang="en-GB" sz="3600" i="1" dirty="0"/>
              <a:t>Beginning of 2024 established the multi-agency Wirral Ketamine Steering group.</a:t>
            </a:r>
          </a:p>
          <a:p>
            <a:pPr algn="ctr"/>
            <a:endParaRPr lang="en-GB" sz="3600" i="1" dirty="0"/>
          </a:p>
          <a:p>
            <a:pPr algn="ctr"/>
            <a:r>
              <a:rPr lang="en-GB" sz="3200" i="1" dirty="0"/>
              <a:t>This group has led and co-ordinated the Wirral comprehensive response since then.  </a:t>
            </a:r>
          </a:p>
        </p:txBody>
      </p:sp>
    </p:spTree>
    <p:extLst>
      <p:ext uri="{BB962C8B-B14F-4D97-AF65-F5344CB8AC3E}">
        <p14:creationId xmlns:p14="http://schemas.microsoft.com/office/powerpoint/2010/main" val="387073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9678-27C6-ABD7-0D7F-622C5E8A9BBB}"/>
              </a:ext>
            </a:extLst>
          </p:cNvPr>
          <p:cNvSpPr>
            <a:spLocks noGrp="1"/>
          </p:cNvSpPr>
          <p:nvPr>
            <p:ph type="ctrTitle"/>
          </p:nvPr>
        </p:nvSpPr>
        <p:spPr>
          <a:xfrm>
            <a:off x="6090045" y="1946564"/>
            <a:ext cx="5624118" cy="1011381"/>
          </a:xfrm>
        </p:spPr>
        <p:txBody>
          <a:bodyPr anchor="b">
            <a:normAutofit fontScale="90000"/>
          </a:bodyPr>
          <a:lstStyle/>
          <a:p>
            <a:pPr algn="ctr"/>
            <a:r>
              <a:rPr lang="en-GB" dirty="0">
                <a:latin typeface="Bahnschrift SemiBold" panose="020B0502040204020203" pitchFamily="34" charset="0"/>
              </a:rPr>
              <a:t>Response</a:t>
            </a:r>
          </a:p>
        </p:txBody>
      </p:sp>
      <p:sp>
        <p:nvSpPr>
          <p:cNvPr id="3" name="Subtitle 2">
            <a:extLst>
              <a:ext uri="{FF2B5EF4-FFF2-40B4-BE49-F238E27FC236}">
                <a16:creationId xmlns:a16="http://schemas.microsoft.com/office/drawing/2014/main" id="{FA71B05D-2B86-110A-16C9-8ABA63973583}"/>
              </a:ext>
            </a:extLst>
          </p:cNvPr>
          <p:cNvSpPr>
            <a:spLocks noGrp="1"/>
          </p:cNvSpPr>
          <p:nvPr>
            <p:ph type="subTitle" idx="1"/>
          </p:nvPr>
        </p:nvSpPr>
        <p:spPr>
          <a:xfrm>
            <a:off x="6139161" y="3429000"/>
            <a:ext cx="5617794" cy="1150937"/>
          </a:xfrm>
        </p:spPr>
        <p:txBody>
          <a:bodyPr anchor="t">
            <a:normAutofit/>
          </a:bodyPr>
          <a:lstStyle/>
          <a:p>
            <a:pPr algn="ctr"/>
            <a:r>
              <a:rPr lang="en-GB" sz="4400" dirty="0">
                <a:solidFill>
                  <a:schemeClr val="tx1"/>
                </a:solidFill>
                <a:latin typeface="Bahnschrift SemiBold" panose="020B0502040204020203" pitchFamily="34" charset="0"/>
              </a:rPr>
              <a:t>Ketamine</a:t>
            </a:r>
          </a:p>
        </p:txBody>
      </p:sp>
      <p:pic>
        <p:nvPicPr>
          <p:cNvPr id="8" name="Picture 7" descr="A close-up of a white powder&#10;&#10;Description automatically generated">
            <a:extLst>
              <a:ext uri="{FF2B5EF4-FFF2-40B4-BE49-F238E27FC236}">
                <a16:creationId xmlns:a16="http://schemas.microsoft.com/office/drawing/2014/main" id="{0D2CA6E0-3887-F5F3-D60C-913C94ADA0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12" y="1346200"/>
            <a:ext cx="4831451" cy="4508695"/>
          </a:xfrm>
          <a:prstGeom prst="rect">
            <a:avLst/>
          </a:prstGeom>
        </p:spPr>
      </p:pic>
    </p:spTree>
    <p:extLst>
      <p:ext uri="{BB962C8B-B14F-4D97-AF65-F5344CB8AC3E}">
        <p14:creationId xmlns:p14="http://schemas.microsoft.com/office/powerpoint/2010/main" val="388291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4" name="Rectangle 25">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6" name="Freeform: Shape 29">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dirty="0"/>
          </a:p>
        </p:txBody>
      </p:sp>
      <p:sp>
        <p:nvSpPr>
          <p:cNvPr id="37" name="Rectangle 31">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dirty="0"/>
          </a:p>
        </p:txBody>
      </p:sp>
      <p:pic>
        <p:nvPicPr>
          <p:cNvPr id="13" name="Picture 12" descr="A graph with different colored bars&#10;&#10;Description automatically generated">
            <a:extLst>
              <a:ext uri="{FF2B5EF4-FFF2-40B4-BE49-F238E27FC236}">
                <a16:creationId xmlns:a16="http://schemas.microsoft.com/office/drawing/2014/main" id="{401F5A1D-9AA3-059C-0B01-AE29DCEC57C7}"/>
              </a:ext>
            </a:extLst>
          </p:cNvPr>
          <p:cNvPicPr>
            <a:picLocks noChangeAspect="1"/>
          </p:cNvPicPr>
          <p:nvPr/>
        </p:nvPicPr>
        <p:blipFill>
          <a:blip r:embed="rId2"/>
          <a:stretch>
            <a:fillRect/>
          </a:stretch>
        </p:blipFill>
        <p:spPr>
          <a:xfrm>
            <a:off x="4720783" y="1302328"/>
            <a:ext cx="6823516" cy="4605250"/>
          </a:xfrm>
          <a:prstGeom prst="rect">
            <a:avLst/>
          </a:prstGeom>
          <a:effectLst/>
        </p:spPr>
      </p:pic>
      <p:sp>
        <p:nvSpPr>
          <p:cNvPr id="17" name="TextBox 16">
            <a:extLst>
              <a:ext uri="{FF2B5EF4-FFF2-40B4-BE49-F238E27FC236}">
                <a16:creationId xmlns:a16="http://schemas.microsoft.com/office/drawing/2014/main" id="{866B1ECC-F203-AFBF-92D0-05D0D58662B9}"/>
              </a:ext>
            </a:extLst>
          </p:cNvPr>
          <p:cNvSpPr txBox="1"/>
          <p:nvPr/>
        </p:nvSpPr>
        <p:spPr>
          <a:xfrm>
            <a:off x="494314" y="1965025"/>
            <a:ext cx="3387259"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BEBEB"/>
                </a:solidFill>
                <a:effectLst/>
                <a:uLnTx/>
                <a:uFillTx/>
                <a:latin typeface="Bahnschrift SemiBold" panose="020B0502040204020203" pitchFamily="34" charset="0"/>
                <a:ea typeface="+mn-ea"/>
                <a:cs typeface="+mn-cs"/>
              </a:rPr>
              <a:t>Reasons for Referral 2022/23</a:t>
            </a:r>
            <a:endParaRPr kumimoji="0" lang="en-GB" sz="40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Tree>
    <p:extLst>
      <p:ext uri="{BB962C8B-B14F-4D97-AF65-F5344CB8AC3E}">
        <p14:creationId xmlns:p14="http://schemas.microsoft.com/office/powerpoint/2010/main" val="367670150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4048BCD-5999-AD87-6B5E-28DFCBF9A0E0}"/>
              </a:ext>
            </a:extLst>
          </p:cNvPr>
          <p:cNvSpPr>
            <a:spLocks noGrp="1"/>
          </p:cNvSpPr>
          <p:nvPr>
            <p:ph type="title"/>
          </p:nvPr>
        </p:nvSpPr>
        <p:spPr>
          <a:xfrm>
            <a:off x="732884" y="2506286"/>
            <a:ext cx="3108626" cy="1444752"/>
          </a:xfrm>
        </p:spPr>
        <p:txBody>
          <a:bodyPr anchor="b">
            <a:noAutofit/>
          </a:bodyPr>
          <a:lstStyle/>
          <a:p>
            <a:r>
              <a:rPr lang="en-GB" sz="4400" dirty="0">
                <a:solidFill>
                  <a:srgbClr val="EBEBEB"/>
                </a:solidFill>
                <a:latin typeface="Bahnschrift SemiBold" panose="020B0502040204020203" pitchFamily="34" charset="0"/>
              </a:rPr>
              <a:t>Reasons for Referral 2023/24</a:t>
            </a:r>
          </a:p>
        </p:txBody>
      </p:sp>
      <p:sp>
        <p:nvSpPr>
          <p:cNvPr id="21"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2" name="Freeform: Shape 15">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GB" dirty="0"/>
          </a:p>
        </p:txBody>
      </p:sp>
      <p:sp>
        <p:nvSpPr>
          <p:cNvPr id="23" name="Rectangle 17">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dirty="0"/>
          </a:p>
        </p:txBody>
      </p:sp>
      <p:pic>
        <p:nvPicPr>
          <p:cNvPr id="5" name="Content Placeholder 4" descr="A graph with different colored bars&#10;&#10;Description automatically generated">
            <a:extLst>
              <a:ext uri="{FF2B5EF4-FFF2-40B4-BE49-F238E27FC236}">
                <a16:creationId xmlns:a16="http://schemas.microsoft.com/office/drawing/2014/main" id="{0EB15323-0A91-0409-1D2B-6395413ACBA9}"/>
              </a:ext>
            </a:extLst>
          </p:cNvPr>
          <p:cNvPicPr>
            <a:picLocks noChangeAspect="1"/>
          </p:cNvPicPr>
          <p:nvPr/>
        </p:nvPicPr>
        <p:blipFill>
          <a:blip r:embed="rId2"/>
          <a:stretch>
            <a:fillRect/>
          </a:stretch>
        </p:blipFill>
        <p:spPr>
          <a:xfrm>
            <a:off x="5048451" y="1368829"/>
            <a:ext cx="6495847" cy="4566457"/>
          </a:xfrm>
          <a:prstGeom prst="rect">
            <a:avLst/>
          </a:prstGeom>
          <a:effectLst/>
        </p:spPr>
      </p:pic>
    </p:spTree>
    <p:extLst>
      <p:ext uri="{BB962C8B-B14F-4D97-AF65-F5344CB8AC3E}">
        <p14:creationId xmlns:p14="http://schemas.microsoft.com/office/powerpoint/2010/main" val="158830560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dirty="0"/>
          </a:p>
        </p:txBody>
      </p:sp>
      <p:graphicFrame>
        <p:nvGraphicFramePr>
          <p:cNvPr id="5" name="Table 4">
            <a:extLst>
              <a:ext uri="{FF2B5EF4-FFF2-40B4-BE49-F238E27FC236}">
                <a16:creationId xmlns:a16="http://schemas.microsoft.com/office/drawing/2014/main" id="{B72A292E-4A13-7345-BDDD-6F20AFF5D0D8}"/>
              </a:ext>
            </a:extLst>
          </p:cNvPr>
          <p:cNvGraphicFramePr>
            <a:graphicFrameLocks noGrp="1"/>
          </p:cNvGraphicFramePr>
          <p:nvPr/>
        </p:nvGraphicFramePr>
        <p:xfrm>
          <a:off x="213563" y="332264"/>
          <a:ext cx="8341755" cy="6361329"/>
        </p:xfrm>
        <a:graphic>
          <a:graphicData uri="http://schemas.openxmlformats.org/drawingml/2006/table">
            <a:tbl>
              <a:tblPr firstRow="1" firstCol="1" bandRow="1"/>
              <a:tblGrid>
                <a:gridCol w="313478">
                  <a:extLst>
                    <a:ext uri="{9D8B030D-6E8A-4147-A177-3AD203B41FA5}">
                      <a16:colId xmlns:a16="http://schemas.microsoft.com/office/drawing/2014/main" val="3606184922"/>
                    </a:ext>
                  </a:extLst>
                </a:gridCol>
                <a:gridCol w="815781">
                  <a:extLst>
                    <a:ext uri="{9D8B030D-6E8A-4147-A177-3AD203B41FA5}">
                      <a16:colId xmlns:a16="http://schemas.microsoft.com/office/drawing/2014/main" val="3667536004"/>
                    </a:ext>
                  </a:extLst>
                </a:gridCol>
                <a:gridCol w="1548243">
                  <a:extLst>
                    <a:ext uri="{9D8B030D-6E8A-4147-A177-3AD203B41FA5}">
                      <a16:colId xmlns:a16="http://schemas.microsoft.com/office/drawing/2014/main" val="2418912766"/>
                    </a:ext>
                  </a:extLst>
                </a:gridCol>
                <a:gridCol w="1209066">
                  <a:extLst>
                    <a:ext uri="{9D8B030D-6E8A-4147-A177-3AD203B41FA5}">
                      <a16:colId xmlns:a16="http://schemas.microsoft.com/office/drawing/2014/main" val="533175566"/>
                    </a:ext>
                  </a:extLst>
                </a:gridCol>
                <a:gridCol w="2333337">
                  <a:extLst>
                    <a:ext uri="{9D8B030D-6E8A-4147-A177-3AD203B41FA5}">
                      <a16:colId xmlns:a16="http://schemas.microsoft.com/office/drawing/2014/main" val="4034506843"/>
                    </a:ext>
                  </a:extLst>
                </a:gridCol>
                <a:gridCol w="2121850">
                  <a:extLst>
                    <a:ext uri="{9D8B030D-6E8A-4147-A177-3AD203B41FA5}">
                      <a16:colId xmlns:a16="http://schemas.microsoft.com/office/drawing/2014/main" val="1223043907"/>
                    </a:ext>
                  </a:extLst>
                </a:gridCol>
              </a:tblGrid>
              <a:tr h="455945">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Age</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Postcode</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Length of time using</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How Often</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Symptoms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405487"/>
                  </a:ext>
                </a:extLst>
              </a:tr>
              <a:tr h="762260">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F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16</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CH43</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4 months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Daily almost daily</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Cramps</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Wanting to urinate</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Blood flesh in urine</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281214"/>
                  </a:ext>
                </a:extLst>
              </a:tr>
              <a:tr h="659493">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15</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CH42</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A&amp;E referral</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States using Ketamine, with other drugs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491276"/>
                  </a:ext>
                </a:extLst>
              </a:tr>
              <a:tr h="735800">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16</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CH42</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New Referral (CYD)</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Housing provider</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Told SW using Ketamine</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64684"/>
                  </a:ext>
                </a:extLst>
              </a:tr>
              <a:tr h="455945">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16</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CH41</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Regular</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Several x wk</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Lower abdomen pain</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32939"/>
                  </a:ext>
                </a:extLst>
              </a:tr>
              <a:tr h="455945">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17</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CH44/48</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several months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occasionally</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Some discomfort</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67265"/>
                  </a:ext>
                </a:extLst>
              </a:tr>
              <a:tr h="735800">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16</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CH63</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4 months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Large amounts(2-3g) </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6 x month</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K hole, very risky behaviour, under the influence</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819370"/>
                  </a:ext>
                </a:extLst>
              </a:tr>
              <a:tr h="455945">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13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CH44</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Couple of weeks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Used 1-2 times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No ill effects, no regular users in Seacombe/Liscard area</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953681"/>
                  </a:ext>
                </a:extLst>
              </a:tr>
              <a:tr h="361448">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18</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CH63</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months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weekends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Blood in urine</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892052"/>
                  </a:ext>
                </a:extLst>
              </a:tr>
              <a:tr h="455945">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a:t>
                      </a:r>
                    </a:p>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17</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CH44</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Couple of months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Weekends/occasional weekday</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Some cramps - hospitalisation</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821078"/>
                  </a:ext>
                </a:extLst>
              </a:tr>
              <a:tr h="365780">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16</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CH41</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3 months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Once a weekend</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none</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516858"/>
                  </a:ext>
                </a:extLst>
              </a:tr>
              <a:tr h="176090">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15</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CH46</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2 months</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2-3 x week</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Excluded for using at school</a:t>
                      </a:r>
                    </a:p>
                  </a:txBody>
                  <a:tcPr marL="27923" marR="27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097120"/>
                  </a:ext>
                </a:extLst>
              </a:tr>
            </a:tbl>
          </a:graphicData>
        </a:graphic>
      </p:graphicFrame>
      <p:sp>
        <p:nvSpPr>
          <p:cNvPr id="6" name="TextBox 5">
            <a:extLst>
              <a:ext uri="{FF2B5EF4-FFF2-40B4-BE49-F238E27FC236}">
                <a16:creationId xmlns:a16="http://schemas.microsoft.com/office/drawing/2014/main" id="{A78802CC-6636-D314-BB79-B166FCA2A3FE}"/>
              </a:ext>
            </a:extLst>
          </p:cNvPr>
          <p:cNvSpPr txBox="1"/>
          <p:nvPr/>
        </p:nvSpPr>
        <p:spPr>
          <a:xfrm>
            <a:off x="9840854" y="2178519"/>
            <a:ext cx="2227459"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lumMod val="95000"/>
                  </a:prstClr>
                </a:solidFill>
                <a:effectLst/>
                <a:uLnTx/>
                <a:uFillTx/>
                <a:latin typeface="Bahnschrift SemiBold" panose="020B0502040204020203" pitchFamily="34" charset="0"/>
                <a:ea typeface="+mn-ea"/>
                <a:cs typeface="+mn-cs"/>
              </a:rPr>
              <a:t>Signs</a:t>
            </a:r>
            <a:r>
              <a:rPr kumimoji="0" lang="en-GB" sz="3200" b="0" i="0" u="none" strike="noStrike" kern="1200" cap="none" spc="0" normalizeH="0" baseline="0" noProof="0" dirty="0">
                <a:ln>
                  <a:noFill/>
                </a:ln>
                <a:solidFill>
                  <a:prstClr val="white">
                    <a:lumMod val="95000"/>
                  </a:prstClr>
                </a:solidFill>
                <a:effectLst/>
                <a:uLnTx/>
                <a:uFillTx/>
                <a:latin typeface="Century Gothic" panose="020B0502020202020204"/>
                <a:ea typeface="+mn-ea"/>
                <a:cs typeface="+mn-cs"/>
              </a:rPr>
              <a:t> &amp; Symptoms</a:t>
            </a:r>
            <a:endParaRPr kumimoji="0" lang="en-GB" sz="1800" b="0" i="0" u="none" strike="noStrike" kern="1200" cap="none" spc="0" normalizeH="0" baseline="0" noProof="0" dirty="0">
              <a:ln>
                <a:noFill/>
              </a:ln>
              <a:solidFill>
                <a:prstClr val="white">
                  <a:lumMod val="9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4432398"/>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7ec70bc-4bc4-45ec-8543-b4f1fe6a2bfb" xsi:nil="true"/>
    <lcf76f155ced4ddcb4097134ff3c332f xmlns="1a8fd05e-55fb-40f9-b1d2-0f4dfb773791">
      <Terms xmlns="http://schemas.microsoft.com/office/infopath/2007/PartnerControls"/>
    </lcf76f155ced4ddcb4097134ff3c332f>
    <SharedWithUsers xmlns="47ec70bc-4bc4-45ec-8543-b4f1fe6a2bf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B6030A715A714DAF29EF644AE26E10" ma:contentTypeVersion="15" ma:contentTypeDescription="Create a new document." ma:contentTypeScope="" ma:versionID="14bbacb9f6382721b515f381ae031b60">
  <xsd:schema xmlns:xsd="http://www.w3.org/2001/XMLSchema" xmlns:xs="http://www.w3.org/2001/XMLSchema" xmlns:p="http://schemas.microsoft.com/office/2006/metadata/properties" xmlns:ns2="1a8fd05e-55fb-40f9-b1d2-0f4dfb773791" xmlns:ns3="47ec70bc-4bc4-45ec-8543-b4f1fe6a2bfb" targetNamespace="http://schemas.microsoft.com/office/2006/metadata/properties" ma:root="true" ma:fieldsID="9aa2755dc156bd3e94dc682b0cf17fb0" ns2:_="" ns3:_="">
    <xsd:import namespace="1a8fd05e-55fb-40f9-b1d2-0f4dfb773791"/>
    <xsd:import namespace="47ec70bc-4bc4-45ec-8543-b4f1fe6a2b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fd05e-55fb-40f9-b1d2-0f4dfb773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9803200-a5eb-4841-8eb8-d63aa78f7c04"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c70bc-4bc4-45ec-8543-b4f1fe6a2b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5359260-3535-41ee-a745-698875ae19da}" ma:internalName="TaxCatchAll" ma:showField="CatchAllData" ma:web="47ec70bc-4bc4-45ec-8543-b4f1fe6a2b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ED330F-1E61-4621-A233-F7552E21B642}">
  <ds:schemaRefs>
    <ds:schemaRef ds:uri="http://purl.org/dc/dcmitype/"/>
    <ds:schemaRef ds:uri="http://schemas.openxmlformats.org/package/2006/metadata/core-properties"/>
    <ds:schemaRef ds:uri="http://purl.org/dc/elements/1.1/"/>
    <ds:schemaRef ds:uri="http://purl.org/dc/terms/"/>
    <ds:schemaRef ds:uri="http://www.w3.org/XML/1998/namespace"/>
    <ds:schemaRef ds:uri="89f75591-29b1-4b82-9b39-c5ca883824e0"/>
    <ds:schemaRef ds:uri="http://schemas.microsoft.com/office/2006/documentManagement/types"/>
    <ds:schemaRef ds:uri="151e6009-bd55-4f23-9b60-3af1406c42e8"/>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AC18407-8082-42B2-9D3B-B478A9D89A8A}"/>
</file>

<file path=customXml/itemProps3.xml><?xml version="1.0" encoding="utf-8"?>
<ds:datastoreItem xmlns:ds="http://schemas.openxmlformats.org/officeDocument/2006/customXml" ds:itemID="{1A3323CB-3231-439E-89DF-B44C89EA5F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Aspect</Template>
  <TotalTime>2602</TotalTime>
  <Words>1683</Words>
  <Application>Microsoft Office PowerPoint</Application>
  <PresentationFormat>Widescreen</PresentationFormat>
  <Paragraphs>231</Paragraphs>
  <Slides>18</Slides>
  <Notes>4</Notes>
  <HiddenSlides>5</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9" baseType="lpstr">
      <vt:lpstr>Aptos</vt:lpstr>
      <vt:lpstr>Aptos Display</vt:lpstr>
      <vt:lpstr>Arial</vt:lpstr>
      <vt:lpstr>Bahnschrift SemiBold</vt:lpstr>
      <vt:lpstr>Calibri</vt:lpstr>
      <vt:lpstr>Century Gothic</vt:lpstr>
      <vt:lpstr>Symbol</vt:lpstr>
      <vt:lpstr>Wingdings 3</vt:lpstr>
      <vt:lpstr>Office Theme</vt:lpstr>
      <vt:lpstr>Ion</vt:lpstr>
      <vt:lpstr>Acrobat Document</vt:lpstr>
      <vt:lpstr>PowerPoint Presentation</vt:lpstr>
      <vt:lpstr>PowerPoint Presentation</vt:lpstr>
      <vt:lpstr>PowerPoint Presentation</vt:lpstr>
      <vt:lpstr>PowerPoint Presentation</vt:lpstr>
      <vt:lpstr>PowerPoint Presentation</vt:lpstr>
      <vt:lpstr>Response</vt:lpstr>
      <vt:lpstr>PowerPoint Presentation</vt:lpstr>
      <vt:lpstr>Reasons for Referral 2023/24</vt:lpstr>
      <vt:lpstr>PowerPoint Presentation</vt:lpstr>
      <vt:lpstr>They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Wirral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MacCallum, Kevin</dc:creator>
  <cp:lastModifiedBy>Rickwood, Gary</cp:lastModifiedBy>
  <cp:revision>14</cp:revision>
  <cp:lastPrinted>2025-07-07T14:48:01Z</cp:lastPrinted>
  <dcterms:created xsi:type="dcterms:W3CDTF">2015-07-14T09:17:44Z</dcterms:created>
  <dcterms:modified xsi:type="dcterms:W3CDTF">2025-09-24T08:38:54Z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0x01010087B6030A715A714DAF29EF644AE26E10</vt:lpwstr>
  </property>
  <property fmtid="{D5CDD505-2E9C-101B-9397-08002B2CF9AE}" pid="3" name="MediaServiceImageTags">
    <vt:lpwstr/>
  </property>
  <property fmtid="{D5CDD505-2E9C-101B-9397-08002B2CF9AE}" pid="4" name="Order">
    <vt:r8>4207700</vt:r8>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ies>
</file>