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80" r:id="rId2"/>
    <p:sldId id="370" r:id="rId3"/>
    <p:sldId id="260" r:id="rId4"/>
    <p:sldId id="275" r:id="rId5"/>
    <p:sldId id="369" r:id="rId6"/>
    <p:sldId id="270" r:id="rId7"/>
    <p:sldId id="257" r:id="rId8"/>
    <p:sldId id="259" r:id="rId9"/>
    <p:sldId id="345" r:id="rId10"/>
    <p:sldId id="341" r:id="rId11"/>
    <p:sldId id="256" r:id="rId12"/>
    <p:sldId id="346" r:id="rId13"/>
    <p:sldId id="338" r:id="rId14"/>
    <p:sldId id="333" r:id="rId15"/>
    <p:sldId id="344" r:id="rId16"/>
    <p:sldId id="334" r:id="rId17"/>
    <p:sldId id="332" r:id="rId18"/>
    <p:sldId id="339" r:id="rId19"/>
    <p:sldId id="279" r:id="rId20"/>
    <p:sldId id="356" r:id="rId21"/>
    <p:sldId id="354" r:id="rId22"/>
    <p:sldId id="284" r:id="rId23"/>
    <p:sldId id="363" r:id="rId24"/>
    <p:sldId id="283" r:id="rId25"/>
    <p:sldId id="271" r:id="rId26"/>
    <p:sldId id="362" r:id="rId27"/>
    <p:sldId id="364" r:id="rId28"/>
    <p:sldId id="365" r:id="rId29"/>
    <p:sldId id="361" r:id="rId30"/>
    <p:sldId id="367" r:id="rId31"/>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2D0DD6-3C91-A911-9DDE-57E5EA71C339}" name="Ford, Emma" initials="EF" userId="S::emma.ford@warrington.gov.uk::878d08fe-45ab-4969-86b0-cc807c7c0551" providerId="AD"/>
  <p188:author id="{E4F918ED-9B6A-78F3-AB44-091EB75FBEDA}" name="John Foster" initials="JF" userId="S::John.Foster@eastsussex.gov.uk::c9dffbe1-f712-499d-9080-9ac7d4dae2e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3B09C"/>
    <a:srgbClr val="FFCC99"/>
    <a:srgbClr val="8ED973"/>
    <a:srgbClr val="BFBFBF"/>
    <a:srgbClr val="85C1EC"/>
    <a:srgbClr val="03A5A1"/>
    <a:srgbClr val="4E95D9"/>
    <a:srgbClr val="DB78D0"/>
    <a:srgbClr val="95C9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AFD248-08AC-434F-894B-915F497A14F5}" v="56" dt="2025-12-17T11:30:49.9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111" autoAdjust="0"/>
    <p:restoredTop sz="95064" autoAdjust="0"/>
  </p:normalViewPr>
  <p:slideViewPr>
    <p:cSldViewPr snapToGrid="0">
      <p:cViewPr varScale="1">
        <p:scale>
          <a:sx n="105" d="100"/>
          <a:sy n="105" d="100"/>
        </p:scale>
        <p:origin x="128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64D6AB-17DB-4EF4-92DE-61B2BF7F9C8E}"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GB"/>
        </a:p>
      </dgm:t>
    </dgm:pt>
    <dgm:pt modelId="{3D25495C-52D5-4D7D-9178-A4DDABEA2810}">
      <dgm:prSet phldrT="[Text]" custT="1"/>
      <dgm:spPr/>
      <dgm:t>
        <a:bodyPr/>
        <a:lstStyle/>
        <a:p>
          <a:pPr algn="ctr"/>
          <a:r>
            <a:rPr lang="en-GB" sz="1400" b="1" dirty="0"/>
            <a:t>Consultation and design</a:t>
          </a:r>
        </a:p>
      </dgm:t>
    </dgm:pt>
    <dgm:pt modelId="{FC791EA3-51FC-4A1D-8193-8821EE839102}" type="parTrans" cxnId="{EEDF26E3-5183-489D-9EB3-2C9A33ABD6F8}">
      <dgm:prSet/>
      <dgm:spPr/>
      <dgm:t>
        <a:bodyPr/>
        <a:lstStyle/>
        <a:p>
          <a:endParaRPr lang="en-GB"/>
        </a:p>
      </dgm:t>
    </dgm:pt>
    <dgm:pt modelId="{FB5D439D-FBFB-4BF5-A4D9-4765F07C1C03}" type="sibTrans" cxnId="{EEDF26E3-5183-489D-9EB3-2C9A33ABD6F8}">
      <dgm:prSet/>
      <dgm:spPr/>
      <dgm:t>
        <a:bodyPr/>
        <a:lstStyle/>
        <a:p>
          <a:endParaRPr lang="en-GB"/>
        </a:p>
      </dgm:t>
    </dgm:pt>
    <dgm:pt modelId="{E980CE1B-39E1-4FE9-92A1-01FB97AE721B}">
      <dgm:prSet phldrT="[Text]" phldr="0"/>
      <dgm:spPr/>
      <dgm:t>
        <a:bodyPr/>
        <a:lstStyle/>
        <a:p>
          <a:endParaRPr lang="en-GB" b="0" dirty="0"/>
        </a:p>
      </dgm:t>
    </dgm:pt>
    <dgm:pt modelId="{0A06F6E8-AAB9-4F74-AAC3-BBD0DE61234B}" type="parTrans" cxnId="{F79FCD5C-FCE2-486D-B0F2-BE6969A3D0F5}">
      <dgm:prSet/>
      <dgm:spPr/>
      <dgm:t>
        <a:bodyPr/>
        <a:lstStyle/>
        <a:p>
          <a:endParaRPr lang="en-GB"/>
        </a:p>
      </dgm:t>
    </dgm:pt>
    <dgm:pt modelId="{4CE77E57-421B-4051-9D3C-9071E2DD0AEC}" type="sibTrans" cxnId="{F79FCD5C-FCE2-486D-B0F2-BE6969A3D0F5}">
      <dgm:prSet/>
      <dgm:spPr/>
      <dgm:t>
        <a:bodyPr/>
        <a:lstStyle/>
        <a:p>
          <a:endParaRPr lang="en-GB"/>
        </a:p>
      </dgm:t>
    </dgm:pt>
    <dgm:pt modelId="{22544059-02DB-4F03-9C7A-A41CF5130B82}">
      <dgm:prSet phldrT="[Text]" phldr="0" custT="1"/>
      <dgm:spPr/>
      <dgm:t>
        <a:bodyPr/>
        <a:lstStyle/>
        <a:p>
          <a:pPr algn="ctr"/>
          <a:r>
            <a:rPr lang="en-GB" sz="1400" b="1" dirty="0"/>
            <a:t>Develop the dataset and the narrative</a:t>
          </a:r>
        </a:p>
      </dgm:t>
    </dgm:pt>
    <dgm:pt modelId="{1C4D2B5C-DCB6-471B-972A-3EE4341019F7}" type="parTrans" cxnId="{6EF19B01-DD6F-4D35-A434-CC1FB8E5C896}">
      <dgm:prSet/>
      <dgm:spPr/>
      <dgm:t>
        <a:bodyPr/>
        <a:lstStyle/>
        <a:p>
          <a:endParaRPr lang="en-GB"/>
        </a:p>
      </dgm:t>
    </dgm:pt>
    <dgm:pt modelId="{83EF3EE9-96F4-41EE-A940-E4ADBD64603F}" type="sibTrans" cxnId="{6EF19B01-DD6F-4D35-A434-CC1FB8E5C896}">
      <dgm:prSet/>
      <dgm:spPr/>
      <dgm:t>
        <a:bodyPr/>
        <a:lstStyle/>
        <a:p>
          <a:endParaRPr lang="en-GB"/>
        </a:p>
      </dgm:t>
    </dgm:pt>
    <dgm:pt modelId="{4CECD2F1-7286-4299-A51B-5020CF4D14E4}">
      <dgm:prSet phldrT="[Text]" phldr="0"/>
      <dgm:spPr/>
      <dgm:t>
        <a:bodyPr/>
        <a:lstStyle/>
        <a:p>
          <a:r>
            <a:rPr lang="en-GB" dirty="0"/>
            <a:t> Data set extended  for Q2</a:t>
          </a:r>
        </a:p>
      </dgm:t>
    </dgm:pt>
    <dgm:pt modelId="{DCF4107B-5B28-420D-92DA-68DEAD3F899E}" type="parTrans" cxnId="{64E9CEB2-ED81-40CD-BB3A-D2734A7E465A}">
      <dgm:prSet/>
      <dgm:spPr/>
      <dgm:t>
        <a:bodyPr/>
        <a:lstStyle/>
        <a:p>
          <a:endParaRPr lang="en-GB"/>
        </a:p>
      </dgm:t>
    </dgm:pt>
    <dgm:pt modelId="{A44B64EA-959C-456F-BA21-0BBF5808E973}" type="sibTrans" cxnId="{64E9CEB2-ED81-40CD-BB3A-D2734A7E465A}">
      <dgm:prSet/>
      <dgm:spPr/>
      <dgm:t>
        <a:bodyPr/>
        <a:lstStyle/>
        <a:p>
          <a:endParaRPr lang="en-GB"/>
        </a:p>
      </dgm:t>
    </dgm:pt>
    <dgm:pt modelId="{30CA12F9-D3C9-4090-B81E-BEA5A1DC21FA}">
      <dgm:prSet phldrT="[Text]" phldr="0" custT="1"/>
      <dgm:spPr/>
      <dgm:t>
        <a:bodyPr/>
        <a:lstStyle/>
        <a:p>
          <a:pPr algn="ctr"/>
          <a:r>
            <a:rPr lang="en-GB" sz="1400" b="1" dirty="0"/>
            <a:t>Mature and improve </a:t>
          </a:r>
        </a:p>
      </dgm:t>
    </dgm:pt>
    <dgm:pt modelId="{BC23F4DD-0E60-4C1B-980E-1A2F30AB5525}" type="parTrans" cxnId="{1FC5B9D2-3324-4050-AB49-917B12FAC041}">
      <dgm:prSet/>
      <dgm:spPr/>
      <dgm:t>
        <a:bodyPr/>
        <a:lstStyle/>
        <a:p>
          <a:endParaRPr lang="en-GB"/>
        </a:p>
      </dgm:t>
    </dgm:pt>
    <dgm:pt modelId="{B7114EC3-4A99-49BD-83FA-CC201D27E78A}" type="sibTrans" cxnId="{1FC5B9D2-3324-4050-AB49-917B12FAC041}">
      <dgm:prSet/>
      <dgm:spPr/>
      <dgm:t>
        <a:bodyPr/>
        <a:lstStyle/>
        <a:p>
          <a:endParaRPr lang="en-GB"/>
        </a:p>
      </dgm:t>
    </dgm:pt>
    <dgm:pt modelId="{B7611FC1-F25D-4972-842F-48ED0A4DC77D}">
      <dgm:prSet phldrT="[Text]" phldr="0"/>
      <dgm:spPr/>
      <dgm:t>
        <a:bodyPr/>
        <a:lstStyle/>
        <a:p>
          <a:endParaRPr lang="en-GB" dirty="0"/>
        </a:p>
      </dgm:t>
    </dgm:pt>
    <dgm:pt modelId="{B3FCC354-2A8F-48FD-8D70-CF89FC30669F}" type="parTrans" cxnId="{937DB58E-189B-4891-95A5-810A20B23423}">
      <dgm:prSet/>
      <dgm:spPr/>
      <dgm:t>
        <a:bodyPr/>
        <a:lstStyle/>
        <a:p>
          <a:endParaRPr lang="en-GB"/>
        </a:p>
      </dgm:t>
    </dgm:pt>
    <dgm:pt modelId="{88F27C81-660A-4B63-8C6A-10F40B679D17}" type="sibTrans" cxnId="{937DB58E-189B-4891-95A5-810A20B23423}">
      <dgm:prSet/>
      <dgm:spPr/>
      <dgm:t>
        <a:bodyPr/>
        <a:lstStyle/>
        <a:p>
          <a:endParaRPr lang="en-GB"/>
        </a:p>
      </dgm:t>
    </dgm:pt>
    <dgm:pt modelId="{B7DE3628-79E7-4E80-8DC0-320CA256430B}">
      <dgm:prSet phldrT="[Text]" phldr="0"/>
      <dgm:spPr/>
      <dgm:t>
        <a:bodyPr/>
        <a:lstStyle/>
        <a:p>
          <a:endParaRPr lang="en-GB" dirty="0"/>
        </a:p>
      </dgm:t>
    </dgm:pt>
    <dgm:pt modelId="{465AE3BA-2A6E-4A28-8E83-19BA59EF3AB1}" type="parTrans" cxnId="{3B8DAF82-E38C-42B8-B501-48E68605BE4A}">
      <dgm:prSet/>
      <dgm:spPr/>
      <dgm:t>
        <a:bodyPr/>
        <a:lstStyle/>
        <a:p>
          <a:endParaRPr lang="en-GB"/>
        </a:p>
      </dgm:t>
    </dgm:pt>
    <dgm:pt modelId="{C059C6A6-C215-425F-902A-C73F5409584E}" type="sibTrans" cxnId="{3B8DAF82-E38C-42B8-B501-48E68605BE4A}">
      <dgm:prSet/>
      <dgm:spPr/>
      <dgm:t>
        <a:bodyPr/>
        <a:lstStyle/>
        <a:p>
          <a:endParaRPr lang="en-GB"/>
        </a:p>
      </dgm:t>
    </dgm:pt>
    <dgm:pt modelId="{03F3617B-964E-43FE-BBAC-92C1D8AC71C6}">
      <dgm:prSet phldrT="[Text]" phldr="0"/>
      <dgm:spPr/>
      <dgm:t>
        <a:bodyPr/>
        <a:lstStyle/>
        <a:p>
          <a:endParaRPr lang="en-GB" dirty="0"/>
        </a:p>
      </dgm:t>
    </dgm:pt>
    <dgm:pt modelId="{46271959-3353-4AE1-A313-0BCD304685CE}" type="parTrans" cxnId="{3BF294FA-7D79-4A69-97F5-E7E1519CFA2B}">
      <dgm:prSet/>
      <dgm:spPr/>
      <dgm:t>
        <a:bodyPr/>
        <a:lstStyle/>
        <a:p>
          <a:endParaRPr lang="en-GB"/>
        </a:p>
      </dgm:t>
    </dgm:pt>
    <dgm:pt modelId="{2EB3E8EE-EA80-4A5A-B579-1055137EA235}" type="sibTrans" cxnId="{3BF294FA-7D79-4A69-97F5-E7E1519CFA2B}">
      <dgm:prSet/>
      <dgm:spPr/>
      <dgm:t>
        <a:bodyPr/>
        <a:lstStyle/>
        <a:p>
          <a:endParaRPr lang="en-GB"/>
        </a:p>
      </dgm:t>
    </dgm:pt>
    <dgm:pt modelId="{5ECB549A-6C63-4C9C-AC5D-EA8E6084952B}">
      <dgm:prSet phldrT="[Text]" phldr="0" custT="1"/>
      <dgm:spPr/>
      <dgm:t>
        <a:bodyPr/>
        <a:lstStyle/>
        <a:p>
          <a:pPr algn="ctr"/>
          <a:r>
            <a:rPr lang="en-GB" sz="1400" b="1" dirty="0"/>
            <a:t>Initial collection and development </a:t>
          </a:r>
        </a:p>
      </dgm:t>
    </dgm:pt>
    <dgm:pt modelId="{811550C6-4D70-4508-8D36-D279129BD556}" type="parTrans" cxnId="{A81567B0-72F9-4FBE-9016-A7E285B8D42C}">
      <dgm:prSet/>
      <dgm:spPr/>
      <dgm:t>
        <a:bodyPr/>
        <a:lstStyle/>
        <a:p>
          <a:endParaRPr lang="en-GB"/>
        </a:p>
      </dgm:t>
    </dgm:pt>
    <dgm:pt modelId="{5C54C848-60D2-48EE-B873-481077D859B1}" type="sibTrans" cxnId="{A81567B0-72F9-4FBE-9016-A7E285B8D42C}">
      <dgm:prSet/>
      <dgm:spPr/>
      <dgm:t>
        <a:bodyPr/>
        <a:lstStyle/>
        <a:p>
          <a:endParaRPr lang="en-GB"/>
        </a:p>
      </dgm:t>
    </dgm:pt>
    <dgm:pt modelId="{6CEEF390-36ED-44A5-ACF4-FE3F74FCBB70}">
      <dgm:prSet phldrT="[Text]" phldr="0"/>
      <dgm:spPr/>
      <dgm:t>
        <a:bodyPr/>
        <a:lstStyle/>
        <a:p>
          <a:r>
            <a:rPr lang="en-GB" dirty="0"/>
            <a:t>Data Tool &gt; Dashboard development</a:t>
          </a:r>
        </a:p>
      </dgm:t>
    </dgm:pt>
    <dgm:pt modelId="{87817A5E-8E18-4C97-941E-07159004287B}" type="parTrans" cxnId="{1B9B538A-091B-4376-BE94-1AE7C1D709C4}">
      <dgm:prSet/>
      <dgm:spPr/>
      <dgm:t>
        <a:bodyPr/>
        <a:lstStyle/>
        <a:p>
          <a:endParaRPr lang="en-GB"/>
        </a:p>
      </dgm:t>
    </dgm:pt>
    <dgm:pt modelId="{F2F8E372-B482-4FD1-B03B-317FD65D8C97}" type="sibTrans" cxnId="{1B9B538A-091B-4376-BE94-1AE7C1D709C4}">
      <dgm:prSet/>
      <dgm:spPr/>
      <dgm:t>
        <a:bodyPr/>
        <a:lstStyle/>
        <a:p>
          <a:endParaRPr lang="en-GB"/>
        </a:p>
      </dgm:t>
    </dgm:pt>
    <dgm:pt modelId="{CBDF3FBB-9BDA-43E9-8929-F1C8D098DC90}">
      <dgm:prSet phldrT="[Text]" phldr="0"/>
      <dgm:spPr/>
      <dgm:t>
        <a:bodyPr/>
        <a:lstStyle/>
        <a:p>
          <a:r>
            <a:rPr lang="en-GB" dirty="0"/>
            <a:t>Regional ‘Interpreting Data’ session to develop multi-agency narrative and data discussions  </a:t>
          </a:r>
        </a:p>
      </dgm:t>
    </dgm:pt>
    <dgm:pt modelId="{6E8DB84A-692D-4960-A91C-486A99100170}" type="parTrans" cxnId="{9D79DE5B-7A13-4754-B989-344A221ECC17}">
      <dgm:prSet/>
      <dgm:spPr/>
      <dgm:t>
        <a:bodyPr/>
        <a:lstStyle/>
        <a:p>
          <a:endParaRPr lang="en-GB"/>
        </a:p>
      </dgm:t>
    </dgm:pt>
    <dgm:pt modelId="{CFB1277C-2A40-442A-BE3F-21E270CECB60}" type="sibTrans" cxnId="{9D79DE5B-7A13-4754-B989-344A221ECC17}">
      <dgm:prSet/>
      <dgm:spPr/>
      <dgm:t>
        <a:bodyPr/>
        <a:lstStyle/>
        <a:p>
          <a:endParaRPr lang="en-GB"/>
        </a:p>
      </dgm:t>
    </dgm:pt>
    <dgm:pt modelId="{A49FF766-024F-420D-BFA3-CE544C9D9BAC}">
      <dgm:prSet phldrT="[Text]" phldr="0"/>
      <dgm:spPr/>
      <dgm:t>
        <a:bodyPr/>
        <a:lstStyle/>
        <a:p>
          <a:endParaRPr lang="en-GB" dirty="0"/>
        </a:p>
      </dgm:t>
    </dgm:pt>
    <dgm:pt modelId="{7F45F3D6-110A-4B02-8110-948BFD311982}" type="parTrans" cxnId="{189736FE-44DB-4DCB-A6BE-35EE11B3EBAA}">
      <dgm:prSet/>
      <dgm:spPr/>
      <dgm:t>
        <a:bodyPr/>
        <a:lstStyle/>
        <a:p>
          <a:endParaRPr lang="en-GB"/>
        </a:p>
      </dgm:t>
    </dgm:pt>
    <dgm:pt modelId="{E324D3C5-44E7-458D-9992-2D8FF5DA1AD7}" type="sibTrans" cxnId="{189736FE-44DB-4DCB-A6BE-35EE11B3EBAA}">
      <dgm:prSet/>
      <dgm:spPr/>
      <dgm:t>
        <a:bodyPr/>
        <a:lstStyle/>
        <a:p>
          <a:endParaRPr lang="en-GB"/>
        </a:p>
      </dgm:t>
    </dgm:pt>
    <dgm:pt modelId="{7FB62AA3-1C40-4374-B41B-BE729ABD35BA}">
      <dgm:prSet/>
      <dgm:spPr/>
      <dgm:t>
        <a:bodyPr/>
        <a:lstStyle/>
        <a:p>
          <a:r>
            <a:rPr lang="en-GB" b="0" dirty="0"/>
            <a:t>Single-agency development sessions</a:t>
          </a:r>
        </a:p>
      </dgm:t>
    </dgm:pt>
    <dgm:pt modelId="{77B0E081-DEA6-436C-996F-0728A5B85EC1}" type="parTrans" cxnId="{7683ACFB-273C-4AC6-9B52-F97EF8E30B9D}">
      <dgm:prSet/>
      <dgm:spPr/>
      <dgm:t>
        <a:bodyPr/>
        <a:lstStyle/>
        <a:p>
          <a:endParaRPr lang="en-GB"/>
        </a:p>
      </dgm:t>
    </dgm:pt>
    <dgm:pt modelId="{49F7B19E-AE67-466F-920D-3A584460E154}" type="sibTrans" cxnId="{7683ACFB-273C-4AC6-9B52-F97EF8E30B9D}">
      <dgm:prSet/>
      <dgm:spPr/>
      <dgm:t>
        <a:bodyPr/>
        <a:lstStyle/>
        <a:p>
          <a:endParaRPr lang="en-GB"/>
        </a:p>
      </dgm:t>
    </dgm:pt>
    <dgm:pt modelId="{684B9735-0AA3-4E52-9F20-3A65C179597B}">
      <dgm:prSet phldrT="[Text]" phldr="0"/>
      <dgm:spPr/>
      <dgm:t>
        <a:bodyPr/>
        <a:lstStyle/>
        <a:p>
          <a:r>
            <a:rPr lang="en-GB" dirty="0"/>
            <a:t>6 additional Police measures – returned by all 5 NW police forces </a:t>
          </a:r>
          <a:r>
            <a:rPr lang="en-GB" dirty="0">
              <a:sym typeface="Wingdings" panose="05000000000000000000" pitchFamily="2" charset="2"/>
            </a:rPr>
            <a:t></a:t>
          </a:r>
          <a:endParaRPr lang="en-GB" dirty="0"/>
        </a:p>
      </dgm:t>
    </dgm:pt>
    <dgm:pt modelId="{2C2AB9C7-EEC5-4DEF-99E1-DC7A6BA33FBA}" type="parTrans" cxnId="{21ECA3E9-1C3E-4334-8BCC-855F0E631D53}">
      <dgm:prSet/>
      <dgm:spPr/>
      <dgm:t>
        <a:bodyPr/>
        <a:lstStyle/>
        <a:p>
          <a:endParaRPr lang="en-GB"/>
        </a:p>
      </dgm:t>
    </dgm:pt>
    <dgm:pt modelId="{5AE1EE2F-6D03-433D-BB43-E80D44AFA843}" type="sibTrans" cxnId="{21ECA3E9-1C3E-4334-8BCC-855F0E631D53}">
      <dgm:prSet/>
      <dgm:spPr/>
      <dgm:t>
        <a:bodyPr/>
        <a:lstStyle/>
        <a:p>
          <a:endParaRPr lang="en-GB"/>
        </a:p>
      </dgm:t>
    </dgm:pt>
    <dgm:pt modelId="{63B00DD7-A276-4E56-9DBD-2E0DDDAA04D4}">
      <dgm:prSet phldrT="[Text]" phldr="0"/>
      <dgm:spPr/>
      <dgm:t>
        <a:bodyPr/>
        <a:lstStyle/>
        <a:p>
          <a:r>
            <a:rPr lang="en-GB" dirty="0"/>
            <a:t>Data labs on key priority themes to develop datasets (Mental Health and  DVA)</a:t>
          </a:r>
        </a:p>
      </dgm:t>
    </dgm:pt>
    <dgm:pt modelId="{64E5906E-4807-4002-B317-EFCB1ADE13E4}" type="parTrans" cxnId="{8A8F863B-722E-4255-B104-FE34A5C8887B}">
      <dgm:prSet/>
      <dgm:spPr/>
      <dgm:t>
        <a:bodyPr/>
        <a:lstStyle/>
        <a:p>
          <a:endParaRPr lang="en-GB"/>
        </a:p>
      </dgm:t>
    </dgm:pt>
    <dgm:pt modelId="{86DDF76A-AC53-4F2F-8A35-4FEAF79E2C6C}" type="sibTrans" cxnId="{8A8F863B-722E-4255-B104-FE34A5C8887B}">
      <dgm:prSet/>
      <dgm:spPr/>
      <dgm:t>
        <a:bodyPr/>
        <a:lstStyle/>
        <a:p>
          <a:endParaRPr lang="en-GB"/>
        </a:p>
      </dgm:t>
    </dgm:pt>
    <dgm:pt modelId="{4CE34D4E-A157-4F00-AB69-4E87CFC2DDE4}">
      <dgm:prSet phldrT="[Text]" phldr="0"/>
      <dgm:spPr/>
      <dgm:t>
        <a:bodyPr/>
        <a:lstStyle/>
        <a:p>
          <a:endParaRPr lang="en-GB" dirty="0"/>
        </a:p>
      </dgm:t>
    </dgm:pt>
    <dgm:pt modelId="{BBCEE65B-890E-483D-8CB6-090E8E02B592}" type="parTrans" cxnId="{15805372-4636-408F-8F8F-657692C1CDE1}">
      <dgm:prSet/>
      <dgm:spPr/>
      <dgm:t>
        <a:bodyPr/>
        <a:lstStyle/>
        <a:p>
          <a:endParaRPr lang="en-GB"/>
        </a:p>
      </dgm:t>
    </dgm:pt>
    <dgm:pt modelId="{0CFB9F58-174D-4F95-8150-781CCCDC7D5E}" type="sibTrans" cxnId="{15805372-4636-408F-8F8F-657692C1CDE1}">
      <dgm:prSet/>
      <dgm:spPr/>
      <dgm:t>
        <a:bodyPr/>
        <a:lstStyle/>
        <a:p>
          <a:endParaRPr lang="en-GB"/>
        </a:p>
      </dgm:t>
    </dgm:pt>
    <dgm:pt modelId="{DCD5B0E9-3787-46F7-98CD-42170DADFE83}">
      <dgm:prSet phldrT="[Text]" phldr="0"/>
      <dgm:spPr/>
      <dgm:t>
        <a:bodyPr/>
        <a:lstStyle/>
        <a:p>
          <a:r>
            <a:rPr lang="en-GB" dirty="0"/>
            <a:t>CSA Outcomes Framework developed</a:t>
          </a:r>
        </a:p>
      </dgm:t>
    </dgm:pt>
    <dgm:pt modelId="{ADC6605A-362C-44B6-AD6C-A125A75D1556}" type="parTrans" cxnId="{A55E34F9-CFE2-4792-AB3E-5F11D112AEE3}">
      <dgm:prSet/>
      <dgm:spPr/>
      <dgm:t>
        <a:bodyPr/>
        <a:lstStyle/>
        <a:p>
          <a:endParaRPr lang="en-GB"/>
        </a:p>
      </dgm:t>
    </dgm:pt>
    <dgm:pt modelId="{10972282-8ADB-4537-AD8C-3537C82B0430}" type="sibTrans" cxnId="{A55E34F9-CFE2-4792-AB3E-5F11D112AEE3}">
      <dgm:prSet/>
      <dgm:spPr/>
      <dgm:t>
        <a:bodyPr/>
        <a:lstStyle/>
        <a:p>
          <a:endParaRPr lang="en-GB"/>
        </a:p>
      </dgm:t>
    </dgm:pt>
    <dgm:pt modelId="{29A2AB90-47C9-4466-87BD-5C31C0BF1ABE}">
      <dgm:prSet phldrT="[Text]" phldr="0"/>
      <dgm:spPr/>
      <dgm:t>
        <a:bodyPr/>
        <a:lstStyle/>
        <a:p>
          <a:endParaRPr lang="en-GB" dirty="0"/>
        </a:p>
      </dgm:t>
    </dgm:pt>
    <dgm:pt modelId="{8870C652-88FC-4D4A-8C56-ACB43C68C6B5}" type="parTrans" cxnId="{346EFB8E-E9AA-44E2-9D66-91FF868B4FBE}">
      <dgm:prSet/>
      <dgm:spPr/>
      <dgm:t>
        <a:bodyPr/>
        <a:lstStyle/>
        <a:p>
          <a:endParaRPr lang="en-GB"/>
        </a:p>
      </dgm:t>
    </dgm:pt>
    <dgm:pt modelId="{A7636E21-518D-43E8-AB6E-2C5B017F194B}" type="sibTrans" cxnId="{346EFB8E-E9AA-44E2-9D66-91FF868B4FBE}">
      <dgm:prSet/>
      <dgm:spPr/>
      <dgm:t>
        <a:bodyPr/>
        <a:lstStyle/>
        <a:p>
          <a:endParaRPr lang="en-GB"/>
        </a:p>
      </dgm:t>
    </dgm:pt>
    <dgm:pt modelId="{9D3A3084-93F8-4E3D-8C0C-0EFFABA1E19E}">
      <dgm:prSet phldrT="[Text]" phldr="0"/>
      <dgm:spPr/>
      <dgm:t>
        <a:bodyPr/>
        <a:lstStyle/>
        <a:p>
          <a:r>
            <a:rPr lang="en-GB" dirty="0"/>
            <a:t>Initial NW Multi-Agency Safeguarding dataset proposed </a:t>
          </a:r>
        </a:p>
      </dgm:t>
    </dgm:pt>
    <dgm:pt modelId="{319BAB94-0FF7-4827-8A2F-9A323216E314}" type="parTrans" cxnId="{F25E72B1-CF24-4726-8B91-557BF272F3F0}">
      <dgm:prSet/>
      <dgm:spPr/>
      <dgm:t>
        <a:bodyPr/>
        <a:lstStyle/>
        <a:p>
          <a:endParaRPr lang="en-GB"/>
        </a:p>
      </dgm:t>
    </dgm:pt>
    <dgm:pt modelId="{7823CC6D-F7C7-4919-9934-ADF8963CDB47}" type="sibTrans" cxnId="{F25E72B1-CF24-4726-8B91-557BF272F3F0}">
      <dgm:prSet/>
      <dgm:spPr/>
      <dgm:t>
        <a:bodyPr/>
        <a:lstStyle/>
        <a:p>
          <a:endParaRPr lang="en-GB"/>
        </a:p>
      </dgm:t>
    </dgm:pt>
    <dgm:pt modelId="{2BF39F9E-13B9-4831-A4D8-EA4C63195997}">
      <dgm:prSet phldrT="[Text]" phldr="0"/>
      <dgm:spPr/>
      <dgm:t>
        <a:bodyPr/>
        <a:lstStyle/>
        <a:p>
          <a:endParaRPr lang="en-GB" dirty="0"/>
        </a:p>
      </dgm:t>
    </dgm:pt>
    <dgm:pt modelId="{7A005501-C875-4660-9FA8-81AC66A49906}" type="parTrans" cxnId="{D78AB2CF-03C6-4209-ACB5-C42B9218CE56}">
      <dgm:prSet/>
      <dgm:spPr/>
      <dgm:t>
        <a:bodyPr/>
        <a:lstStyle/>
        <a:p>
          <a:endParaRPr lang="en-GB"/>
        </a:p>
      </dgm:t>
    </dgm:pt>
    <dgm:pt modelId="{A958D71A-59DE-4EAF-89B0-A9C5667CEC86}" type="sibTrans" cxnId="{D78AB2CF-03C6-4209-ACB5-C42B9218CE56}">
      <dgm:prSet/>
      <dgm:spPr/>
      <dgm:t>
        <a:bodyPr/>
        <a:lstStyle/>
        <a:p>
          <a:endParaRPr lang="en-GB"/>
        </a:p>
      </dgm:t>
    </dgm:pt>
    <dgm:pt modelId="{719336B2-3FEF-4482-BCE8-C75911785319}">
      <dgm:prSet phldrT="[Text]" phldr="0"/>
      <dgm:spPr/>
      <dgm:t>
        <a:bodyPr/>
        <a:lstStyle/>
        <a:p>
          <a:endParaRPr lang="en-GB" dirty="0"/>
        </a:p>
      </dgm:t>
    </dgm:pt>
    <dgm:pt modelId="{881588B3-6765-4C18-BD0F-CAA8B5FA640B}" type="parTrans" cxnId="{1ED843D0-8163-43D5-ABB6-974D70EFB85F}">
      <dgm:prSet/>
      <dgm:spPr/>
      <dgm:t>
        <a:bodyPr/>
        <a:lstStyle/>
        <a:p>
          <a:endParaRPr lang="en-GB"/>
        </a:p>
      </dgm:t>
    </dgm:pt>
    <dgm:pt modelId="{E952A3BC-A34F-4BEF-BDFE-76D4217B2AAD}" type="sibTrans" cxnId="{1ED843D0-8163-43D5-ABB6-974D70EFB85F}">
      <dgm:prSet/>
      <dgm:spPr/>
      <dgm:t>
        <a:bodyPr/>
        <a:lstStyle/>
        <a:p>
          <a:endParaRPr lang="en-GB"/>
        </a:p>
      </dgm:t>
    </dgm:pt>
    <dgm:pt modelId="{40DB7737-39BF-4440-A37B-1E5A3C68F411}">
      <dgm:prSet phldrT="[Text]" phldr="0"/>
      <dgm:spPr/>
      <dgm:t>
        <a:bodyPr/>
        <a:lstStyle/>
        <a:p>
          <a:endParaRPr lang="en-GB" b="0" dirty="0"/>
        </a:p>
      </dgm:t>
    </dgm:pt>
    <dgm:pt modelId="{01AA4BB4-454E-4B11-95DE-6E859C6A0622}" type="parTrans" cxnId="{2127C8D9-F339-4305-86C0-7A242916F9A8}">
      <dgm:prSet/>
      <dgm:spPr/>
      <dgm:t>
        <a:bodyPr/>
        <a:lstStyle/>
        <a:p>
          <a:endParaRPr lang="en-GB"/>
        </a:p>
      </dgm:t>
    </dgm:pt>
    <dgm:pt modelId="{9409292B-7268-4114-B79C-6DC7F2CE3FB1}" type="sibTrans" cxnId="{2127C8D9-F339-4305-86C0-7A242916F9A8}">
      <dgm:prSet/>
      <dgm:spPr/>
      <dgm:t>
        <a:bodyPr/>
        <a:lstStyle/>
        <a:p>
          <a:endParaRPr lang="en-GB"/>
        </a:p>
      </dgm:t>
    </dgm:pt>
    <dgm:pt modelId="{DF664ED0-004B-4FB7-A916-8FDCE3CF5174}">
      <dgm:prSet phldrT="[Text]" phldr="0"/>
      <dgm:spPr/>
      <dgm:t>
        <a:bodyPr/>
        <a:lstStyle/>
        <a:p>
          <a:endParaRPr lang="en-GB" dirty="0"/>
        </a:p>
      </dgm:t>
    </dgm:pt>
    <dgm:pt modelId="{E25849E7-1245-44C4-81D1-6499395F17AD}" type="parTrans" cxnId="{A6F54D33-E0F0-441E-8545-8F97A7874E92}">
      <dgm:prSet/>
      <dgm:spPr/>
      <dgm:t>
        <a:bodyPr/>
        <a:lstStyle/>
        <a:p>
          <a:endParaRPr lang="en-GB"/>
        </a:p>
      </dgm:t>
    </dgm:pt>
    <dgm:pt modelId="{75ECEC02-2EBC-48FC-AA91-C9C142749C01}" type="sibTrans" cxnId="{A6F54D33-E0F0-441E-8545-8F97A7874E92}">
      <dgm:prSet/>
      <dgm:spPr/>
      <dgm:t>
        <a:bodyPr/>
        <a:lstStyle/>
        <a:p>
          <a:endParaRPr lang="en-GB"/>
        </a:p>
      </dgm:t>
    </dgm:pt>
    <dgm:pt modelId="{57C5B512-70BD-4D10-B212-7597DED088CE}">
      <dgm:prSet phldrT="[Text]" phldr="0"/>
      <dgm:spPr/>
      <dgm:t>
        <a:bodyPr/>
        <a:lstStyle/>
        <a:p>
          <a:r>
            <a:rPr lang="en-GB" dirty="0"/>
            <a:t>Data labs on key priority themes to develop datasets and outcome frameworks (Neglect and Exploitation)</a:t>
          </a:r>
        </a:p>
      </dgm:t>
    </dgm:pt>
    <dgm:pt modelId="{EBC00F29-3EB4-4282-A4C4-681C5C68A809}" type="parTrans" cxnId="{76BAAB13-D67C-41B2-89F4-93992984699D}">
      <dgm:prSet/>
      <dgm:spPr/>
      <dgm:t>
        <a:bodyPr/>
        <a:lstStyle/>
        <a:p>
          <a:endParaRPr lang="en-GB"/>
        </a:p>
      </dgm:t>
    </dgm:pt>
    <dgm:pt modelId="{95DCB67B-6E8F-46C4-AFE3-1191C168CB11}" type="sibTrans" cxnId="{76BAAB13-D67C-41B2-89F4-93992984699D}">
      <dgm:prSet/>
      <dgm:spPr/>
      <dgm:t>
        <a:bodyPr/>
        <a:lstStyle/>
        <a:p>
          <a:endParaRPr lang="en-GB"/>
        </a:p>
      </dgm:t>
    </dgm:pt>
    <dgm:pt modelId="{E224FB20-58C1-4F85-80DB-3EF65C99CCE5}">
      <dgm:prSet phldrT="[Text]" phldr="0"/>
      <dgm:spPr/>
      <dgm:t>
        <a:bodyPr/>
        <a:lstStyle/>
        <a:p>
          <a:r>
            <a:rPr lang="en-GB" dirty="0"/>
            <a:t>Extensive multi-agency consultation</a:t>
          </a:r>
        </a:p>
      </dgm:t>
    </dgm:pt>
    <dgm:pt modelId="{BA007078-8B34-4689-844A-633EB5EC2E4F}" type="parTrans" cxnId="{689B3B6E-8C48-4AE9-81BE-A616E264AA1C}">
      <dgm:prSet/>
      <dgm:spPr/>
      <dgm:t>
        <a:bodyPr/>
        <a:lstStyle/>
        <a:p>
          <a:endParaRPr lang="en-GB"/>
        </a:p>
      </dgm:t>
    </dgm:pt>
    <dgm:pt modelId="{42E57831-D42D-4BC0-82F4-0EC620E0F5C7}" type="sibTrans" cxnId="{689B3B6E-8C48-4AE9-81BE-A616E264AA1C}">
      <dgm:prSet/>
      <dgm:spPr/>
      <dgm:t>
        <a:bodyPr/>
        <a:lstStyle/>
        <a:p>
          <a:endParaRPr lang="en-GB"/>
        </a:p>
      </dgm:t>
    </dgm:pt>
    <dgm:pt modelId="{FD771625-DD9F-4831-AC05-4A7C67E33A4A}">
      <dgm:prSet phldrT="[Text]" phldr="0"/>
      <dgm:spPr/>
      <dgm:t>
        <a:bodyPr/>
        <a:lstStyle/>
        <a:p>
          <a:r>
            <a:rPr lang="en-GB" dirty="0"/>
            <a:t>Definitions and Guidance documents circulated</a:t>
          </a:r>
          <a:endParaRPr lang="en-GB" b="0" dirty="0"/>
        </a:p>
      </dgm:t>
    </dgm:pt>
    <dgm:pt modelId="{B0F7A65C-000A-4ECA-A3BB-DD2CF7770A7C}" type="parTrans" cxnId="{7F576AF7-9EC5-4C0C-B22A-9779EAC71F72}">
      <dgm:prSet/>
      <dgm:spPr/>
      <dgm:t>
        <a:bodyPr/>
        <a:lstStyle/>
        <a:p>
          <a:endParaRPr lang="en-GB"/>
        </a:p>
      </dgm:t>
    </dgm:pt>
    <dgm:pt modelId="{50F3B1A6-6D41-4F45-B264-042637BD1F08}" type="sibTrans" cxnId="{7F576AF7-9EC5-4C0C-B22A-9779EAC71F72}">
      <dgm:prSet/>
      <dgm:spPr/>
      <dgm:t>
        <a:bodyPr/>
        <a:lstStyle/>
        <a:p>
          <a:endParaRPr lang="en-GB"/>
        </a:p>
      </dgm:t>
    </dgm:pt>
    <dgm:pt modelId="{2668127B-3C01-4662-850F-5D63285D726E}">
      <dgm:prSet phldrT="[Text]" phldr="0"/>
      <dgm:spPr/>
      <dgm:t>
        <a:bodyPr/>
        <a:lstStyle/>
        <a:p>
          <a:r>
            <a:rPr lang="en-GB" dirty="0"/>
            <a:t>Quarterly returns for:</a:t>
          </a:r>
        </a:p>
      </dgm:t>
    </dgm:pt>
    <dgm:pt modelId="{085B3C37-1A3D-487E-BD34-8A8077083AA4}" type="parTrans" cxnId="{56D23DD4-E489-4B97-AAA5-A6DD912940ED}">
      <dgm:prSet/>
      <dgm:spPr/>
      <dgm:t>
        <a:bodyPr/>
        <a:lstStyle/>
        <a:p>
          <a:endParaRPr lang="en-GB"/>
        </a:p>
      </dgm:t>
    </dgm:pt>
    <dgm:pt modelId="{2F9525E9-5408-4A8C-89FE-9D955DACA0C0}" type="sibTrans" cxnId="{56D23DD4-E489-4B97-AAA5-A6DD912940ED}">
      <dgm:prSet/>
      <dgm:spPr/>
      <dgm:t>
        <a:bodyPr/>
        <a:lstStyle/>
        <a:p>
          <a:endParaRPr lang="en-GB"/>
        </a:p>
      </dgm:t>
    </dgm:pt>
    <dgm:pt modelId="{F495FD3A-58F6-474F-9D51-DFF8FA893437}">
      <dgm:prSet phldrT="[Text]" phldr="0"/>
      <dgm:spPr/>
      <dgm:t>
        <a:bodyPr/>
        <a:lstStyle/>
        <a:p>
          <a:r>
            <a:rPr lang="en-GB" dirty="0"/>
            <a:t>Q4 - 01/05/26</a:t>
          </a:r>
        </a:p>
      </dgm:t>
    </dgm:pt>
    <dgm:pt modelId="{C0AE6FAE-EDAA-4968-9681-D403FEC62771}" type="parTrans" cxnId="{0B79B1AF-20DB-4F72-B225-F7C31F5BA5C4}">
      <dgm:prSet/>
      <dgm:spPr/>
      <dgm:t>
        <a:bodyPr/>
        <a:lstStyle/>
        <a:p>
          <a:endParaRPr lang="en-GB"/>
        </a:p>
      </dgm:t>
    </dgm:pt>
    <dgm:pt modelId="{6ABA1BA7-39A2-463C-8229-A4A8E62A5A8B}" type="sibTrans" cxnId="{0B79B1AF-20DB-4F72-B225-F7C31F5BA5C4}">
      <dgm:prSet/>
      <dgm:spPr/>
      <dgm:t>
        <a:bodyPr/>
        <a:lstStyle/>
        <a:p>
          <a:endParaRPr lang="en-GB"/>
        </a:p>
      </dgm:t>
    </dgm:pt>
    <dgm:pt modelId="{6F685417-E6BD-4219-A6EC-FC01968FDD57}">
      <dgm:prSet phldrT="[Text]" phldr="0"/>
      <dgm:spPr/>
      <dgm:t>
        <a:bodyPr/>
        <a:lstStyle/>
        <a:p>
          <a:r>
            <a:rPr lang="en-GB" dirty="0"/>
            <a:t>Develop further measures – health, housing</a:t>
          </a:r>
        </a:p>
      </dgm:t>
    </dgm:pt>
    <dgm:pt modelId="{9F0D404B-FC38-45AF-8205-F53EA7B658EA}" type="parTrans" cxnId="{A95D722B-3312-4938-A064-DC51CCA4037A}">
      <dgm:prSet/>
      <dgm:spPr/>
      <dgm:t>
        <a:bodyPr/>
        <a:lstStyle/>
        <a:p>
          <a:endParaRPr lang="en-GB"/>
        </a:p>
      </dgm:t>
    </dgm:pt>
    <dgm:pt modelId="{84EB76CF-557B-4589-8466-4B5A7F61E352}" type="sibTrans" cxnId="{A95D722B-3312-4938-A064-DC51CCA4037A}">
      <dgm:prSet/>
      <dgm:spPr/>
      <dgm:t>
        <a:bodyPr/>
        <a:lstStyle/>
        <a:p>
          <a:endParaRPr lang="en-GB"/>
        </a:p>
      </dgm:t>
    </dgm:pt>
    <dgm:pt modelId="{C25B2830-D85F-4F36-98F6-42220086B212}">
      <dgm:prSet phldrT="[Text]" phldr="0"/>
      <dgm:spPr/>
      <dgm:t>
        <a:bodyPr/>
        <a:lstStyle/>
        <a:p>
          <a:r>
            <a:rPr lang="en-GB" dirty="0"/>
            <a:t>Q3 - 06/02/26</a:t>
          </a:r>
        </a:p>
      </dgm:t>
    </dgm:pt>
    <dgm:pt modelId="{86A1059A-6906-40F1-82CF-977101FDDAB9}" type="parTrans" cxnId="{0D95B4B9-63A6-465D-99A9-1D199D25C1DF}">
      <dgm:prSet/>
      <dgm:spPr/>
      <dgm:t>
        <a:bodyPr/>
        <a:lstStyle/>
        <a:p>
          <a:endParaRPr lang="en-GB"/>
        </a:p>
      </dgm:t>
    </dgm:pt>
    <dgm:pt modelId="{387BE0D4-587A-4DFB-838A-0AEACF4293C6}" type="sibTrans" cxnId="{0D95B4B9-63A6-465D-99A9-1D199D25C1DF}">
      <dgm:prSet/>
      <dgm:spPr/>
      <dgm:t>
        <a:bodyPr/>
        <a:lstStyle/>
        <a:p>
          <a:endParaRPr lang="en-GB"/>
        </a:p>
      </dgm:t>
    </dgm:pt>
    <dgm:pt modelId="{A3268362-ED9F-4F81-8273-07735BD1CC09}">
      <dgm:prSet phldrT="[Text]" phldr="0"/>
      <dgm:spPr/>
      <dgm:t>
        <a:bodyPr/>
        <a:lstStyle/>
        <a:p>
          <a:endParaRPr lang="en-GB" dirty="0"/>
        </a:p>
      </dgm:t>
    </dgm:pt>
    <dgm:pt modelId="{5C9042E9-2DAA-4CA1-B770-C005265C15B3}" type="parTrans" cxnId="{AF813864-5570-4D26-867F-66DCDBDD7010}">
      <dgm:prSet/>
      <dgm:spPr/>
      <dgm:t>
        <a:bodyPr/>
        <a:lstStyle/>
        <a:p>
          <a:endParaRPr lang="en-GB"/>
        </a:p>
      </dgm:t>
    </dgm:pt>
    <dgm:pt modelId="{43A8C443-07D2-41D4-96BA-53A17E353F9E}" type="sibTrans" cxnId="{AF813864-5570-4D26-867F-66DCDBDD7010}">
      <dgm:prSet/>
      <dgm:spPr/>
      <dgm:t>
        <a:bodyPr/>
        <a:lstStyle/>
        <a:p>
          <a:endParaRPr lang="en-GB"/>
        </a:p>
      </dgm:t>
    </dgm:pt>
    <dgm:pt modelId="{5B414E1F-0301-4127-AF47-175938DAE301}">
      <dgm:prSet phldrT="[Text]" phldr="0"/>
      <dgm:spPr/>
      <dgm:t>
        <a:bodyPr/>
        <a:lstStyle/>
        <a:p>
          <a:endParaRPr lang="en-GB" dirty="0"/>
        </a:p>
      </dgm:t>
    </dgm:pt>
    <dgm:pt modelId="{F7CCD1F7-48B4-40E9-B34F-131B053DF42F}" type="parTrans" cxnId="{9E33B739-7D71-447A-A6EE-003EFF5A9E39}">
      <dgm:prSet/>
      <dgm:spPr/>
      <dgm:t>
        <a:bodyPr/>
        <a:lstStyle/>
        <a:p>
          <a:endParaRPr lang="en-GB"/>
        </a:p>
      </dgm:t>
    </dgm:pt>
    <dgm:pt modelId="{7C1521BE-CC00-44FF-96C5-E23C51090B15}" type="sibTrans" cxnId="{9E33B739-7D71-447A-A6EE-003EFF5A9E39}">
      <dgm:prSet/>
      <dgm:spPr/>
      <dgm:t>
        <a:bodyPr/>
        <a:lstStyle/>
        <a:p>
          <a:endParaRPr lang="en-GB"/>
        </a:p>
      </dgm:t>
    </dgm:pt>
    <dgm:pt modelId="{E5F650FC-DE84-4A1C-8F2E-E5570340E821}">
      <dgm:prSet phldrT="[Text]" phldr="0"/>
      <dgm:spPr/>
      <dgm:t>
        <a:bodyPr/>
        <a:lstStyle/>
        <a:p>
          <a:endParaRPr lang="en-GB" b="0" dirty="0"/>
        </a:p>
      </dgm:t>
    </dgm:pt>
    <dgm:pt modelId="{B27AFD81-5841-4987-B172-627206F1131D}" type="parTrans" cxnId="{6B7150A3-1D27-4D75-96F2-E858733F2905}">
      <dgm:prSet/>
      <dgm:spPr/>
      <dgm:t>
        <a:bodyPr/>
        <a:lstStyle/>
        <a:p>
          <a:endParaRPr lang="en-GB"/>
        </a:p>
      </dgm:t>
    </dgm:pt>
    <dgm:pt modelId="{1B6E11BC-AE5B-481F-A899-4EB710D3D6ED}" type="sibTrans" cxnId="{6B7150A3-1D27-4D75-96F2-E858733F2905}">
      <dgm:prSet/>
      <dgm:spPr/>
      <dgm:t>
        <a:bodyPr/>
        <a:lstStyle/>
        <a:p>
          <a:endParaRPr lang="en-GB"/>
        </a:p>
      </dgm:t>
    </dgm:pt>
    <dgm:pt modelId="{9FDF6288-538B-4F7E-B85A-16F1B368A6D2}">
      <dgm:prSet phldrT="[Text]" phldr="0"/>
      <dgm:spPr/>
      <dgm:t>
        <a:bodyPr/>
        <a:lstStyle/>
        <a:p>
          <a:r>
            <a:rPr lang="en-GB" b="0" dirty="0"/>
            <a:t>Initial data collection (Q1) 19 of 24 areas returned </a:t>
          </a:r>
          <a:r>
            <a:rPr lang="en-GB" b="0" dirty="0">
              <a:sym typeface="Wingdings" panose="05000000000000000000" pitchFamily="2" charset="2"/>
            </a:rPr>
            <a:t></a:t>
          </a:r>
          <a:endParaRPr lang="en-GB" b="0" dirty="0"/>
        </a:p>
      </dgm:t>
    </dgm:pt>
    <dgm:pt modelId="{1FA4520C-9060-405C-9411-AE1B8140FE92}" type="parTrans" cxnId="{C3CD3134-F2B3-4604-A878-CA4E97C8CC8C}">
      <dgm:prSet/>
      <dgm:spPr/>
      <dgm:t>
        <a:bodyPr/>
        <a:lstStyle/>
        <a:p>
          <a:endParaRPr lang="en-GB"/>
        </a:p>
      </dgm:t>
    </dgm:pt>
    <dgm:pt modelId="{898D4881-4A8C-40E7-BFA6-7263E5937C85}" type="sibTrans" cxnId="{C3CD3134-F2B3-4604-A878-CA4E97C8CC8C}">
      <dgm:prSet/>
      <dgm:spPr/>
      <dgm:t>
        <a:bodyPr/>
        <a:lstStyle/>
        <a:p>
          <a:endParaRPr lang="en-GB"/>
        </a:p>
      </dgm:t>
    </dgm:pt>
    <dgm:pt modelId="{64614E33-210B-48D1-A20B-EDFB2F9010DD}" type="pres">
      <dgm:prSet presAssocID="{5F64D6AB-17DB-4EF4-92DE-61B2BF7F9C8E}" presName="linearFlow" presStyleCnt="0">
        <dgm:presLayoutVars>
          <dgm:dir/>
          <dgm:animLvl val="lvl"/>
          <dgm:resizeHandles val="exact"/>
        </dgm:presLayoutVars>
      </dgm:prSet>
      <dgm:spPr/>
    </dgm:pt>
    <dgm:pt modelId="{4AA9D0FE-1754-43D5-B9C8-6948105C120C}" type="pres">
      <dgm:prSet presAssocID="{3D25495C-52D5-4D7D-9178-A4DDABEA2810}" presName="composite" presStyleCnt="0"/>
      <dgm:spPr/>
    </dgm:pt>
    <dgm:pt modelId="{7710A56C-E386-409E-A011-C5A36FF109E3}" type="pres">
      <dgm:prSet presAssocID="{3D25495C-52D5-4D7D-9178-A4DDABEA2810}" presName="parTx" presStyleLbl="node1" presStyleIdx="0" presStyleCnt="4">
        <dgm:presLayoutVars>
          <dgm:chMax val="0"/>
          <dgm:chPref val="0"/>
          <dgm:bulletEnabled val="1"/>
        </dgm:presLayoutVars>
      </dgm:prSet>
      <dgm:spPr/>
    </dgm:pt>
    <dgm:pt modelId="{7E3B7065-5BC5-475D-AFE6-57A9C9991260}" type="pres">
      <dgm:prSet presAssocID="{3D25495C-52D5-4D7D-9178-A4DDABEA2810}" presName="parSh" presStyleLbl="node1" presStyleIdx="0" presStyleCnt="4"/>
      <dgm:spPr/>
    </dgm:pt>
    <dgm:pt modelId="{2C182EDB-BB1B-4CCD-A7E3-FAD383B36340}" type="pres">
      <dgm:prSet presAssocID="{3D25495C-52D5-4D7D-9178-A4DDABEA2810}" presName="desTx" presStyleLbl="fgAcc1" presStyleIdx="0" presStyleCnt="4">
        <dgm:presLayoutVars>
          <dgm:bulletEnabled val="1"/>
        </dgm:presLayoutVars>
      </dgm:prSet>
      <dgm:spPr/>
    </dgm:pt>
    <dgm:pt modelId="{1DF3CC4F-257C-44D1-9B38-7C58C2F3008E}" type="pres">
      <dgm:prSet presAssocID="{FB5D439D-FBFB-4BF5-A4D9-4765F07C1C03}" presName="sibTrans" presStyleLbl="sibTrans2D1" presStyleIdx="0" presStyleCnt="3"/>
      <dgm:spPr/>
    </dgm:pt>
    <dgm:pt modelId="{23A72132-93F0-48A6-A8DD-D0A18D64B21E}" type="pres">
      <dgm:prSet presAssocID="{FB5D439D-FBFB-4BF5-A4D9-4765F07C1C03}" presName="connTx" presStyleLbl="sibTrans2D1" presStyleIdx="0" presStyleCnt="3"/>
      <dgm:spPr/>
    </dgm:pt>
    <dgm:pt modelId="{77710D93-F6A0-46E5-A1C4-B9AA3CCBD0AD}" type="pres">
      <dgm:prSet presAssocID="{5ECB549A-6C63-4C9C-AC5D-EA8E6084952B}" presName="composite" presStyleCnt="0"/>
      <dgm:spPr/>
    </dgm:pt>
    <dgm:pt modelId="{1C9FBD50-4078-4AEE-A6F7-CD0A715AC72C}" type="pres">
      <dgm:prSet presAssocID="{5ECB549A-6C63-4C9C-AC5D-EA8E6084952B}" presName="parTx" presStyleLbl="node1" presStyleIdx="0" presStyleCnt="4">
        <dgm:presLayoutVars>
          <dgm:chMax val="0"/>
          <dgm:chPref val="0"/>
          <dgm:bulletEnabled val="1"/>
        </dgm:presLayoutVars>
      </dgm:prSet>
      <dgm:spPr/>
    </dgm:pt>
    <dgm:pt modelId="{55A00971-3D10-49E1-80A7-1A9E60463871}" type="pres">
      <dgm:prSet presAssocID="{5ECB549A-6C63-4C9C-AC5D-EA8E6084952B}" presName="parSh" presStyleLbl="node1" presStyleIdx="1" presStyleCnt="4"/>
      <dgm:spPr/>
    </dgm:pt>
    <dgm:pt modelId="{E1A1A307-6D78-4346-9FAF-443CE38B5990}" type="pres">
      <dgm:prSet presAssocID="{5ECB549A-6C63-4C9C-AC5D-EA8E6084952B}" presName="desTx" presStyleLbl="fgAcc1" presStyleIdx="1" presStyleCnt="4">
        <dgm:presLayoutVars>
          <dgm:bulletEnabled val="1"/>
        </dgm:presLayoutVars>
      </dgm:prSet>
      <dgm:spPr/>
    </dgm:pt>
    <dgm:pt modelId="{5BA4F874-6164-4910-934C-6F3AB1F80326}" type="pres">
      <dgm:prSet presAssocID="{5C54C848-60D2-48EE-B873-481077D859B1}" presName="sibTrans" presStyleLbl="sibTrans2D1" presStyleIdx="1" presStyleCnt="3"/>
      <dgm:spPr/>
    </dgm:pt>
    <dgm:pt modelId="{C525B993-41F4-47B1-BA25-351F37D32433}" type="pres">
      <dgm:prSet presAssocID="{5C54C848-60D2-48EE-B873-481077D859B1}" presName="connTx" presStyleLbl="sibTrans2D1" presStyleIdx="1" presStyleCnt="3"/>
      <dgm:spPr/>
    </dgm:pt>
    <dgm:pt modelId="{719FF345-D574-4979-8637-7D9AF8CFBF91}" type="pres">
      <dgm:prSet presAssocID="{22544059-02DB-4F03-9C7A-A41CF5130B82}" presName="composite" presStyleCnt="0"/>
      <dgm:spPr/>
    </dgm:pt>
    <dgm:pt modelId="{1FFA5A14-D139-45C6-AC12-C299C1BE3148}" type="pres">
      <dgm:prSet presAssocID="{22544059-02DB-4F03-9C7A-A41CF5130B82}" presName="parTx" presStyleLbl="node1" presStyleIdx="1" presStyleCnt="4">
        <dgm:presLayoutVars>
          <dgm:chMax val="0"/>
          <dgm:chPref val="0"/>
          <dgm:bulletEnabled val="1"/>
        </dgm:presLayoutVars>
      </dgm:prSet>
      <dgm:spPr/>
    </dgm:pt>
    <dgm:pt modelId="{E77703EC-9CC7-49CA-8EEF-2A80AEC5D1C3}" type="pres">
      <dgm:prSet presAssocID="{22544059-02DB-4F03-9C7A-A41CF5130B82}" presName="parSh" presStyleLbl="node1" presStyleIdx="2" presStyleCnt="4"/>
      <dgm:spPr/>
    </dgm:pt>
    <dgm:pt modelId="{C2E57CBD-A1F8-4017-9D70-CC4F6BEE4BD1}" type="pres">
      <dgm:prSet presAssocID="{22544059-02DB-4F03-9C7A-A41CF5130B82}" presName="desTx" presStyleLbl="fgAcc1" presStyleIdx="2" presStyleCnt="4">
        <dgm:presLayoutVars>
          <dgm:bulletEnabled val="1"/>
        </dgm:presLayoutVars>
      </dgm:prSet>
      <dgm:spPr/>
    </dgm:pt>
    <dgm:pt modelId="{0098F195-E572-4CB6-9B81-B59B4A67562A}" type="pres">
      <dgm:prSet presAssocID="{83EF3EE9-96F4-41EE-A940-E4ADBD64603F}" presName="sibTrans" presStyleLbl="sibTrans2D1" presStyleIdx="2" presStyleCnt="3"/>
      <dgm:spPr/>
    </dgm:pt>
    <dgm:pt modelId="{586F712D-1777-477A-92D1-CAC35D8D28E8}" type="pres">
      <dgm:prSet presAssocID="{83EF3EE9-96F4-41EE-A940-E4ADBD64603F}" presName="connTx" presStyleLbl="sibTrans2D1" presStyleIdx="2" presStyleCnt="3"/>
      <dgm:spPr/>
    </dgm:pt>
    <dgm:pt modelId="{2BE5DABE-BD36-41EB-8A66-E6CB9DE554DE}" type="pres">
      <dgm:prSet presAssocID="{30CA12F9-D3C9-4090-B81E-BEA5A1DC21FA}" presName="composite" presStyleCnt="0"/>
      <dgm:spPr/>
    </dgm:pt>
    <dgm:pt modelId="{233D4B36-FC0A-4383-A850-F70605CB1B72}" type="pres">
      <dgm:prSet presAssocID="{30CA12F9-D3C9-4090-B81E-BEA5A1DC21FA}" presName="parTx" presStyleLbl="node1" presStyleIdx="2" presStyleCnt="4">
        <dgm:presLayoutVars>
          <dgm:chMax val="0"/>
          <dgm:chPref val="0"/>
          <dgm:bulletEnabled val="1"/>
        </dgm:presLayoutVars>
      </dgm:prSet>
      <dgm:spPr/>
    </dgm:pt>
    <dgm:pt modelId="{F4E0528A-A9BB-475B-B4D2-59EBA172C869}" type="pres">
      <dgm:prSet presAssocID="{30CA12F9-D3C9-4090-B81E-BEA5A1DC21FA}" presName="parSh" presStyleLbl="node1" presStyleIdx="3" presStyleCnt="4"/>
      <dgm:spPr/>
    </dgm:pt>
    <dgm:pt modelId="{7A73D80C-A56A-4889-A1EF-7B2451FDAF41}" type="pres">
      <dgm:prSet presAssocID="{30CA12F9-D3C9-4090-B81E-BEA5A1DC21FA}" presName="desTx" presStyleLbl="fgAcc1" presStyleIdx="3" presStyleCnt="4">
        <dgm:presLayoutVars>
          <dgm:bulletEnabled val="1"/>
        </dgm:presLayoutVars>
      </dgm:prSet>
      <dgm:spPr/>
    </dgm:pt>
  </dgm:ptLst>
  <dgm:cxnLst>
    <dgm:cxn modelId="{6EF19B01-DD6F-4D35-A434-CC1FB8E5C896}" srcId="{5F64D6AB-17DB-4EF4-92DE-61B2BF7F9C8E}" destId="{22544059-02DB-4F03-9C7A-A41CF5130B82}" srcOrd="2" destOrd="0" parTransId="{1C4D2B5C-DCB6-471B-972A-3EE4341019F7}" sibTransId="{83EF3EE9-96F4-41EE-A940-E4ADBD64603F}"/>
    <dgm:cxn modelId="{DAB3BE02-A860-4D6D-89E0-0DE02BF2EC59}" type="presOf" srcId="{E224FB20-58C1-4F85-80DB-3EF65C99CCE5}" destId="{2C182EDB-BB1B-4CCD-A7E3-FAD383B36340}" srcOrd="0" destOrd="1" presId="urn:microsoft.com/office/officeart/2005/8/layout/process3"/>
    <dgm:cxn modelId="{B0C51210-39FD-4C6D-AE6A-82896B1A8576}" type="presOf" srcId="{6CEEF390-36ED-44A5-ACF4-FE3F74FCBB70}" destId="{7A73D80C-A56A-4889-A1EF-7B2451FDAF41}" srcOrd="0" destOrd="9" presId="urn:microsoft.com/office/officeart/2005/8/layout/process3"/>
    <dgm:cxn modelId="{E5768511-D784-43CB-B403-1A959FD910CF}" type="presOf" srcId="{30CA12F9-D3C9-4090-B81E-BEA5A1DC21FA}" destId="{F4E0528A-A9BB-475B-B4D2-59EBA172C869}" srcOrd="1" destOrd="0" presId="urn:microsoft.com/office/officeart/2005/8/layout/process3"/>
    <dgm:cxn modelId="{84129212-A3FC-4882-A5B7-7138BAB5DE73}" type="presOf" srcId="{3D25495C-52D5-4D7D-9178-A4DDABEA2810}" destId="{7E3B7065-5BC5-475D-AFE6-57A9C9991260}" srcOrd="1" destOrd="0" presId="urn:microsoft.com/office/officeart/2005/8/layout/process3"/>
    <dgm:cxn modelId="{76BAAB13-D67C-41B2-89F4-93992984699D}" srcId="{22544059-02DB-4F03-9C7A-A41CF5130B82}" destId="{57C5B512-70BD-4D10-B212-7597DED088CE}" srcOrd="6" destOrd="0" parTransId="{EBC00F29-3EB4-4282-A4C4-681C5C68A809}" sibTransId="{95DCB67B-6E8F-46C4-AFE3-1191C168CB11}"/>
    <dgm:cxn modelId="{80451114-6CC1-49FB-A8D4-646D1FF7AA04}" type="presOf" srcId="{5B414E1F-0301-4127-AF47-175938DAE301}" destId="{2C182EDB-BB1B-4CCD-A7E3-FAD383B36340}" srcOrd="0" destOrd="4" presId="urn:microsoft.com/office/officeart/2005/8/layout/process3"/>
    <dgm:cxn modelId="{113DCD22-7EBB-441D-91F4-C62A6207303F}" type="presOf" srcId="{CBDF3FBB-9BDA-43E9-8929-F1C8D098DC90}" destId="{C2E57CBD-A1F8-4017-9D70-CC4F6BEE4BD1}" srcOrd="0" destOrd="4" presId="urn:microsoft.com/office/officeart/2005/8/layout/process3"/>
    <dgm:cxn modelId="{5ABD5F2B-55F6-45DD-A822-F415A67E3E78}" type="presOf" srcId="{40DB7737-39BF-4440-A37B-1E5A3C68F411}" destId="{E1A1A307-6D78-4346-9FAF-443CE38B5990}" srcOrd="0" destOrd="4" presId="urn:microsoft.com/office/officeart/2005/8/layout/process3"/>
    <dgm:cxn modelId="{A95D722B-3312-4938-A064-DC51CCA4037A}" srcId="{30CA12F9-D3C9-4090-B81E-BEA5A1DC21FA}" destId="{6F685417-E6BD-4219-A6EC-FC01968FDD57}" srcOrd="3" destOrd="0" parTransId="{9F0D404B-FC38-45AF-8205-F53EA7B658EA}" sibTransId="{84EB76CF-557B-4589-8466-4B5A7F61E352}"/>
    <dgm:cxn modelId="{8AA4232F-7390-48F4-93B0-B251A5C92139}" type="presOf" srcId="{9D3A3084-93F8-4E3D-8C0C-0EFFABA1E19E}" destId="{2C182EDB-BB1B-4CCD-A7E3-FAD383B36340}" srcOrd="0" destOrd="3" presId="urn:microsoft.com/office/officeart/2005/8/layout/process3"/>
    <dgm:cxn modelId="{A6F54D33-E0F0-441E-8545-8F97A7874E92}" srcId="{22544059-02DB-4F03-9C7A-A41CF5130B82}" destId="{DF664ED0-004B-4FB7-A916-8FDCE3CF5174}" srcOrd="5" destOrd="0" parTransId="{E25849E7-1245-44C4-81D1-6499395F17AD}" sibTransId="{75ECEC02-2EBC-48FC-AA91-C9C142749C01}"/>
    <dgm:cxn modelId="{C3CD3134-F2B3-4604-A878-CA4E97C8CC8C}" srcId="{5ECB549A-6C63-4C9C-AC5D-EA8E6084952B}" destId="{9FDF6288-538B-4F7E-B85A-16F1B368A6D2}" srcOrd="3" destOrd="0" parTransId="{1FA4520C-9060-405C-9411-AE1B8140FE92}" sibTransId="{898D4881-4A8C-40E7-BFA6-7263E5937C85}"/>
    <dgm:cxn modelId="{D4C44835-0525-4A70-8AE8-70456EEC1E46}" type="presOf" srcId="{5F64D6AB-17DB-4EF4-92DE-61B2BF7F9C8E}" destId="{64614E33-210B-48D1-A20B-EDFB2F9010DD}" srcOrd="0" destOrd="0" presId="urn:microsoft.com/office/officeart/2005/8/layout/process3"/>
    <dgm:cxn modelId="{11CC4638-5ACA-4255-8B9D-20910CA76F3C}" type="presOf" srcId="{3D25495C-52D5-4D7D-9178-A4DDABEA2810}" destId="{7710A56C-E386-409E-A011-C5A36FF109E3}" srcOrd="0" destOrd="0" presId="urn:microsoft.com/office/officeart/2005/8/layout/process3"/>
    <dgm:cxn modelId="{9E33B739-7D71-447A-A6EE-003EFF5A9E39}" srcId="{3D25495C-52D5-4D7D-9178-A4DDABEA2810}" destId="{5B414E1F-0301-4127-AF47-175938DAE301}" srcOrd="4" destOrd="0" parTransId="{F7CCD1F7-48B4-40E9-B34F-131B053DF42F}" sibTransId="{7C1521BE-CC00-44FF-96C5-E23C51090B15}"/>
    <dgm:cxn modelId="{8A8F863B-722E-4255-B104-FE34A5C8887B}" srcId="{30CA12F9-D3C9-4090-B81E-BEA5A1DC21FA}" destId="{63B00DD7-A276-4E56-9DBD-2E0DDDAA04D4}" srcOrd="5" destOrd="0" parTransId="{64E5906E-4807-4002-B317-EFCB1ADE13E4}" sibTransId="{86DDF76A-AC53-4F2F-8A35-4FEAF79E2C6C}"/>
    <dgm:cxn modelId="{9D79DE5B-7A13-4754-B989-344A221ECC17}" srcId="{22544059-02DB-4F03-9C7A-A41CF5130B82}" destId="{CBDF3FBB-9BDA-43E9-8929-F1C8D098DC90}" srcOrd="4" destOrd="0" parTransId="{6E8DB84A-692D-4960-A91C-486A99100170}" sibTransId="{CFB1277C-2A40-442A-BE3F-21E270CECB60}"/>
    <dgm:cxn modelId="{F79FCD5C-FCE2-486D-B0F2-BE6969A3D0F5}" srcId="{5ECB549A-6C63-4C9C-AC5D-EA8E6084952B}" destId="{E980CE1B-39E1-4FE9-92A1-01FB97AE721B}" srcOrd="0" destOrd="0" parTransId="{0A06F6E8-AAB9-4F74-AAC3-BBD0DE61234B}" sibTransId="{4CE77E57-421B-4051-9D3C-9071E2DD0AEC}"/>
    <dgm:cxn modelId="{B49BF860-9CCE-4326-A12F-789BA8D48EB3}" type="presOf" srcId="{9FDF6288-538B-4F7E-B85A-16F1B368A6D2}" destId="{E1A1A307-6D78-4346-9FAF-443CE38B5990}" srcOrd="0" destOrd="3" presId="urn:microsoft.com/office/officeart/2005/8/layout/process3"/>
    <dgm:cxn modelId="{AF813864-5570-4D26-867F-66DCDBDD7010}" srcId="{30CA12F9-D3C9-4090-B81E-BEA5A1DC21FA}" destId="{A3268362-ED9F-4F81-8273-07735BD1CC09}" srcOrd="2" destOrd="0" parTransId="{5C9042E9-2DAA-4CA1-B770-C005265C15B3}" sibTransId="{43A8C443-07D2-41D4-96BA-53A17E353F9E}"/>
    <dgm:cxn modelId="{F4107945-AE2D-4F6B-8BEB-E53B4F317855}" type="presOf" srcId="{30CA12F9-D3C9-4090-B81E-BEA5A1DC21FA}" destId="{233D4B36-FC0A-4383-A850-F70605CB1B72}" srcOrd="0" destOrd="0" presId="urn:microsoft.com/office/officeart/2005/8/layout/process3"/>
    <dgm:cxn modelId="{47D93748-E8A5-4F89-8BD5-36A2D7D4F9D9}" type="presOf" srcId="{FD771625-DD9F-4831-AC05-4A7C67E33A4A}" destId="{E1A1A307-6D78-4346-9FAF-443CE38B5990}" srcOrd="0" destOrd="1" presId="urn:microsoft.com/office/officeart/2005/8/layout/process3"/>
    <dgm:cxn modelId="{5760BD68-6606-4BC3-8A25-FB0575C0533E}" type="presOf" srcId="{22544059-02DB-4F03-9C7A-A41CF5130B82}" destId="{E77703EC-9CC7-49CA-8EEF-2A80AEC5D1C3}" srcOrd="1" destOrd="0" presId="urn:microsoft.com/office/officeart/2005/8/layout/process3"/>
    <dgm:cxn modelId="{8D163B4C-165C-43BF-A791-8991D5DB41E5}" type="presOf" srcId="{C25B2830-D85F-4F36-98F6-42220086B212}" destId="{7A73D80C-A56A-4889-A1EF-7B2451FDAF41}" srcOrd="0" destOrd="2" presId="urn:microsoft.com/office/officeart/2005/8/layout/process3"/>
    <dgm:cxn modelId="{2DBA7A4D-64B7-4BD7-82A0-895D214650BA}" type="presOf" srcId="{B7611FC1-F25D-4972-842F-48ED0A4DC77D}" destId="{7A73D80C-A56A-4889-A1EF-7B2451FDAF41}" srcOrd="0" destOrd="0" presId="urn:microsoft.com/office/officeart/2005/8/layout/process3"/>
    <dgm:cxn modelId="{689B3B6E-8C48-4AE9-81BE-A616E264AA1C}" srcId="{3D25495C-52D5-4D7D-9178-A4DDABEA2810}" destId="{E224FB20-58C1-4F85-80DB-3EF65C99CCE5}" srcOrd="1" destOrd="0" parTransId="{BA007078-8B34-4689-844A-633EB5EC2E4F}" sibTransId="{42E57831-D42D-4BC0-82F4-0EC620E0F5C7}"/>
    <dgm:cxn modelId="{0617446E-7135-454B-970A-56DFD639ED09}" type="presOf" srcId="{2668127B-3C01-4662-850F-5D63285D726E}" destId="{7A73D80C-A56A-4889-A1EF-7B2451FDAF41}" srcOrd="0" destOrd="1" presId="urn:microsoft.com/office/officeart/2005/8/layout/process3"/>
    <dgm:cxn modelId="{872DA54E-97B3-47AD-AF9E-CC48E51B6D9F}" type="presOf" srcId="{DF664ED0-004B-4FB7-A916-8FDCE3CF5174}" destId="{C2E57CBD-A1F8-4017-9D70-CC4F6BEE4BD1}" srcOrd="0" destOrd="5" presId="urn:microsoft.com/office/officeart/2005/8/layout/process3"/>
    <dgm:cxn modelId="{1B28D94E-9233-4BB3-812D-B259DD9812E7}" type="presOf" srcId="{FB5D439D-FBFB-4BF5-A4D9-4765F07C1C03}" destId="{1DF3CC4F-257C-44D1-9B38-7C58C2F3008E}" srcOrd="0" destOrd="0" presId="urn:microsoft.com/office/officeart/2005/8/layout/process3"/>
    <dgm:cxn modelId="{7E235A70-B7AD-48E0-BE45-F5E4299DB597}" type="presOf" srcId="{B7DE3628-79E7-4E80-8DC0-320CA256430B}" destId="{E1A1A307-6D78-4346-9FAF-443CE38B5990}" srcOrd="0" destOrd="6" presId="urn:microsoft.com/office/officeart/2005/8/layout/process3"/>
    <dgm:cxn modelId="{2589CF50-73C2-4092-835A-1C824BECB3CA}" type="presOf" srcId="{4CE34D4E-A157-4F00-AB69-4E87CFC2DDE4}" destId="{C2E57CBD-A1F8-4017-9D70-CC4F6BEE4BD1}" srcOrd="0" destOrd="3" presId="urn:microsoft.com/office/officeart/2005/8/layout/process3"/>
    <dgm:cxn modelId="{3C4A2672-14A7-4DF7-B13F-7FD0A719D692}" type="presOf" srcId="{F495FD3A-58F6-474F-9D51-DFF8FA893437}" destId="{7A73D80C-A56A-4889-A1EF-7B2451FDAF41}" srcOrd="0" destOrd="3" presId="urn:microsoft.com/office/officeart/2005/8/layout/process3"/>
    <dgm:cxn modelId="{A2C66D72-35F8-4582-99EB-AC020FB18D32}" type="presOf" srcId="{E5F650FC-DE84-4A1C-8F2E-E5570340E821}" destId="{E1A1A307-6D78-4346-9FAF-443CE38B5990}" srcOrd="0" destOrd="2" presId="urn:microsoft.com/office/officeart/2005/8/layout/process3"/>
    <dgm:cxn modelId="{15805372-4636-408F-8F8F-657692C1CDE1}" srcId="{22544059-02DB-4F03-9C7A-A41CF5130B82}" destId="{4CE34D4E-A157-4F00-AB69-4E87CFC2DDE4}" srcOrd="3" destOrd="0" parTransId="{BBCEE65B-890E-483D-8CB6-090E8E02B592}" sibTransId="{0CFB9F58-174D-4F95-8150-781CCCDC7D5E}"/>
    <dgm:cxn modelId="{777E0673-2660-4B58-A8C6-1F248C72F0F6}" type="presOf" srcId="{A3268362-ED9F-4F81-8273-07735BD1CC09}" destId="{7A73D80C-A56A-4889-A1EF-7B2451FDAF41}" srcOrd="0" destOrd="4" presId="urn:microsoft.com/office/officeart/2005/8/layout/process3"/>
    <dgm:cxn modelId="{63A78657-C512-4E11-AAA4-E78C0660C313}" type="presOf" srcId="{83EF3EE9-96F4-41EE-A940-E4ADBD64603F}" destId="{586F712D-1777-477A-92D1-CAC35D8D28E8}" srcOrd="1" destOrd="0" presId="urn:microsoft.com/office/officeart/2005/8/layout/process3"/>
    <dgm:cxn modelId="{9815295A-9BF7-41DB-BC1D-430A5AE7B406}" type="presOf" srcId="{5C54C848-60D2-48EE-B873-481077D859B1}" destId="{C525B993-41F4-47B1-BA25-351F37D32433}" srcOrd="1" destOrd="0" presId="urn:microsoft.com/office/officeart/2005/8/layout/process3"/>
    <dgm:cxn modelId="{3B8DAF82-E38C-42B8-B501-48E68605BE4A}" srcId="{5ECB549A-6C63-4C9C-AC5D-EA8E6084952B}" destId="{B7DE3628-79E7-4E80-8DC0-320CA256430B}" srcOrd="6" destOrd="0" parTransId="{465AE3BA-2A6E-4A28-8E83-19BA59EF3AB1}" sibTransId="{C059C6A6-C215-425F-902A-C73F5409584E}"/>
    <dgm:cxn modelId="{F56CDF82-E6E1-430C-8DFB-810A7038F763}" type="presOf" srcId="{03F3617B-964E-43FE-BBAC-92C1D8AC71C6}" destId="{2C182EDB-BB1B-4CCD-A7E3-FAD383B36340}" srcOrd="0" destOrd="0" presId="urn:microsoft.com/office/officeart/2005/8/layout/process3"/>
    <dgm:cxn modelId="{1B9B538A-091B-4376-BE94-1AE7C1D709C4}" srcId="{30CA12F9-D3C9-4090-B81E-BEA5A1DC21FA}" destId="{6CEEF390-36ED-44A5-ACF4-FE3F74FCBB70}" srcOrd="7" destOrd="0" parTransId="{87817A5E-8E18-4C97-941E-07159004287B}" sibTransId="{F2F8E372-B482-4FD1-B03B-317FD65D8C97}"/>
    <dgm:cxn modelId="{C227D78A-0B82-47F2-969E-999C3B6E5A29}" type="presOf" srcId="{63B00DD7-A276-4E56-9DBD-2E0DDDAA04D4}" destId="{7A73D80C-A56A-4889-A1EF-7B2451FDAF41}" srcOrd="0" destOrd="7" presId="urn:microsoft.com/office/officeart/2005/8/layout/process3"/>
    <dgm:cxn modelId="{937DB58E-189B-4891-95A5-810A20B23423}" srcId="{30CA12F9-D3C9-4090-B81E-BEA5A1DC21FA}" destId="{B7611FC1-F25D-4972-842F-48ED0A4DC77D}" srcOrd="0" destOrd="0" parTransId="{B3FCC354-2A8F-48FD-8D70-CF89FC30669F}" sibTransId="{88F27C81-660A-4B63-8C6A-10F40B679D17}"/>
    <dgm:cxn modelId="{346EFB8E-E9AA-44E2-9D66-91FF868B4FBE}" srcId="{3D25495C-52D5-4D7D-9178-A4DDABEA2810}" destId="{29A2AB90-47C9-4466-87BD-5C31C0BF1ABE}" srcOrd="2" destOrd="0" parTransId="{8870C652-88FC-4D4A-8C56-ACB43C68C6B5}" sibTransId="{A7636E21-518D-43E8-AB6E-2C5B017F194B}"/>
    <dgm:cxn modelId="{650FD095-EADF-4B1B-BF79-2716327B48BB}" type="presOf" srcId="{719336B2-3FEF-4482-BCE8-C75911785319}" destId="{7A73D80C-A56A-4889-A1EF-7B2451FDAF41}" srcOrd="0" destOrd="6" presId="urn:microsoft.com/office/officeart/2005/8/layout/process3"/>
    <dgm:cxn modelId="{615D8C99-6BF6-4F7A-92F0-3E12CF990602}" type="presOf" srcId="{6F685417-E6BD-4219-A6EC-FC01968FDD57}" destId="{7A73D80C-A56A-4889-A1EF-7B2451FDAF41}" srcOrd="0" destOrd="5" presId="urn:microsoft.com/office/officeart/2005/8/layout/process3"/>
    <dgm:cxn modelId="{9D8D03A2-13F2-4CD5-8C64-D195508046A6}" type="presOf" srcId="{5C54C848-60D2-48EE-B873-481077D859B1}" destId="{5BA4F874-6164-4910-934C-6F3AB1F80326}" srcOrd="0" destOrd="0" presId="urn:microsoft.com/office/officeart/2005/8/layout/process3"/>
    <dgm:cxn modelId="{6B7150A3-1D27-4D75-96F2-E858733F2905}" srcId="{5ECB549A-6C63-4C9C-AC5D-EA8E6084952B}" destId="{E5F650FC-DE84-4A1C-8F2E-E5570340E821}" srcOrd="2" destOrd="0" parTransId="{B27AFD81-5841-4987-B172-627206F1131D}" sibTransId="{1B6E11BC-AE5B-481F-A899-4EB710D3D6ED}"/>
    <dgm:cxn modelId="{D77B86AC-1688-4FAA-A4C2-F5D34706F165}" type="presOf" srcId="{DCD5B0E9-3787-46F7-98CD-42170DADFE83}" destId="{E1A1A307-6D78-4346-9FAF-443CE38B5990}" srcOrd="0" destOrd="7" presId="urn:microsoft.com/office/officeart/2005/8/layout/process3"/>
    <dgm:cxn modelId="{0B79B1AF-20DB-4F72-B225-F7C31F5BA5C4}" srcId="{2668127B-3C01-4662-850F-5D63285D726E}" destId="{F495FD3A-58F6-474F-9D51-DFF8FA893437}" srcOrd="1" destOrd="0" parTransId="{C0AE6FAE-EDAA-4968-9681-D403FEC62771}" sibTransId="{6ABA1BA7-39A2-463C-8229-A4A8E62A5A8B}"/>
    <dgm:cxn modelId="{A81567B0-72F9-4FBE-9016-A7E285B8D42C}" srcId="{5F64D6AB-17DB-4EF4-92DE-61B2BF7F9C8E}" destId="{5ECB549A-6C63-4C9C-AC5D-EA8E6084952B}" srcOrd="1" destOrd="0" parTransId="{811550C6-4D70-4508-8D36-D279129BD556}" sibTransId="{5C54C848-60D2-48EE-B873-481077D859B1}"/>
    <dgm:cxn modelId="{F25E72B1-CF24-4726-8B91-557BF272F3F0}" srcId="{3D25495C-52D5-4D7D-9178-A4DDABEA2810}" destId="{9D3A3084-93F8-4E3D-8C0C-0EFFABA1E19E}" srcOrd="3" destOrd="0" parTransId="{319BAB94-0FF7-4827-8A2F-9A323216E314}" sibTransId="{7823CC6D-F7C7-4919-9934-ADF8963CDB47}"/>
    <dgm:cxn modelId="{2021ADB1-CA3E-43FC-B781-AE0154AA180D}" type="presOf" srcId="{29A2AB90-47C9-4466-87BD-5C31C0BF1ABE}" destId="{2C182EDB-BB1B-4CCD-A7E3-FAD383B36340}" srcOrd="0" destOrd="2" presId="urn:microsoft.com/office/officeart/2005/8/layout/process3"/>
    <dgm:cxn modelId="{64E9CEB2-ED81-40CD-BB3A-D2734A7E465A}" srcId="{22544059-02DB-4F03-9C7A-A41CF5130B82}" destId="{4CECD2F1-7286-4299-A51B-5020CF4D14E4}" srcOrd="0" destOrd="0" parTransId="{DCF4107B-5B28-420D-92DA-68DEAD3F899E}" sibTransId="{A44B64EA-959C-456F-BA21-0BBF5808E973}"/>
    <dgm:cxn modelId="{7A31EFB2-9ABC-4AAC-9DB8-2C7D7D5306BC}" type="presOf" srcId="{5ECB549A-6C63-4C9C-AC5D-EA8E6084952B}" destId="{1C9FBD50-4078-4AEE-A6F7-CD0A715AC72C}" srcOrd="0" destOrd="0" presId="urn:microsoft.com/office/officeart/2005/8/layout/process3"/>
    <dgm:cxn modelId="{8E8D0BB5-A0A6-4CDA-96FE-38EF1A17D95B}" type="presOf" srcId="{7FB62AA3-1C40-4374-B41B-BE729ABD35BA}" destId="{E1A1A307-6D78-4346-9FAF-443CE38B5990}" srcOrd="0" destOrd="5" presId="urn:microsoft.com/office/officeart/2005/8/layout/process3"/>
    <dgm:cxn modelId="{CC9081B9-1A12-41F3-8E71-65BC259F4FD6}" type="presOf" srcId="{A49FF766-024F-420D-BFA3-CE544C9D9BAC}" destId="{7A73D80C-A56A-4889-A1EF-7B2451FDAF41}" srcOrd="0" destOrd="8" presId="urn:microsoft.com/office/officeart/2005/8/layout/process3"/>
    <dgm:cxn modelId="{0D95B4B9-63A6-465D-99A9-1D199D25C1DF}" srcId="{2668127B-3C01-4662-850F-5D63285D726E}" destId="{C25B2830-D85F-4F36-98F6-42220086B212}" srcOrd="0" destOrd="0" parTransId="{86A1059A-6906-40F1-82CF-977101FDDAB9}" sibTransId="{387BE0D4-587A-4DFB-838A-0AEACF4293C6}"/>
    <dgm:cxn modelId="{250AD8BB-400F-4152-8C5E-FB6C22F27EF4}" type="presOf" srcId="{57C5B512-70BD-4D10-B212-7597DED088CE}" destId="{C2E57CBD-A1F8-4017-9D70-CC4F6BEE4BD1}" srcOrd="0" destOrd="6" presId="urn:microsoft.com/office/officeart/2005/8/layout/process3"/>
    <dgm:cxn modelId="{3904E6BB-2CA9-46A4-AE54-CE99885FF76E}" type="presOf" srcId="{22544059-02DB-4F03-9C7A-A41CF5130B82}" destId="{1FFA5A14-D139-45C6-AC12-C299C1BE3148}" srcOrd="0" destOrd="0" presId="urn:microsoft.com/office/officeart/2005/8/layout/process3"/>
    <dgm:cxn modelId="{F03B63BE-3B4C-4D66-83C4-DE6FCA5F63AF}" type="presOf" srcId="{83EF3EE9-96F4-41EE-A940-E4ADBD64603F}" destId="{0098F195-E572-4CB6-9B81-B59B4A67562A}" srcOrd="0" destOrd="0" presId="urn:microsoft.com/office/officeart/2005/8/layout/process3"/>
    <dgm:cxn modelId="{25F16EC0-B7F3-465C-9248-D12D07398B28}" type="presOf" srcId="{4CECD2F1-7286-4299-A51B-5020CF4D14E4}" destId="{C2E57CBD-A1F8-4017-9D70-CC4F6BEE4BD1}" srcOrd="0" destOrd="0" presId="urn:microsoft.com/office/officeart/2005/8/layout/process3"/>
    <dgm:cxn modelId="{D78AB2CF-03C6-4209-ACB5-C42B9218CE56}" srcId="{22544059-02DB-4F03-9C7A-A41CF5130B82}" destId="{2BF39F9E-13B9-4831-A4D8-EA4C63195997}" srcOrd="1" destOrd="0" parTransId="{7A005501-C875-4660-9FA8-81AC66A49906}" sibTransId="{A958D71A-59DE-4EAF-89B0-A9C5667CEC86}"/>
    <dgm:cxn modelId="{7EF7D6CF-B544-480B-A3A6-DFE9D5D8FA34}" type="presOf" srcId="{5ECB549A-6C63-4C9C-AC5D-EA8E6084952B}" destId="{55A00971-3D10-49E1-80A7-1A9E60463871}" srcOrd="1" destOrd="0" presId="urn:microsoft.com/office/officeart/2005/8/layout/process3"/>
    <dgm:cxn modelId="{1ED843D0-8163-43D5-ABB6-974D70EFB85F}" srcId="{30CA12F9-D3C9-4090-B81E-BEA5A1DC21FA}" destId="{719336B2-3FEF-4482-BCE8-C75911785319}" srcOrd="4" destOrd="0" parTransId="{881588B3-6765-4C18-BD0F-CAA8B5FA640B}" sibTransId="{E952A3BC-A34F-4BEF-BDFE-76D4217B2AAD}"/>
    <dgm:cxn modelId="{1FC5B9D2-3324-4050-AB49-917B12FAC041}" srcId="{5F64D6AB-17DB-4EF4-92DE-61B2BF7F9C8E}" destId="{30CA12F9-D3C9-4090-B81E-BEA5A1DC21FA}" srcOrd="3" destOrd="0" parTransId="{BC23F4DD-0E60-4C1B-980E-1A2F30AB5525}" sibTransId="{B7114EC3-4A99-49BD-83FA-CC201D27E78A}"/>
    <dgm:cxn modelId="{56D23DD4-E489-4B97-AAA5-A6DD912940ED}" srcId="{30CA12F9-D3C9-4090-B81E-BEA5A1DC21FA}" destId="{2668127B-3C01-4662-850F-5D63285D726E}" srcOrd="1" destOrd="0" parTransId="{085B3C37-1A3D-487E-BD34-8A8077083AA4}" sibTransId="{2F9525E9-5408-4A8C-89FE-9D955DACA0C0}"/>
    <dgm:cxn modelId="{2127C8D9-F339-4305-86C0-7A242916F9A8}" srcId="{5ECB549A-6C63-4C9C-AC5D-EA8E6084952B}" destId="{40DB7737-39BF-4440-A37B-1E5A3C68F411}" srcOrd="4" destOrd="0" parTransId="{01AA4BB4-454E-4B11-95DE-6E859C6A0622}" sibTransId="{9409292B-7268-4114-B79C-6DC7F2CE3FB1}"/>
    <dgm:cxn modelId="{D3466EDC-763D-419F-96D1-4EE51C5BA4DB}" type="presOf" srcId="{E980CE1B-39E1-4FE9-92A1-01FB97AE721B}" destId="{E1A1A307-6D78-4346-9FAF-443CE38B5990}" srcOrd="0" destOrd="0" presId="urn:microsoft.com/office/officeart/2005/8/layout/process3"/>
    <dgm:cxn modelId="{097C29DF-CA00-4F85-8931-D34062CDF349}" type="presOf" srcId="{FB5D439D-FBFB-4BF5-A4D9-4765F07C1C03}" destId="{23A72132-93F0-48A6-A8DD-D0A18D64B21E}" srcOrd="1" destOrd="0" presId="urn:microsoft.com/office/officeart/2005/8/layout/process3"/>
    <dgm:cxn modelId="{EEDF26E3-5183-489D-9EB3-2C9A33ABD6F8}" srcId="{5F64D6AB-17DB-4EF4-92DE-61B2BF7F9C8E}" destId="{3D25495C-52D5-4D7D-9178-A4DDABEA2810}" srcOrd="0" destOrd="0" parTransId="{FC791EA3-51FC-4A1D-8193-8821EE839102}" sibTransId="{FB5D439D-FBFB-4BF5-A4D9-4765F07C1C03}"/>
    <dgm:cxn modelId="{21ECA3E9-1C3E-4334-8BCC-855F0E631D53}" srcId="{22544059-02DB-4F03-9C7A-A41CF5130B82}" destId="{684B9735-0AA3-4E52-9F20-3A65C179597B}" srcOrd="2" destOrd="0" parTransId="{2C2AB9C7-EEC5-4DEF-99E1-DC7A6BA33FBA}" sibTransId="{5AE1EE2F-6D03-433D-BB43-E80D44AFA843}"/>
    <dgm:cxn modelId="{2EC17AF0-DF74-4769-B557-A21B8EEDCA22}" type="presOf" srcId="{2BF39F9E-13B9-4831-A4D8-EA4C63195997}" destId="{C2E57CBD-A1F8-4017-9D70-CC4F6BEE4BD1}" srcOrd="0" destOrd="1" presId="urn:microsoft.com/office/officeart/2005/8/layout/process3"/>
    <dgm:cxn modelId="{7F576AF7-9EC5-4C0C-B22A-9779EAC71F72}" srcId="{5ECB549A-6C63-4C9C-AC5D-EA8E6084952B}" destId="{FD771625-DD9F-4831-AC05-4A7C67E33A4A}" srcOrd="1" destOrd="0" parTransId="{B0F7A65C-000A-4ECA-A3BB-DD2CF7770A7C}" sibTransId="{50F3B1A6-6D41-4F45-B264-042637BD1F08}"/>
    <dgm:cxn modelId="{A55E34F9-CFE2-4792-AB3E-5F11D112AEE3}" srcId="{5ECB549A-6C63-4C9C-AC5D-EA8E6084952B}" destId="{DCD5B0E9-3787-46F7-98CD-42170DADFE83}" srcOrd="7" destOrd="0" parTransId="{ADC6605A-362C-44B6-AD6C-A125A75D1556}" sibTransId="{10972282-8ADB-4537-AD8C-3537C82B0430}"/>
    <dgm:cxn modelId="{948171FA-4780-49AA-A9D0-7CF22FCA836A}" type="presOf" srcId="{684B9735-0AA3-4E52-9F20-3A65C179597B}" destId="{C2E57CBD-A1F8-4017-9D70-CC4F6BEE4BD1}" srcOrd="0" destOrd="2" presId="urn:microsoft.com/office/officeart/2005/8/layout/process3"/>
    <dgm:cxn modelId="{3BF294FA-7D79-4A69-97F5-E7E1519CFA2B}" srcId="{3D25495C-52D5-4D7D-9178-A4DDABEA2810}" destId="{03F3617B-964E-43FE-BBAC-92C1D8AC71C6}" srcOrd="0" destOrd="0" parTransId="{46271959-3353-4AE1-A313-0BCD304685CE}" sibTransId="{2EB3E8EE-EA80-4A5A-B579-1055137EA235}"/>
    <dgm:cxn modelId="{7683ACFB-273C-4AC6-9B52-F97EF8E30B9D}" srcId="{5ECB549A-6C63-4C9C-AC5D-EA8E6084952B}" destId="{7FB62AA3-1C40-4374-B41B-BE729ABD35BA}" srcOrd="5" destOrd="0" parTransId="{77B0E081-DEA6-436C-996F-0728A5B85EC1}" sibTransId="{49F7B19E-AE67-466F-920D-3A584460E154}"/>
    <dgm:cxn modelId="{189736FE-44DB-4DCB-A6BE-35EE11B3EBAA}" srcId="{30CA12F9-D3C9-4090-B81E-BEA5A1DC21FA}" destId="{A49FF766-024F-420D-BFA3-CE544C9D9BAC}" srcOrd="6" destOrd="0" parTransId="{7F45F3D6-110A-4B02-8110-948BFD311982}" sibTransId="{E324D3C5-44E7-458D-9992-2D8FF5DA1AD7}"/>
    <dgm:cxn modelId="{342EF1E7-A9ED-465C-AEF9-51FE0F144245}" type="presParOf" srcId="{64614E33-210B-48D1-A20B-EDFB2F9010DD}" destId="{4AA9D0FE-1754-43D5-B9C8-6948105C120C}" srcOrd="0" destOrd="0" presId="urn:microsoft.com/office/officeart/2005/8/layout/process3"/>
    <dgm:cxn modelId="{7AB2DD88-B5B1-477F-8353-B3A62929546A}" type="presParOf" srcId="{4AA9D0FE-1754-43D5-B9C8-6948105C120C}" destId="{7710A56C-E386-409E-A011-C5A36FF109E3}" srcOrd="0" destOrd="0" presId="urn:microsoft.com/office/officeart/2005/8/layout/process3"/>
    <dgm:cxn modelId="{4F18E130-2CA1-4227-BFD1-F52C00FD3AE2}" type="presParOf" srcId="{4AA9D0FE-1754-43D5-B9C8-6948105C120C}" destId="{7E3B7065-5BC5-475D-AFE6-57A9C9991260}" srcOrd="1" destOrd="0" presId="urn:microsoft.com/office/officeart/2005/8/layout/process3"/>
    <dgm:cxn modelId="{FC977E4A-57D1-4680-9E2B-B267D5FCB5D9}" type="presParOf" srcId="{4AA9D0FE-1754-43D5-B9C8-6948105C120C}" destId="{2C182EDB-BB1B-4CCD-A7E3-FAD383B36340}" srcOrd="2" destOrd="0" presId="urn:microsoft.com/office/officeart/2005/8/layout/process3"/>
    <dgm:cxn modelId="{E81A6164-026A-4B50-B075-99A4682F4508}" type="presParOf" srcId="{64614E33-210B-48D1-A20B-EDFB2F9010DD}" destId="{1DF3CC4F-257C-44D1-9B38-7C58C2F3008E}" srcOrd="1" destOrd="0" presId="urn:microsoft.com/office/officeart/2005/8/layout/process3"/>
    <dgm:cxn modelId="{5D012567-4AEC-43E3-BC5D-64E03DB25B50}" type="presParOf" srcId="{1DF3CC4F-257C-44D1-9B38-7C58C2F3008E}" destId="{23A72132-93F0-48A6-A8DD-D0A18D64B21E}" srcOrd="0" destOrd="0" presId="urn:microsoft.com/office/officeart/2005/8/layout/process3"/>
    <dgm:cxn modelId="{DC14CE6B-32CF-4D69-A49E-5754C0C6C802}" type="presParOf" srcId="{64614E33-210B-48D1-A20B-EDFB2F9010DD}" destId="{77710D93-F6A0-46E5-A1C4-B9AA3CCBD0AD}" srcOrd="2" destOrd="0" presId="urn:microsoft.com/office/officeart/2005/8/layout/process3"/>
    <dgm:cxn modelId="{DCCD52C7-039C-44A9-B41D-200535ED3E92}" type="presParOf" srcId="{77710D93-F6A0-46E5-A1C4-B9AA3CCBD0AD}" destId="{1C9FBD50-4078-4AEE-A6F7-CD0A715AC72C}" srcOrd="0" destOrd="0" presId="urn:microsoft.com/office/officeart/2005/8/layout/process3"/>
    <dgm:cxn modelId="{176A5FA7-BEF0-4D22-AB78-230C2A227493}" type="presParOf" srcId="{77710D93-F6A0-46E5-A1C4-B9AA3CCBD0AD}" destId="{55A00971-3D10-49E1-80A7-1A9E60463871}" srcOrd="1" destOrd="0" presId="urn:microsoft.com/office/officeart/2005/8/layout/process3"/>
    <dgm:cxn modelId="{F198B87D-1685-4A33-91E8-E23ABA7630A0}" type="presParOf" srcId="{77710D93-F6A0-46E5-A1C4-B9AA3CCBD0AD}" destId="{E1A1A307-6D78-4346-9FAF-443CE38B5990}" srcOrd="2" destOrd="0" presId="urn:microsoft.com/office/officeart/2005/8/layout/process3"/>
    <dgm:cxn modelId="{4B90B965-3BB9-4CF3-B1BF-B2835229A304}" type="presParOf" srcId="{64614E33-210B-48D1-A20B-EDFB2F9010DD}" destId="{5BA4F874-6164-4910-934C-6F3AB1F80326}" srcOrd="3" destOrd="0" presId="urn:microsoft.com/office/officeart/2005/8/layout/process3"/>
    <dgm:cxn modelId="{A73868C9-8DF8-4D92-9472-BCDC337C393D}" type="presParOf" srcId="{5BA4F874-6164-4910-934C-6F3AB1F80326}" destId="{C525B993-41F4-47B1-BA25-351F37D32433}" srcOrd="0" destOrd="0" presId="urn:microsoft.com/office/officeart/2005/8/layout/process3"/>
    <dgm:cxn modelId="{BD96CF16-790C-4C62-B0B6-CA9D1F5B906E}" type="presParOf" srcId="{64614E33-210B-48D1-A20B-EDFB2F9010DD}" destId="{719FF345-D574-4979-8637-7D9AF8CFBF91}" srcOrd="4" destOrd="0" presId="urn:microsoft.com/office/officeart/2005/8/layout/process3"/>
    <dgm:cxn modelId="{22FB8F56-C601-47BC-90E2-6715349D83CE}" type="presParOf" srcId="{719FF345-D574-4979-8637-7D9AF8CFBF91}" destId="{1FFA5A14-D139-45C6-AC12-C299C1BE3148}" srcOrd="0" destOrd="0" presId="urn:microsoft.com/office/officeart/2005/8/layout/process3"/>
    <dgm:cxn modelId="{4613C441-D1A2-4B09-B033-DCE3086DB5E4}" type="presParOf" srcId="{719FF345-D574-4979-8637-7D9AF8CFBF91}" destId="{E77703EC-9CC7-49CA-8EEF-2A80AEC5D1C3}" srcOrd="1" destOrd="0" presId="urn:microsoft.com/office/officeart/2005/8/layout/process3"/>
    <dgm:cxn modelId="{2C57C1C1-81A1-43A3-8258-832412651FBD}" type="presParOf" srcId="{719FF345-D574-4979-8637-7D9AF8CFBF91}" destId="{C2E57CBD-A1F8-4017-9D70-CC4F6BEE4BD1}" srcOrd="2" destOrd="0" presId="urn:microsoft.com/office/officeart/2005/8/layout/process3"/>
    <dgm:cxn modelId="{A517B77A-29AB-48C3-A0EF-0BF1AD906EBB}" type="presParOf" srcId="{64614E33-210B-48D1-A20B-EDFB2F9010DD}" destId="{0098F195-E572-4CB6-9B81-B59B4A67562A}" srcOrd="5" destOrd="0" presId="urn:microsoft.com/office/officeart/2005/8/layout/process3"/>
    <dgm:cxn modelId="{367C18A2-9031-48F6-BF64-AE2B97887D99}" type="presParOf" srcId="{0098F195-E572-4CB6-9B81-B59B4A67562A}" destId="{586F712D-1777-477A-92D1-CAC35D8D28E8}" srcOrd="0" destOrd="0" presId="urn:microsoft.com/office/officeart/2005/8/layout/process3"/>
    <dgm:cxn modelId="{742232A0-DD4D-4D5E-A896-44B0675FBDB5}" type="presParOf" srcId="{64614E33-210B-48D1-A20B-EDFB2F9010DD}" destId="{2BE5DABE-BD36-41EB-8A66-E6CB9DE554DE}" srcOrd="6" destOrd="0" presId="urn:microsoft.com/office/officeart/2005/8/layout/process3"/>
    <dgm:cxn modelId="{075C8B2F-35B4-461E-AD5A-2BC37C029866}" type="presParOf" srcId="{2BE5DABE-BD36-41EB-8A66-E6CB9DE554DE}" destId="{233D4B36-FC0A-4383-A850-F70605CB1B72}" srcOrd="0" destOrd="0" presId="urn:microsoft.com/office/officeart/2005/8/layout/process3"/>
    <dgm:cxn modelId="{A682EA51-B8D9-4C11-B564-B9FDEA7525C9}" type="presParOf" srcId="{2BE5DABE-BD36-41EB-8A66-E6CB9DE554DE}" destId="{F4E0528A-A9BB-475B-B4D2-59EBA172C869}" srcOrd="1" destOrd="0" presId="urn:microsoft.com/office/officeart/2005/8/layout/process3"/>
    <dgm:cxn modelId="{ACA9EA33-A517-43CE-A5F2-C0871A82C2B7}" type="presParOf" srcId="{2BE5DABE-BD36-41EB-8A66-E6CB9DE554DE}" destId="{7A73D80C-A56A-4889-A1EF-7B2451FDAF41}"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B08E93-1368-44C1-B3A9-DC2F1A9C4F23}"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GB"/>
        </a:p>
      </dgm:t>
    </dgm:pt>
    <dgm:pt modelId="{C4B4AB35-F7EF-4B23-A44A-171F374F0B29}">
      <dgm:prSet phldrT="[Text]" custT="1"/>
      <dgm:spPr>
        <a:noFill/>
        <a:ln w="19050" cap="flat" cmpd="sng" algn="ctr">
          <a:solidFill>
            <a:srgbClr val="2EB5B1"/>
          </a:solidFill>
          <a:prstDash val="solid"/>
          <a:miter lim="800000"/>
        </a:ln>
        <a:effectLst/>
      </dgm:spPr>
      <dgm:t>
        <a:bodyPr spcFirstLastPara="0" vert="horz" wrap="square" lIns="7620" tIns="7620" rIns="7620" bIns="7620" numCol="1" spcCol="1270" anchor="ctr" anchorCtr="0"/>
        <a:lstStyle/>
        <a:p>
          <a:pPr marL="0" lvl="0" indent="0" algn="ctr" defTabSz="488950">
            <a:lnSpc>
              <a:spcPct val="90000"/>
            </a:lnSpc>
            <a:spcBef>
              <a:spcPct val="0"/>
            </a:spcBef>
            <a:spcAft>
              <a:spcPct val="35000"/>
            </a:spcAft>
            <a:buNone/>
          </a:pPr>
          <a:r>
            <a:rPr lang="en-GB" sz="1200" kern="1200" dirty="0">
              <a:solidFill>
                <a:prstClr val="black"/>
              </a:solidFill>
              <a:latin typeface="Aptos" panose="02110004020202020204"/>
              <a:ea typeface="+mn-ea"/>
              <a:cs typeface="+mn-cs"/>
            </a:rPr>
            <a:t>Neglect</a:t>
          </a:r>
        </a:p>
      </dgm:t>
    </dgm:pt>
    <dgm:pt modelId="{0C8FA20F-CC55-43EB-A095-15A6FF5B6524}" type="parTrans" cxnId="{FD3AAA3B-E4ED-47E1-8063-C0A654E6E213}">
      <dgm:prSet/>
      <dgm:spPr/>
      <dgm:t>
        <a:bodyPr/>
        <a:lstStyle/>
        <a:p>
          <a:endParaRPr lang="en-GB"/>
        </a:p>
      </dgm:t>
    </dgm:pt>
    <dgm:pt modelId="{83340122-CA1D-4241-A357-872F53486D17}" type="sibTrans" cxnId="{FD3AAA3B-E4ED-47E1-8063-C0A654E6E213}">
      <dgm:prSet/>
      <dgm:spPr/>
      <dgm:t>
        <a:bodyPr/>
        <a:lstStyle/>
        <a:p>
          <a:endParaRPr lang="en-GB"/>
        </a:p>
      </dgm:t>
    </dgm:pt>
    <dgm:pt modelId="{09F79D29-737A-4AA7-8A16-067049C603F1}">
      <dgm:prSet phldrT="[Text]" custT="1"/>
      <dgm:spPr>
        <a:noFill/>
        <a:ln>
          <a:solidFill>
            <a:srgbClr val="2EB5B1"/>
          </a:solidFill>
        </a:ln>
      </dgm:spPr>
      <dgm:t>
        <a:bodyPr/>
        <a:lstStyle/>
        <a:p>
          <a:r>
            <a:rPr lang="en-GB" sz="1200" dirty="0">
              <a:solidFill>
                <a:schemeClr val="tx1"/>
              </a:solidFill>
            </a:rPr>
            <a:t>Lack of supervision and guidance </a:t>
          </a:r>
        </a:p>
      </dgm:t>
    </dgm:pt>
    <dgm:pt modelId="{646B34AD-0A11-44FD-A617-F91E83BC004E}" type="parTrans" cxnId="{2C19E33B-B721-4F8B-A2F9-45DADC927324}">
      <dgm:prSet/>
      <dgm:spPr/>
      <dgm:t>
        <a:bodyPr/>
        <a:lstStyle/>
        <a:p>
          <a:endParaRPr lang="en-GB"/>
        </a:p>
      </dgm:t>
    </dgm:pt>
    <dgm:pt modelId="{62C67F76-7C31-4329-A9EB-3CC4E9B0049B}" type="sibTrans" cxnId="{2C19E33B-B721-4F8B-A2F9-45DADC927324}">
      <dgm:prSet/>
      <dgm:spPr/>
      <dgm:t>
        <a:bodyPr/>
        <a:lstStyle/>
        <a:p>
          <a:endParaRPr lang="en-GB"/>
        </a:p>
      </dgm:t>
    </dgm:pt>
    <dgm:pt modelId="{00B8C797-9471-4308-8CE3-92398A7E2419}">
      <dgm:prSet phldrT="[Text]" custT="1"/>
      <dgm:spPr>
        <a:noFill/>
        <a:ln w="19050" cap="flat" cmpd="sng" algn="ctr">
          <a:solidFill>
            <a:srgbClr val="2EB5B1"/>
          </a:solidFill>
          <a:prstDash val="solid"/>
          <a:miter lim="800000"/>
        </a:ln>
        <a:effectLst/>
      </dgm:spPr>
      <dgm:t>
        <a:bodyPr spcFirstLastPara="0" vert="horz" wrap="square" lIns="7620" tIns="7620" rIns="7620" bIns="7620" numCol="1" spcCol="1270" anchor="ctr" anchorCtr="0"/>
        <a:lstStyle/>
        <a:p>
          <a:r>
            <a:rPr lang="en-GB" sz="1100" kern="1200" dirty="0">
              <a:solidFill>
                <a:schemeClr val="tx1"/>
              </a:solidFill>
            </a:rPr>
            <a:t>Emotional </a:t>
          </a:r>
          <a:r>
            <a:rPr lang="en-GB" sz="1100" kern="1200" dirty="0">
              <a:solidFill>
                <a:schemeClr val="tx1"/>
              </a:solidFill>
              <a:latin typeface="Aptos" panose="02110004020202020204"/>
              <a:ea typeface="+mn-ea"/>
              <a:cs typeface="+mn-cs"/>
            </a:rPr>
            <a:t>and</a:t>
          </a:r>
          <a:r>
            <a:rPr lang="en-GB" sz="1100" kern="1200" dirty="0">
              <a:solidFill>
                <a:schemeClr val="tx1"/>
              </a:solidFill>
            </a:rPr>
            <a:t> Psychological Impact</a:t>
          </a:r>
        </a:p>
      </dgm:t>
    </dgm:pt>
    <dgm:pt modelId="{75991556-7CA6-43F8-B83E-84B60AD6692B}" type="parTrans" cxnId="{EF65E1CA-2A07-4DA2-BA43-FA061B6DAF55}">
      <dgm:prSet/>
      <dgm:spPr/>
      <dgm:t>
        <a:bodyPr/>
        <a:lstStyle/>
        <a:p>
          <a:endParaRPr lang="en-GB"/>
        </a:p>
      </dgm:t>
    </dgm:pt>
    <dgm:pt modelId="{E81FF8B1-8597-4BF2-B1F8-FCB030DB8366}" type="sibTrans" cxnId="{EF65E1CA-2A07-4DA2-BA43-FA061B6DAF55}">
      <dgm:prSet/>
      <dgm:spPr/>
      <dgm:t>
        <a:bodyPr/>
        <a:lstStyle/>
        <a:p>
          <a:endParaRPr lang="en-GB"/>
        </a:p>
      </dgm:t>
    </dgm:pt>
    <dgm:pt modelId="{6D19C5BA-DDE1-4AF1-96E8-5739EDA2D5EA}">
      <dgm:prSet phldrT="[Text]" custT="1"/>
      <dgm:spPr>
        <a:noFill/>
        <a:ln w="19050" cap="flat" cmpd="sng" algn="ctr">
          <a:solidFill>
            <a:srgbClr val="2EB5B1"/>
          </a:solidFill>
          <a:prstDash val="solid"/>
          <a:miter lim="800000"/>
        </a:ln>
        <a:effectLst/>
      </dgm:spPr>
      <dgm:t>
        <a:bodyPr spcFirstLastPara="0" vert="horz" wrap="square" lIns="7620" tIns="7620" rIns="7620" bIns="7620" numCol="1" spcCol="1270" anchor="ctr" anchorCtr="0"/>
        <a:lstStyle/>
        <a:p>
          <a:pPr marL="0" lvl="0" indent="0" algn="ctr" defTabSz="488950">
            <a:lnSpc>
              <a:spcPct val="90000"/>
            </a:lnSpc>
            <a:spcBef>
              <a:spcPct val="0"/>
            </a:spcBef>
            <a:spcAft>
              <a:spcPct val="35000"/>
            </a:spcAft>
            <a:buNone/>
          </a:pPr>
          <a:r>
            <a:rPr lang="en-GB" sz="1800" kern="1200" dirty="0">
              <a:solidFill>
                <a:prstClr val="black"/>
              </a:solidFill>
              <a:latin typeface="Aptos" panose="02110004020202020204"/>
              <a:ea typeface="+mn-ea"/>
              <a:cs typeface="+mn-cs"/>
            </a:rPr>
            <a:t>Social Isolation</a:t>
          </a:r>
        </a:p>
      </dgm:t>
    </dgm:pt>
    <dgm:pt modelId="{D7CBBB1F-B72E-4EF7-B35B-7EDD27B96781}" type="parTrans" cxnId="{0483DFCC-F8A2-4F60-B67A-0794A6F3FAD6}">
      <dgm:prSet/>
      <dgm:spPr/>
      <dgm:t>
        <a:bodyPr/>
        <a:lstStyle/>
        <a:p>
          <a:endParaRPr lang="en-GB"/>
        </a:p>
      </dgm:t>
    </dgm:pt>
    <dgm:pt modelId="{9D55E990-7725-4BCB-A496-B16C8DBA693A}" type="sibTrans" cxnId="{0483DFCC-F8A2-4F60-B67A-0794A6F3FAD6}">
      <dgm:prSet/>
      <dgm:spPr/>
      <dgm:t>
        <a:bodyPr/>
        <a:lstStyle/>
        <a:p>
          <a:endParaRPr lang="en-GB"/>
        </a:p>
      </dgm:t>
    </dgm:pt>
    <dgm:pt modelId="{6E63DC9A-8F28-4225-AEC3-E1D24D620F7B}">
      <dgm:prSet phldrT="[Text]" custT="1"/>
      <dgm:spPr>
        <a:noFill/>
        <a:ln w="19050" cap="flat" cmpd="sng" algn="ctr">
          <a:solidFill>
            <a:srgbClr val="2EB5B1"/>
          </a:solidFill>
          <a:prstDash val="solid"/>
          <a:miter lim="800000"/>
        </a:ln>
        <a:effectLst/>
      </dgm:spPr>
      <dgm:t>
        <a:bodyPr spcFirstLastPara="0" vert="horz" wrap="square" lIns="7620" tIns="7620" rIns="7620" bIns="7620" numCol="1" spcCol="1270" anchor="ctr" anchorCtr="0"/>
        <a:lstStyle/>
        <a:p>
          <a:pPr marL="0" lvl="0" indent="0" algn="ctr" defTabSz="488950">
            <a:lnSpc>
              <a:spcPct val="90000"/>
            </a:lnSpc>
            <a:spcBef>
              <a:spcPct val="0"/>
            </a:spcBef>
            <a:spcAft>
              <a:spcPct val="35000"/>
            </a:spcAft>
            <a:buNone/>
          </a:pPr>
          <a:r>
            <a:rPr lang="en-GB" sz="2000" kern="1200" dirty="0">
              <a:solidFill>
                <a:prstClr val="black"/>
              </a:solidFill>
              <a:latin typeface="Aptos" panose="02110004020202020204"/>
              <a:ea typeface="+mn-ea"/>
              <a:cs typeface="+mn-cs"/>
            </a:rPr>
            <a:t>Unmet Basic Needs</a:t>
          </a:r>
        </a:p>
      </dgm:t>
    </dgm:pt>
    <dgm:pt modelId="{5B439580-3841-4691-A8DC-F4CDE6C6E13D}" type="parTrans" cxnId="{9B26C6CF-C7B4-48E8-BB51-77CE0618F8F3}">
      <dgm:prSet/>
      <dgm:spPr/>
      <dgm:t>
        <a:bodyPr/>
        <a:lstStyle/>
        <a:p>
          <a:endParaRPr lang="en-GB"/>
        </a:p>
      </dgm:t>
    </dgm:pt>
    <dgm:pt modelId="{51901932-B9C2-4AD4-9CE8-4D64BA2586C8}" type="sibTrans" cxnId="{9B26C6CF-C7B4-48E8-BB51-77CE0618F8F3}">
      <dgm:prSet/>
      <dgm:spPr/>
      <dgm:t>
        <a:bodyPr/>
        <a:lstStyle/>
        <a:p>
          <a:endParaRPr lang="en-GB"/>
        </a:p>
      </dgm:t>
    </dgm:pt>
    <dgm:pt modelId="{D6699834-25DA-43A6-8164-EE44C81B7E0E}">
      <dgm:prSet custT="1"/>
      <dgm:spPr>
        <a:noFill/>
        <a:ln w="19050" cap="flat" cmpd="sng" algn="ctr">
          <a:solidFill>
            <a:srgbClr val="2EB5B1"/>
          </a:solidFill>
          <a:prstDash val="solid"/>
          <a:miter lim="800000"/>
        </a:ln>
        <a:effectLst/>
      </dgm:spPr>
      <dgm:t>
        <a:bodyPr spcFirstLastPara="0" vert="horz" wrap="square" lIns="7620" tIns="7620" rIns="7620" bIns="7620" numCol="1" spcCol="1270" anchor="ctr" anchorCtr="0"/>
        <a:lstStyle/>
        <a:p>
          <a:pPr marL="0" lvl="0" indent="0" algn="ctr" defTabSz="488950">
            <a:lnSpc>
              <a:spcPct val="90000"/>
            </a:lnSpc>
            <a:spcBef>
              <a:spcPct val="0"/>
            </a:spcBef>
            <a:spcAft>
              <a:spcPct val="35000"/>
            </a:spcAft>
            <a:buNone/>
          </a:pPr>
          <a:r>
            <a:rPr lang="en-GB" sz="1400" kern="1200" dirty="0">
              <a:solidFill>
                <a:prstClr val="black"/>
              </a:solidFill>
              <a:latin typeface="Aptos" panose="02110004020202020204"/>
              <a:ea typeface="+mn-ea"/>
              <a:cs typeface="+mn-cs"/>
            </a:rPr>
            <a:t>Substance Abuse</a:t>
          </a:r>
        </a:p>
      </dgm:t>
    </dgm:pt>
    <dgm:pt modelId="{D468A347-FB73-4361-B566-CAF9689C6EDC}" type="parTrans" cxnId="{7FFE2215-7201-44A6-AEE8-6D86856BE759}">
      <dgm:prSet/>
      <dgm:spPr/>
      <dgm:t>
        <a:bodyPr/>
        <a:lstStyle/>
        <a:p>
          <a:endParaRPr lang="en-GB"/>
        </a:p>
      </dgm:t>
    </dgm:pt>
    <dgm:pt modelId="{378C9D3D-1A80-4D4C-8428-370DBC5AB18F}" type="sibTrans" cxnId="{7FFE2215-7201-44A6-AEE8-6D86856BE759}">
      <dgm:prSet/>
      <dgm:spPr/>
      <dgm:t>
        <a:bodyPr/>
        <a:lstStyle/>
        <a:p>
          <a:endParaRPr lang="en-GB"/>
        </a:p>
      </dgm:t>
    </dgm:pt>
    <dgm:pt modelId="{13719021-BEDA-4F59-8519-0ED2410EAFAD}">
      <dgm:prSet custT="1"/>
      <dgm:spPr>
        <a:noFill/>
        <a:ln w="19050" cap="flat" cmpd="sng" algn="ctr">
          <a:solidFill>
            <a:srgbClr val="2EB5B1"/>
          </a:solidFill>
          <a:prstDash val="solid"/>
          <a:miter lim="800000"/>
        </a:ln>
        <a:effectLst/>
      </dgm:spPr>
      <dgm:t>
        <a:bodyPr spcFirstLastPara="0" vert="horz" wrap="square" lIns="7620" tIns="7620" rIns="7620" bIns="7620" numCol="1" spcCol="1270" anchor="ctr" anchorCtr="0"/>
        <a:lstStyle/>
        <a:p>
          <a:pPr marL="0" lvl="0" indent="0" algn="ctr" defTabSz="488950">
            <a:lnSpc>
              <a:spcPct val="90000"/>
            </a:lnSpc>
            <a:spcBef>
              <a:spcPct val="0"/>
            </a:spcBef>
            <a:spcAft>
              <a:spcPct val="35000"/>
            </a:spcAft>
            <a:buNone/>
          </a:pPr>
          <a:r>
            <a:rPr lang="en-GB" sz="1200" kern="1200" dirty="0">
              <a:solidFill>
                <a:prstClr val="black"/>
              </a:solidFill>
              <a:latin typeface="Aptos" panose="02110004020202020204"/>
              <a:ea typeface="+mn-ea"/>
              <a:cs typeface="+mn-cs"/>
            </a:rPr>
            <a:t>Educational Neglect</a:t>
          </a:r>
        </a:p>
      </dgm:t>
    </dgm:pt>
    <dgm:pt modelId="{8141958B-A8C3-4666-8EED-8DBA4781F2E2}" type="parTrans" cxnId="{0F559567-E05F-4637-BECF-1871DF9C0437}">
      <dgm:prSet/>
      <dgm:spPr/>
      <dgm:t>
        <a:bodyPr/>
        <a:lstStyle/>
        <a:p>
          <a:endParaRPr lang="en-GB"/>
        </a:p>
      </dgm:t>
    </dgm:pt>
    <dgm:pt modelId="{41CCEC16-B5A3-4F59-B024-AF53E81F5A0C}" type="sibTrans" cxnId="{0F559567-E05F-4637-BECF-1871DF9C0437}">
      <dgm:prSet/>
      <dgm:spPr/>
      <dgm:t>
        <a:bodyPr/>
        <a:lstStyle/>
        <a:p>
          <a:endParaRPr lang="en-GB"/>
        </a:p>
      </dgm:t>
    </dgm:pt>
    <dgm:pt modelId="{0F76CC7A-76F5-4060-9F8B-DC5AEE34F026}">
      <dgm:prSet custT="1"/>
      <dgm:spPr>
        <a:noFill/>
        <a:ln w="19050" cap="flat" cmpd="sng" algn="ctr">
          <a:solidFill>
            <a:srgbClr val="2EB5B1"/>
          </a:solidFill>
          <a:prstDash val="solid"/>
          <a:miter lim="800000"/>
        </a:ln>
        <a:effectLst/>
      </dgm:spPr>
      <dgm:t>
        <a:bodyPr spcFirstLastPara="0" vert="horz" wrap="square" lIns="7620" tIns="7620" rIns="7620" bIns="7620" numCol="1" spcCol="1270" anchor="ctr" anchorCtr="0"/>
        <a:lstStyle/>
        <a:p>
          <a:pPr marL="0" lvl="0" indent="0" algn="ctr" defTabSz="488950">
            <a:lnSpc>
              <a:spcPct val="90000"/>
            </a:lnSpc>
            <a:spcBef>
              <a:spcPct val="0"/>
            </a:spcBef>
            <a:spcAft>
              <a:spcPct val="35000"/>
            </a:spcAft>
            <a:buNone/>
          </a:pPr>
          <a:r>
            <a:rPr lang="en-GB" sz="1200" kern="1200" dirty="0">
              <a:solidFill>
                <a:prstClr val="black"/>
              </a:solidFill>
              <a:latin typeface="Aptos" panose="02110004020202020204"/>
              <a:ea typeface="+mn-ea"/>
              <a:cs typeface="+mn-cs"/>
            </a:rPr>
            <a:t>Legal Implications</a:t>
          </a:r>
        </a:p>
      </dgm:t>
    </dgm:pt>
    <dgm:pt modelId="{20FD0BF6-4BC7-4CF1-B341-0F0C3B728523}" type="parTrans" cxnId="{AAE837F3-687A-4B23-B591-9D4C8DDE26C4}">
      <dgm:prSet/>
      <dgm:spPr/>
      <dgm:t>
        <a:bodyPr/>
        <a:lstStyle/>
        <a:p>
          <a:endParaRPr lang="en-GB"/>
        </a:p>
      </dgm:t>
    </dgm:pt>
    <dgm:pt modelId="{368F0B5F-0C9A-4AEF-9A16-07DCF3E12B5D}" type="sibTrans" cxnId="{AAE837F3-687A-4B23-B591-9D4C8DDE26C4}">
      <dgm:prSet/>
      <dgm:spPr/>
      <dgm:t>
        <a:bodyPr/>
        <a:lstStyle/>
        <a:p>
          <a:endParaRPr lang="en-GB"/>
        </a:p>
      </dgm:t>
    </dgm:pt>
    <dgm:pt modelId="{525EBBBE-F2F7-47A7-AEBF-72CFEA32D146}" type="pres">
      <dgm:prSet presAssocID="{24B08E93-1368-44C1-B3A9-DC2F1A9C4F23}" presName="cycle" presStyleCnt="0">
        <dgm:presLayoutVars>
          <dgm:chMax val="1"/>
          <dgm:dir/>
          <dgm:animLvl val="ctr"/>
          <dgm:resizeHandles val="exact"/>
        </dgm:presLayoutVars>
      </dgm:prSet>
      <dgm:spPr/>
    </dgm:pt>
    <dgm:pt modelId="{E6BA0EFA-BC13-48C0-BE35-9E29BD98351A}" type="pres">
      <dgm:prSet presAssocID="{C4B4AB35-F7EF-4B23-A44A-171F374F0B29}" presName="centerShape" presStyleLbl="node0" presStyleIdx="0" presStyleCnt="1"/>
      <dgm:spPr>
        <a:xfrm>
          <a:off x="2310515" y="1921189"/>
          <a:ext cx="1268224" cy="1268224"/>
        </a:xfrm>
        <a:prstGeom prst="ellipse">
          <a:avLst/>
        </a:prstGeom>
      </dgm:spPr>
    </dgm:pt>
    <dgm:pt modelId="{B555BC33-E6D7-4873-AEAC-0E94A518FA27}" type="pres">
      <dgm:prSet presAssocID="{646B34AD-0A11-44FD-A617-F91E83BC004E}" presName="Name9" presStyleLbl="parChTrans1D2" presStyleIdx="0" presStyleCnt="7"/>
      <dgm:spPr/>
    </dgm:pt>
    <dgm:pt modelId="{8052F6E9-E4FF-43F1-A136-179262019608}" type="pres">
      <dgm:prSet presAssocID="{646B34AD-0A11-44FD-A617-F91E83BC004E}" presName="connTx" presStyleLbl="parChTrans1D2" presStyleIdx="0" presStyleCnt="7"/>
      <dgm:spPr/>
    </dgm:pt>
    <dgm:pt modelId="{3BC64D24-37CE-4432-8A0C-F979E9A54F3B}" type="pres">
      <dgm:prSet presAssocID="{09F79D29-737A-4AA7-8A16-067049C603F1}" presName="node" presStyleLbl="node1" presStyleIdx="0" presStyleCnt="7">
        <dgm:presLayoutVars>
          <dgm:bulletEnabled val="1"/>
        </dgm:presLayoutVars>
      </dgm:prSet>
      <dgm:spPr/>
    </dgm:pt>
    <dgm:pt modelId="{97E84CE9-9B73-45B2-98AC-2F4C1DCE3FC3}" type="pres">
      <dgm:prSet presAssocID="{75991556-7CA6-43F8-B83E-84B60AD6692B}" presName="Name9" presStyleLbl="parChTrans1D2" presStyleIdx="1" presStyleCnt="7"/>
      <dgm:spPr/>
    </dgm:pt>
    <dgm:pt modelId="{D3F4AFDB-9A69-48E2-8752-45978BD0BB56}" type="pres">
      <dgm:prSet presAssocID="{75991556-7CA6-43F8-B83E-84B60AD6692B}" presName="connTx" presStyleLbl="parChTrans1D2" presStyleIdx="1" presStyleCnt="7"/>
      <dgm:spPr/>
    </dgm:pt>
    <dgm:pt modelId="{A03430DD-CFD1-4ED5-8CFE-4169F30E089B}" type="pres">
      <dgm:prSet presAssocID="{00B8C797-9471-4308-8CE3-92398A7E2419}" presName="node" presStyleLbl="node1" presStyleIdx="1" presStyleCnt="7">
        <dgm:presLayoutVars>
          <dgm:bulletEnabled val="1"/>
        </dgm:presLayoutVars>
      </dgm:prSet>
      <dgm:spPr>
        <a:xfrm>
          <a:off x="3797760" y="735151"/>
          <a:ext cx="1268224" cy="1268224"/>
        </a:xfrm>
        <a:prstGeom prst="ellipse">
          <a:avLst/>
        </a:prstGeom>
      </dgm:spPr>
    </dgm:pt>
    <dgm:pt modelId="{EFCBD8B3-DAAB-4C0F-BF2A-1C21ED08B835}" type="pres">
      <dgm:prSet presAssocID="{D7CBBB1F-B72E-4EF7-B35B-7EDD27B96781}" presName="Name9" presStyleLbl="parChTrans1D2" presStyleIdx="2" presStyleCnt="7"/>
      <dgm:spPr/>
    </dgm:pt>
    <dgm:pt modelId="{F5AB7996-0EA1-4D4E-9958-A991917A87C9}" type="pres">
      <dgm:prSet presAssocID="{D7CBBB1F-B72E-4EF7-B35B-7EDD27B96781}" presName="connTx" presStyleLbl="parChTrans1D2" presStyleIdx="2" presStyleCnt="7"/>
      <dgm:spPr/>
    </dgm:pt>
    <dgm:pt modelId="{2EFB00ED-9163-45C4-9474-BF313149ABE0}" type="pres">
      <dgm:prSet presAssocID="{6D19C5BA-DDE1-4AF1-96E8-5739EDA2D5EA}" presName="node" presStyleLbl="node1" presStyleIdx="2" presStyleCnt="7">
        <dgm:presLayoutVars>
          <dgm:bulletEnabled val="1"/>
        </dgm:presLayoutVars>
      </dgm:prSet>
      <dgm:spPr>
        <a:xfrm>
          <a:off x="4165079" y="2344481"/>
          <a:ext cx="1268224" cy="1268224"/>
        </a:xfrm>
        <a:prstGeom prst="ellipse">
          <a:avLst/>
        </a:prstGeom>
      </dgm:spPr>
    </dgm:pt>
    <dgm:pt modelId="{883A7BA4-846A-4356-A0E7-393F6B85A58F}" type="pres">
      <dgm:prSet presAssocID="{D468A347-FB73-4361-B566-CAF9689C6EDC}" presName="Name9" presStyleLbl="parChTrans1D2" presStyleIdx="3" presStyleCnt="7"/>
      <dgm:spPr/>
    </dgm:pt>
    <dgm:pt modelId="{000DA6E7-25ED-44CB-8082-6B702DFCBEBB}" type="pres">
      <dgm:prSet presAssocID="{D468A347-FB73-4361-B566-CAF9689C6EDC}" presName="connTx" presStyleLbl="parChTrans1D2" presStyleIdx="3" presStyleCnt="7"/>
      <dgm:spPr/>
    </dgm:pt>
    <dgm:pt modelId="{0D6BAC97-B928-483F-AA86-514042DD08DF}" type="pres">
      <dgm:prSet presAssocID="{D6699834-25DA-43A6-8164-EE44C81B7E0E}" presName="node" presStyleLbl="node1" presStyleIdx="3" presStyleCnt="7">
        <dgm:presLayoutVars>
          <dgm:bulletEnabled val="1"/>
        </dgm:presLayoutVars>
      </dgm:prSet>
      <dgm:spPr>
        <a:xfrm>
          <a:off x="3135874" y="3635063"/>
          <a:ext cx="1268224" cy="1268224"/>
        </a:xfrm>
        <a:prstGeom prst="ellipse">
          <a:avLst/>
        </a:prstGeom>
      </dgm:spPr>
    </dgm:pt>
    <dgm:pt modelId="{B1A45D36-FB5A-41A7-95E3-A021B3677150}" type="pres">
      <dgm:prSet presAssocID="{8141958B-A8C3-4666-8EED-8DBA4781F2E2}" presName="Name9" presStyleLbl="parChTrans1D2" presStyleIdx="4" presStyleCnt="7"/>
      <dgm:spPr/>
    </dgm:pt>
    <dgm:pt modelId="{D72BE618-1A2C-4F50-9918-710CC5C49C37}" type="pres">
      <dgm:prSet presAssocID="{8141958B-A8C3-4666-8EED-8DBA4781F2E2}" presName="connTx" presStyleLbl="parChTrans1D2" presStyleIdx="4" presStyleCnt="7"/>
      <dgm:spPr/>
    </dgm:pt>
    <dgm:pt modelId="{976EC3A8-417D-44FB-A293-5D23269F9342}" type="pres">
      <dgm:prSet presAssocID="{13719021-BEDA-4F59-8519-0ED2410EAFAD}" presName="node" presStyleLbl="node1" presStyleIdx="4" presStyleCnt="7">
        <dgm:presLayoutVars>
          <dgm:bulletEnabled val="1"/>
        </dgm:presLayoutVars>
      </dgm:prSet>
      <dgm:spPr>
        <a:xfrm>
          <a:off x="1485157" y="3635063"/>
          <a:ext cx="1268224" cy="1268224"/>
        </a:xfrm>
        <a:prstGeom prst="ellipse">
          <a:avLst/>
        </a:prstGeom>
      </dgm:spPr>
    </dgm:pt>
    <dgm:pt modelId="{B0AD4EC8-7CFA-4F0E-B765-BF74137CB8B0}" type="pres">
      <dgm:prSet presAssocID="{5B439580-3841-4691-A8DC-F4CDE6C6E13D}" presName="Name9" presStyleLbl="parChTrans1D2" presStyleIdx="5" presStyleCnt="7"/>
      <dgm:spPr/>
    </dgm:pt>
    <dgm:pt modelId="{91CD9D0F-90ED-46E7-A465-9CEFABF1A320}" type="pres">
      <dgm:prSet presAssocID="{5B439580-3841-4691-A8DC-F4CDE6C6E13D}" presName="connTx" presStyleLbl="parChTrans1D2" presStyleIdx="5" presStyleCnt="7"/>
      <dgm:spPr/>
    </dgm:pt>
    <dgm:pt modelId="{842B4E89-FD5A-4339-A52F-210A4251304E}" type="pres">
      <dgm:prSet presAssocID="{6E63DC9A-8F28-4225-AEC3-E1D24D620F7B}" presName="node" presStyleLbl="node1" presStyleIdx="5" presStyleCnt="7">
        <dgm:presLayoutVars>
          <dgm:bulletEnabled val="1"/>
        </dgm:presLayoutVars>
      </dgm:prSet>
      <dgm:spPr>
        <a:xfrm>
          <a:off x="455952" y="2344481"/>
          <a:ext cx="1268224" cy="1268224"/>
        </a:xfrm>
        <a:prstGeom prst="ellipse">
          <a:avLst/>
        </a:prstGeom>
      </dgm:spPr>
    </dgm:pt>
    <dgm:pt modelId="{B96FBCA6-8F55-43F0-98A8-B5ABAECF8D55}" type="pres">
      <dgm:prSet presAssocID="{20FD0BF6-4BC7-4CF1-B341-0F0C3B728523}" presName="Name9" presStyleLbl="parChTrans1D2" presStyleIdx="6" presStyleCnt="7"/>
      <dgm:spPr/>
    </dgm:pt>
    <dgm:pt modelId="{693816E7-325B-4247-9D52-BA47959CF668}" type="pres">
      <dgm:prSet presAssocID="{20FD0BF6-4BC7-4CF1-B341-0F0C3B728523}" presName="connTx" presStyleLbl="parChTrans1D2" presStyleIdx="6" presStyleCnt="7"/>
      <dgm:spPr/>
    </dgm:pt>
    <dgm:pt modelId="{1AE5EB1C-C905-4ED4-B1B7-D6EC9F7D5B6E}" type="pres">
      <dgm:prSet presAssocID="{0F76CC7A-76F5-4060-9F8B-DC5AEE34F026}" presName="node" presStyleLbl="node1" presStyleIdx="6" presStyleCnt="7">
        <dgm:presLayoutVars>
          <dgm:bulletEnabled val="1"/>
        </dgm:presLayoutVars>
      </dgm:prSet>
      <dgm:spPr>
        <a:xfrm>
          <a:off x="823271" y="735151"/>
          <a:ext cx="1268224" cy="1268224"/>
        </a:xfrm>
        <a:prstGeom prst="ellipse">
          <a:avLst/>
        </a:prstGeom>
      </dgm:spPr>
    </dgm:pt>
  </dgm:ptLst>
  <dgm:cxnLst>
    <dgm:cxn modelId="{B0CE680A-76E9-45F8-B1CE-4DA367770753}" type="presOf" srcId="{8141958B-A8C3-4666-8EED-8DBA4781F2E2}" destId="{B1A45D36-FB5A-41A7-95E3-A021B3677150}" srcOrd="0" destOrd="0" presId="urn:microsoft.com/office/officeart/2005/8/layout/radial1"/>
    <dgm:cxn modelId="{7FFE2215-7201-44A6-AEE8-6D86856BE759}" srcId="{C4B4AB35-F7EF-4B23-A44A-171F374F0B29}" destId="{D6699834-25DA-43A6-8164-EE44C81B7E0E}" srcOrd="3" destOrd="0" parTransId="{D468A347-FB73-4361-B566-CAF9689C6EDC}" sibTransId="{378C9D3D-1A80-4D4C-8428-370DBC5AB18F}"/>
    <dgm:cxn modelId="{4D122217-14E1-43CF-B4C0-8DE94BF2F62F}" type="presOf" srcId="{6E63DC9A-8F28-4225-AEC3-E1D24D620F7B}" destId="{842B4E89-FD5A-4339-A52F-210A4251304E}" srcOrd="0" destOrd="0" presId="urn:microsoft.com/office/officeart/2005/8/layout/radial1"/>
    <dgm:cxn modelId="{2B84D11D-9952-48C9-BD31-7C78A3670FCA}" type="presOf" srcId="{D7CBBB1F-B72E-4EF7-B35B-7EDD27B96781}" destId="{F5AB7996-0EA1-4D4E-9958-A991917A87C9}" srcOrd="1" destOrd="0" presId="urn:microsoft.com/office/officeart/2005/8/layout/radial1"/>
    <dgm:cxn modelId="{0369E31F-BFC9-4C4C-97DE-3E8E2F4F7CE9}" type="presOf" srcId="{646B34AD-0A11-44FD-A617-F91E83BC004E}" destId="{B555BC33-E6D7-4873-AEAC-0E94A518FA27}" srcOrd="0" destOrd="0" presId="urn:microsoft.com/office/officeart/2005/8/layout/radial1"/>
    <dgm:cxn modelId="{FAB4202D-0C11-4D07-99F4-28622CB3D1D0}" type="presOf" srcId="{D468A347-FB73-4361-B566-CAF9689C6EDC}" destId="{000DA6E7-25ED-44CB-8082-6B702DFCBEBB}" srcOrd="1" destOrd="0" presId="urn:microsoft.com/office/officeart/2005/8/layout/radial1"/>
    <dgm:cxn modelId="{E1578333-573F-4739-B64E-C179EA62A689}" type="presOf" srcId="{5B439580-3841-4691-A8DC-F4CDE6C6E13D}" destId="{B0AD4EC8-7CFA-4F0E-B765-BF74137CB8B0}" srcOrd="0" destOrd="0" presId="urn:microsoft.com/office/officeart/2005/8/layout/radial1"/>
    <dgm:cxn modelId="{E6AC8139-A908-4C6D-92E8-A4EDBE256FDA}" type="presOf" srcId="{6D19C5BA-DDE1-4AF1-96E8-5739EDA2D5EA}" destId="{2EFB00ED-9163-45C4-9474-BF313149ABE0}" srcOrd="0" destOrd="0" presId="urn:microsoft.com/office/officeart/2005/8/layout/radial1"/>
    <dgm:cxn modelId="{FD3AAA3B-E4ED-47E1-8063-C0A654E6E213}" srcId="{24B08E93-1368-44C1-B3A9-DC2F1A9C4F23}" destId="{C4B4AB35-F7EF-4B23-A44A-171F374F0B29}" srcOrd="0" destOrd="0" parTransId="{0C8FA20F-CC55-43EB-A095-15A6FF5B6524}" sibTransId="{83340122-CA1D-4241-A357-872F53486D17}"/>
    <dgm:cxn modelId="{2C19E33B-B721-4F8B-A2F9-45DADC927324}" srcId="{C4B4AB35-F7EF-4B23-A44A-171F374F0B29}" destId="{09F79D29-737A-4AA7-8A16-067049C603F1}" srcOrd="0" destOrd="0" parTransId="{646B34AD-0A11-44FD-A617-F91E83BC004E}" sibTransId="{62C67F76-7C31-4329-A9EB-3CC4E9B0049B}"/>
    <dgm:cxn modelId="{0F559567-E05F-4637-BECF-1871DF9C0437}" srcId="{C4B4AB35-F7EF-4B23-A44A-171F374F0B29}" destId="{13719021-BEDA-4F59-8519-0ED2410EAFAD}" srcOrd="4" destOrd="0" parTransId="{8141958B-A8C3-4666-8EED-8DBA4781F2E2}" sibTransId="{41CCEC16-B5A3-4F59-B024-AF53E81F5A0C}"/>
    <dgm:cxn modelId="{C3006968-6229-4486-B6BB-833AD5D8AAC8}" type="presOf" srcId="{0F76CC7A-76F5-4060-9F8B-DC5AEE34F026}" destId="{1AE5EB1C-C905-4ED4-B1B7-D6EC9F7D5B6E}" srcOrd="0" destOrd="0" presId="urn:microsoft.com/office/officeart/2005/8/layout/radial1"/>
    <dgm:cxn modelId="{280A4A68-0CB1-4ED0-819B-66433B231ACF}" type="presOf" srcId="{D7CBBB1F-B72E-4EF7-B35B-7EDD27B96781}" destId="{EFCBD8B3-DAAB-4C0F-BF2A-1C21ED08B835}" srcOrd="0" destOrd="0" presId="urn:microsoft.com/office/officeart/2005/8/layout/radial1"/>
    <dgm:cxn modelId="{990CE548-1487-4FC1-B8BE-39FBBDF4AF8A}" type="presOf" srcId="{8141958B-A8C3-4666-8EED-8DBA4781F2E2}" destId="{D72BE618-1A2C-4F50-9918-710CC5C49C37}" srcOrd="1" destOrd="0" presId="urn:microsoft.com/office/officeart/2005/8/layout/radial1"/>
    <dgm:cxn modelId="{274DE16A-340D-4427-AACA-B8D04910459C}" type="presOf" srcId="{646B34AD-0A11-44FD-A617-F91E83BC004E}" destId="{8052F6E9-E4FF-43F1-A136-179262019608}" srcOrd="1" destOrd="0" presId="urn:microsoft.com/office/officeart/2005/8/layout/radial1"/>
    <dgm:cxn modelId="{F790A07C-8C60-4CB7-81CE-20062B287CF6}" type="presOf" srcId="{13719021-BEDA-4F59-8519-0ED2410EAFAD}" destId="{976EC3A8-417D-44FB-A293-5D23269F9342}" srcOrd="0" destOrd="0" presId="urn:microsoft.com/office/officeart/2005/8/layout/radial1"/>
    <dgm:cxn modelId="{E4BEF07E-0FF5-4AD0-8E58-501A0EC71D3C}" type="presOf" srcId="{75991556-7CA6-43F8-B83E-84B60AD6692B}" destId="{D3F4AFDB-9A69-48E2-8752-45978BD0BB56}" srcOrd="1" destOrd="0" presId="urn:microsoft.com/office/officeart/2005/8/layout/radial1"/>
    <dgm:cxn modelId="{D0CE238E-F829-423E-BAF3-58189217C471}" type="presOf" srcId="{20FD0BF6-4BC7-4CF1-B341-0F0C3B728523}" destId="{693816E7-325B-4247-9D52-BA47959CF668}" srcOrd="1" destOrd="0" presId="urn:microsoft.com/office/officeart/2005/8/layout/radial1"/>
    <dgm:cxn modelId="{FC9505AF-8B43-4070-8F07-09983A12DFD7}" type="presOf" srcId="{09F79D29-737A-4AA7-8A16-067049C603F1}" destId="{3BC64D24-37CE-4432-8A0C-F979E9A54F3B}" srcOrd="0" destOrd="0" presId="urn:microsoft.com/office/officeart/2005/8/layout/radial1"/>
    <dgm:cxn modelId="{EF65E1CA-2A07-4DA2-BA43-FA061B6DAF55}" srcId="{C4B4AB35-F7EF-4B23-A44A-171F374F0B29}" destId="{00B8C797-9471-4308-8CE3-92398A7E2419}" srcOrd="1" destOrd="0" parTransId="{75991556-7CA6-43F8-B83E-84B60AD6692B}" sibTransId="{E81FF8B1-8597-4BF2-B1F8-FCB030DB8366}"/>
    <dgm:cxn modelId="{0483DFCC-F8A2-4F60-B67A-0794A6F3FAD6}" srcId="{C4B4AB35-F7EF-4B23-A44A-171F374F0B29}" destId="{6D19C5BA-DDE1-4AF1-96E8-5739EDA2D5EA}" srcOrd="2" destOrd="0" parTransId="{D7CBBB1F-B72E-4EF7-B35B-7EDD27B96781}" sibTransId="{9D55E990-7725-4BCB-A496-B16C8DBA693A}"/>
    <dgm:cxn modelId="{9B26C6CF-C7B4-48E8-BB51-77CE0618F8F3}" srcId="{C4B4AB35-F7EF-4B23-A44A-171F374F0B29}" destId="{6E63DC9A-8F28-4225-AEC3-E1D24D620F7B}" srcOrd="5" destOrd="0" parTransId="{5B439580-3841-4691-A8DC-F4CDE6C6E13D}" sibTransId="{51901932-B9C2-4AD4-9CE8-4D64BA2586C8}"/>
    <dgm:cxn modelId="{943F64DA-3D12-4A87-AD1B-71DCFBA22A37}" type="presOf" srcId="{20FD0BF6-4BC7-4CF1-B341-0F0C3B728523}" destId="{B96FBCA6-8F55-43F0-98A8-B5ABAECF8D55}" srcOrd="0" destOrd="0" presId="urn:microsoft.com/office/officeart/2005/8/layout/radial1"/>
    <dgm:cxn modelId="{F3E492DD-4248-427D-A381-0ED9E9359DF8}" type="presOf" srcId="{00B8C797-9471-4308-8CE3-92398A7E2419}" destId="{A03430DD-CFD1-4ED5-8CFE-4169F30E089B}" srcOrd="0" destOrd="0" presId="urn:microsoft.com/office/officeart/2005/8/layout/radial1"/>
    <dgm:cxn modelId="{5496BFE5-221B-46BE-A265-E5B64BD864C6}" type="presOf" srcId="{5B439580-3841-4691-A8DC-F4CDE6C6E13D}" destId="{91CD9D0F-90ED-46E7-A465-9CEFABF1A320}" srcOrd="1" destOrd="0" presId="urn:microsoft.com/office/officeart/2005/8/layout/radial1"/>
    <dgm:cxn modelId="{C49835F0-A303-466C-83D0-BF7AC47DE8B2}" type="presOf" srcId="{D468A347-FB73-4361-B566-CAF9689C6EDC}" destId="{883A7BA4-846A-4356-A0E7-393F6B85A58F}" srcOrd="0" destOrd="0" presId="urn:microsoft.com/office/officeart/2005/8/layout/radial1"/>
    <dgm:cxn modelId="{9595DBF1-7125-4E0F-9890-463FEF5F8F2C}" type="presOf" srcId="{24B08E93-1368-44C1-B3A9-DC2F1A9C4F23}" destId="{525EBBBE-F2F7-47A7-AEBF-72CFEA32D146}" srcOrd="0" destOrd="0" presId="urn:microsoft.com/office/officeart/2005/8/layout/radial1"/>
    <dgm:cxn modelId="{6BF52FF2-9620-4302-A05E-971D1110CEB4}" type="presOf" srcId="{C4B4AB35-F7EF-4B23-A44A-171F374F0B29}" destId="{E6BA0EFA-BC13-48C0-BE35-9E29BD98351A}" srcOrd="0" destOrd="0" presId="urn:microsoft.com/office/officeart/2005/8/layout/radial1"/>
    <dgm:cxn modelId="{AAE837F3-687A-4B23-B591-9D4C8DDE26C4}" srcId="{C4B4AB35-F7EF-4B23-A44A-171F374F0B29}" destId="{0F76CC7A-76F5-4060-9F8B-DC5AEE34F026}" srcOrd="6" destOrd="0" parTransId="{20FD0BF6-4BC7-4CF1-B341-0F0C3B728523}" sibTransId="{368F0B5F-0C9A-4AEF-9A16-07DCF3E12B5D}"/>
    <dgm:cxn modelId="{28BEE6F6-AA83-4637-A34C-77FD78A06D4E}" type="presOf" srcId="{75991556-7CA6-43F8-B83E-84B60AD6692B}" destId="{97E84CE9-9B73-45B2-98AC-2F4C1DCE3FC3}" srcOrd="0" destOrd="0" presId="urn:microsoft.com/office/officeart/2005/8/layout/radial1"/>
    <dgm:cxn modelId="{A5FDC8F9-74CB-4BC9-ADD2-CE40249C7821}" type="presOf" srcId="{D6699834-25DA-43A6-8164-EE44C81B7E0E}" destId="{0D6BAC97-B928-483F-AA86-514042DD08DF}" srcOrd="0" destOrd="0" presId="urn:microsoft.com/office/officeart/2005/8/layout/radial1"/>
    <dgm:cxn modelId="{A3425FD3-12E1-4EB9-B06E-A0C04B0BA295}" type="presParOf" srcId="{525EBBBE-F2F7-47A7-AEBF-72CFEA32D146}" destId="{E6BA0EFA-BC13-48C0-BE35-9E29BD98351A}" srcOrd="0" destOrd="0" presId="urn:microsoft.com/office/officeart/2005/8/layout/radial1"/>
    <dgm:cxn modelId="{4C63C17F-9560-4482-B3B6-D54ACA700EF7}" type="presParOf" srcId="{525EBBBE-F2F7-47A7-AEBF-72CFEA32D146}" destId="{B555BC33-E6D7-4873-AEAC-0E94A518FA27}" srcOrd="1" destOrd="0" presId="urn:microsoft.com/office/officeart/2005/8/layout/radial1"/>
    <dgm:cxn modelId="{654863C3-0C95-475F-9D12-60E3F1AA85B5}" type="presParOf" srcId="{B555BC33-E6D7-4873-AEAC-0E94A518FA27}" destId="{8052F6E9-E4FF-43F1-A136-179262019608}" srcOrd="0" destOrd="0" presId="urn:microsoft.com/office/officeart/2005/8/layout/radial1"/>
    <dgm:cxn modelId="{6839CD6B-7373-4B61-928F-BD4E911F9785}" type="presParOf" srcId="{525EBBBE-F2F7-47A7-AEBF-72CFEA32D146}" destId="{3BC64D24-37CE-4432-8A0C-F979E9A54F3B}" srcOrd="2" destOrd="0" presId="urn:microsoft.com/office/officeart/2005/8/layout/radial1"/>
    <dgm:cxn modelId="{130C9D03-17B2-4670-ADB5-7928CC34233B}" type="presParOf" srcId="{525EBBBE-F2F7-47A7-AEBF-72CFEA32D146}" destId="{97E84CE9-9B73-45B2-98AC-2F4C1DCE3FC3}" srcOrd="3" destOrd="0" presId="urn:microsoft.com/office/officeart/2005/8/layout/radial1"/>
    <dgm:cxn modelId="{3851591B-2004-483D-85A9-7AE7CD45E16B}" type="presParOf" srcId="{97E84CE9-9B73-45B2-98AC-2F4C1DCE3FC3}" destId="{D3F4AFDB-9A69-48E2-8752-45978BD0BB56}" srcOrd="0" destOrd="0" presId="urn:microsoft.com/office/officeart/2005/8/layout/radial1"/>
    <dgm:cxn modelId="{08B886D8-29F9-4026-9AA1-A59D62633243}" type="presParOf" srcId="{525EBBBE-F2F7-47A7-AEBF-72CFEA32D146}" destId="{A03430DD-CFD1-4ED5-8CFE-4169F30E089B}" srcOrd="4" destOrd="0" presId="urn:microsoft.com/office/officeart/2005/8/layout/radial1"/>
    <dgm:cxn modelId="{EE815D60-9955-4EDD-AB0D-0026D9A1ECE5}" type="presParOf" srcId="{525EBBBE-F2F7-47A7-AEBF-72CFEA32D146}" destId="{EFCBD8B3-DAAB-4C0F-BF2A-1C21ED08B835}" srcOrd="5" destOrd="0" presId="urn:microsoft.com/office/officeart/2005/8/layout/radial1"/>
    <dgm:cxn modelId="{51C5B00F-A8CB-42A0-AA72-349331123008}" type="presParOf" srcId="{EFCBD8B3-DAAB-4C0F-BF2A-1C21ED08B835}" destId="{F5AB7996-0EA1-4D4E-9958-A991917A87C9}" srcOrd="0" destOrd="0" presId="urn:microsoft.com/office/officeart/2005/8/layout/radial1"/>
    <dgm:cxn modelId="{8BC3B5B3-3302-4EC1-8F1A-09CCD7946254}" type="presParOf" srcId="{525EBBBE-F2F7-47A7-AEBF-72CFEA32D146}" destId="{2EFB00ED-9163-45C4-9474-BF313149ABE0}" srcOrd="6" destOrd="0" presId="urn:microsoft.com/office/officeart/2005/8/layout/radial1"/>
    <dgm:cxn modelId="{827B00DB-AF31-4287-9F4A-8FA8FB3DC75D}" type="presParOf" srcId="{525EBBBE-F2F7-47A7-AEBF-72CFEA32D146}" destId="{883A7BA4-846A-4356-A0E7-393F6B85A58F}" srcOrd="7" destOrd="0" presId="urn:microsoft.com/office/officeart/2005/8/layout/radial1"/>
    <dgm:cxn modelId="{A6D720A3-E205-41BD-AC18-944832A07E32}" type="presParOf" srcId="{883A7BA4-846A-4356-A0E7-393F6B85A58F}" destId="{000DA6E7-25ED-44CB-8082-6B702DFCBEBB}" srcOrd="0" destOrd="0" presId="urn:microsoft.com/office/officeart/2005/8/layout/radial1"/>
    <dgm:cxn modelId="{187C7995-D769-4D88-889C-2D012AA594F0}" type="presParOf" srcId="{525EBBBE-F2F7-47A7-AEBF-72CFEA32D146}" destId="{0D6BAC97-B928-483F-AA86-514042DD08DF}" srcOrd="8" destOrd="0" presId="urn:microsoft.com/office/officeart/2005/8/layout/radial1"/>
    <dgm:cxn modelId="{A385A84C-A75A-4242-B3AE-D1EE18B787CC}" type="presParOf" srcId="{525EBBBE-F2F7-47A7-AEBF-72CFEA32D146}" destId="{B1A45D36-FB5A-41A7-95E3-A021B3677150}" srcOrd="9" destOrd="0" presId="urn:microsoft.com/office/officeart/2005/8/layout/radial1"/>
    <dgm:cxn modelId="{DAD22DC7-A9F4-4A4F-BF86-5515F2644A13}" type="presParOf" srcId="{B1A45D36-FB5A-41A7-95E3-A021B3677150}" destId="{D72BE618-1A2C-4F50-9918-710CC5C49C37}" srcOrd="0" destOrd="0" presId="urn:microsoft.com/office/officeart/2005/8/layout/radial1"/>
    <dgm:cxn modelId="{7CC5EA03-ED25-4CA6-B157-344C021DD479}" type="presParOf" srcId="{525EBBBE-F2F7-47A7-AEBF-72CFEA32D146}" destId="{976EC3A8-417D-44FB-A293-5D23269F9342}" srcOrd="10" destOrd="0" presId="urn:microsoft.com/office/officeart/2005/8/layout/radial1"/>
    <dgm:cxn modelId="{F526767D-65A2-4734-A94C-3F533A7C5942}" type="presParOf" srcId="{525EBBBE-F2F7-47A7-AEBF-72CFEA32D146}" destId="{B0AD4EC8-7CFA-4F0E-B765-BF74137CB8B0}" srcOrd="11" destOrd="0" presId="urn:microsoft.com/office/officeart/2005/8/layout/radial1"/>
    <dgm:cxn modelId="{B9D63E8A-45CB-4102-BD18-15025F331259}" type="presParOf" srcId="{B0AD4EC8-7CFA-4F0E-B765-BF74137CB8B0}" destId="{91CD9D0F-90ED-46E7-A465-9CEFABF1A320}" srcOrd="0" destOrd="0" presId="urn:microsoft.com/office/officeart/2005/8/layout/radial1"/>
    <dgm:cxn modelId="{74193836-40AA-4584-815F-7EA35BF2B34E}" type="presParOf" srcId="{525EBBBE-F2F7-47A7-AEBF-72CFEA32D146}" destId="{842B4E89-FD5A-4339-A52F-210A4251304E}" srcOrd="12" destOrd="0" presId="urn:microsoft.com/office/officeart/2005/8/layout/radial1"/>
    <dgm:cxn modelId="{952E3AFF-613F-4290-A9BA-3959249746EE}" type="presParOf" srcId="{525EBBBE-F2F7-47A7-AEBF-72CFEA32D146}" destId="{B96FBCA6-8F55-43F0-98A8-B5ABAECF8D55}" srcOrd="13" destOrd="0" presId="urn:microsoft.com/office/officeart/2005/8/layout/radial1"/>
    <dgm:cxn modelId="{5ECE6335-197C-44D1-A3F7-38B4C64048B9}" type="presParOf" srcId="{B96FBCA6-8F55-43F0-98A8-B5ABAECF8D55}" destId="{693816E7-325B-4247-9D52-BA47959CF668}" srcOrd="0" destOrd="0" presId="urn:microsoft.com/office/officeart/2005/8/layout/radial1"/>
    <dgm:cxn modelId="{9AA0CA50-67B3-453D-80E2-B463D6F7DD4B}" type="presParOf" srcId="{525EBBBE-F2F7-47A7-AEBF-72CFEA32D146}" destId="{1AE5EB1C-C905-4ED4-B1B7-D6EC9F7D5B6E}" srcOrd="1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B7065-5BC5-475D-AFE6-57A9C9991260}">
      <dsp:nvSpPr>
        <dsp:cNvPr id="0" name=""/>
        <dsp:cNvSpPr/>
      </dsp:nvSpPr>
      <dsp:spPr>
        <a:xfrm>
          <a:off x="1519" y="46899"/>
          <a:ext cx="1908944" cy="8318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r>
            <a:rPr lang="en-GB" sz="1400" b="1" kern="1200" dirty="0"/>
            <a:t>Consultation and design</a:t>
          </a:r>
        </a:p>
      </dsp:txBody>
      <dsp:txXfrm>
        <a:off x="1519" y="46899"/>
        <a:ext cx="1908944" cy="554588"/>
      </dsp:txXfrm>
    </dsp:sp>
    <dsp:sp modelId="{2C182EDB-BB1B-4CCD-A7E3-FAD383B36340}">
      <dsp:nvSpPr>
        <dsp:cNvPr id="0" name=""/>
        <dsp:cNvSpPr/>
      </dsp:nvSpPr>
      <dsp:spPr>
        <a:xfrm>
          <a:off x="392507" y="601488"/>
          <a:ext cx="1908944" cy="38458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endParaRPr lang="en-GB" sz="1200" kern="1200" dirty="0"/>
        </a:p>
        <a:p>
          <a:pPr marL="114300" lvl="1" indent="-114300" algn="l" defTabSz="533400">
            <a:lnSpc>
              <a:spcPct val="90000"/>
            </a:lnSpc>
            <a:spcBef>
              <a:spcPct val="0"/>
            </a:spcBef>
            <a:spcAft>
              <a:spcPct val="15000"/>
            </a:spcAft>
            <a:buChar char="•"/>
          </a:pPr>
          <a:r>
            <a:rPr lang="en-GB" sz="1200" kern="1200" dirty="0"/>
            <a:t>Extensive multi-agency consultation</a:t>
          </a:r>
        </a:p>
        <a:p>
          <a:pPr marL="114300" lvl="1" indent="-114300" algn="l" defTabSz="533400">
            <a:lnSpc>
              <a:spcPct val="90000"/>
            </a:lnSpc>
            <a:spcBef>
              <a:spcPct val="0"/>
            </a:spcBef>
            <a:spcAft>
              <a:spcPct val="15000"/>
            </a:spcAft>
            <a:buChar char="•"/>
          </a:pPr>
          <a:endParaRPr lang="en-GB" sz="1200" kern="1200" dirty="0"/>
        </a:p>
        <a:p>
          <a:pPr marL="114300" lvl="1" indent="-114300" algn="l" defTabSz="533400">
            <a:lnSpc>
              <a:spcPct val="90000"/>
            </a:lnSpc>
            <a:spcBef>
              <a:spcPct val="0"/>
            </a:spcBef>
            <a:spcAft>
              <a:spcPct val="15000"/>
            </a:spcAft>
            <a:buChar char="•"/>
          </a:pPr>
          <a:r>
            <a:rPr lang="en-GB" sz="1200" kern="1200" dirty="0"/>
            <a:t>Initial NW Multi-Agency Safeguarding dataset proposed </a:t>
          </a:r>
        </a:p>
        <a:p>
          <a:pPr marL="114300" lvl="1" indent="-114300" algn="l" defTabSz="533400">
            <a:lnSpc>
              <a:spcPct val="90000"/>
            </a:lnSpc>
            <a:spcBef>
              <a:spcPct val="0"/>
            </a:spcBef>
            <a:spcAft>
              <a:spcPct val="15000"/>
            </a:spcAft>
            <a:buChar char="•"/>
          </a:pPr>
          <a:endParaRPr lang="en-GB" sz="1200" kern="1200" dirty="0"/>
        </a:p>
      </dsp:txBody>
      <dsp:txXfrm>
        <a:off x="448418" y="657399"/>
        <a:ext cx="1797122" cy="3733990"/>
      </dsp:txXfrm>
    </dsp:sp>
    <dsp:sp modelId="{1DF3CC4F-257C-44D1-9B38-7C58C2F3008E}">
      <dsp:nvSpPr>
        <dsp:cNvPr id="0" name=""/>
        <dsp:cNvSpPr/>
      </dsp:nvSpPr>
      <dsp:spPr>
        <a:xfrm>
          <a:off x="2199852" y="86557"/>
          <a:ext cx="613504" cy="4752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2199852" y="181611"/>
        <a:ext cx="470922" cy="285164"/>
      </dsp:txXfrm>
    </dsp:sp>
    <dsp:sp modelId="{55A00971-3D10-49E1-80A7-1A9E60463871}">
      <dsp:nvSpPr>
        <dsp:cNvPr id="0" name=""/>
        <dsp:cNvSpPr/>
      </dsp:nvSpPr>
      <dsp:spPr>
        <a:xfrm>
          <a:off x="3068020" y="46899"/>
          <a:ext cx="1908944" cy="8318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r>
            <a:rPr lang="en-GB" sz="1400" b="1" kern="1200" dirty="0"/>
            <a:t>Initial collection and development </a:t>
          </a:r>
        </a:p>
      </dsp:txBody>
      <dsp:txXfrm>
        <a:off x="3068020" y="46899"/>
        <a:ext cx="1908944" cy="554588"/>
      </dsp:txXfrm>
    </dsp:sp>
    <dsp:sp modelId="{E1A1A307-6D78-4346-9FAF-443CE38B5990}">
      <dsp:nvSpPr>
        <dsp:cNvPr id="0" name=""/>
        <dsp:cNvSpPr/>
      </dsp:nvSpPr>
      <dsp:spPr>
        <a:xfrm>
          <a:off x="3459008" y="601488"/>
          <a:ext cx="1908944" cy="38458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endParaRPr lang="en-GB" sz="1200" b="0" kern="1200" dirty="0"/>
        </a:p>
        <a:p>
          <a:pPr marL="114300" lvl="1" indent="-114300" algn="l" defTabSz="533400">
            <a:lnSpc>
              <a:spcPct val="90000"/>
            </a:lnSpc>
            <a:spcBef>
              <a:spcPct val="0"/>
            </a:spcBef>
            <a:spcAft>
              <a:spcPct val="15000"/>
            </a:spcAft>
            <a:buChar char="•"/>
          </a:pPr>
          <a:r>
            <a:rPr lang="en-GB" sz="1200" kern="1200" dirty="0"/>
            <a:t>Definitions and Guidance documents circulated</a:t>
          </a:r>
          <a:endParaRPr lang="en-GB" sz="1200" b="0" kern="1200" dirty="0"/>
        </a:p>
        <a:p>
          <a:pPr marL="114300" lvl="1" indent="-114300" algn="l" defTabSz="533400">
            <a:lnSpc>
              <a:spcPct val="90000"/>
            </a:lnSpc>
            <a:spcBef>
              <a:spcPct val="0"/>
            </a:spcBef>
            <a:spcAft>
              <a:spcPct val="15000"/>
            </a:spcAft>
            <a:buChar char="•"/>
          </a:pPr>
          <a:endParaRPr lang="en-GB" sz="1200" b="0" kern="1200" dirty="0"/>
        </a:p>
        <a:p>
          <a:pPr marL="114300" lvl="1" indent="-114300" algn="l" defTabSz="533400">
            <a:lnSpc>
              <a:spcPct val="90000"/>
            </a:lnSpc>
            <a:spcBef>
              <a:spcPct val="0"/>
            </a:spcBef>
            <a:spcAft>
              <a:spcPct val="15000"/>
            </a:spcAft>
            <a:buChar char="•"/>
          </a:pPr>
          <a:r>
            <a:rPr lang="en-GB" sz="1200" b="0" kern="1200" dirty="0"/>
            <a:t>Initial data collection (Q1) 19 of 24 areas returned </a:t>
          </a:r>
          <a:r>
            <a:rPr lang="en-GB" sz="1200" b="0" kern="1200" dirty="0">
              <a:sym typeface="Wingdings" panose="05000000000000000000" pitchFamily="2" charset="2"/>
            </a:rPr>
            <a:t></a:t>
          </a:r>
          <a:endParaRPr lang="en-GB" sz="1200" b="0" kern="1200" dirty="0"/>
        </a:p>
        <a:p>
          <a:pPr marL="114300" lvl="1" indent="-114300" algn="l" defTabSz="533400">
            <a:lnSpc>
              <a:spcPct val="90000"/>
            </a:lnSpc>
            <a:spcBef>
              <a:spcPct val="0"/>
            </a:spcBef>
            <a:spcAft>
              <a:spcPct val="15000"/>
            </a:spcAft>
            <a:buChar char="•"/>
          </a:pPr>
          <a:endParaRPr lang="en-GB" sz="1200" b="0" kern="1200" dirty="0"/>
        </a:p>
        <a:p>
          <a:pPr marL="114300" lvl="1" indent="-114300" algn="l" defTabSz="533400">
            <a:lnSpc>
              <a:spcPct val="90000"/>
            </a:lnSpc>
            <a:spcBef>
              <a:spcPct val="0"/>
            </a:spcBef>
            <a:spcAft>
              <a:spcPct val="15000"/>
            </a:spcAft>
            <a:buChar char="•"/>
          </a:pPr>
          <a:r>
            <a:rPr lang="en-GB" sz="1200" b="0" kern="1200" dirty="0"/>
            <a:t>Single-agency development sessions</a:t>
          </a:r>
        </a:p>
        <a:p>
          <a:pPr marL="114300" lvl="1" indent="-114300" algn="l" defTabSz="533400">
            <a:lnSpc>
              <a:spcPct val="90000"/>
            </a:lnSpc>
            <a:spcBef>
              <a:spcPct val="0"/>
            </a:spcBef>
            <a:spcAft>
              <a:spcPct val="15000"/>
            </a:spcAft>
            <a:buChar char="•"/>
          </a:pPr>
          <a:endParaRPr lang="en-GB" sz="1200" kern="1200" dirty="0"/>
        </a:p>
        <a:p>
          <a:pPr marL="114300" lvl="1" indent="-114300" algn="l" defTabSz="533400">
            <a:lnSpc>
              <a:spcPct val="90000"/>
            </a:lnSpc>
            <a:spcBef>
              <a:spcPct val="0"/>
            </a:spcBef>
            <a:spcAft>
              <a:spcPct val="15000"/>
            </a:spcAft>
            <a:buChar char="•"/>
          </a:pPr>
          <a:r>
            <a:rPr lang="en-GB" sz="1200" kern="1200" dirty="0"/>
            <a:t>CSA Outcomes Framework developed</a:t>
          </a:r>
        </a:p>
      </dsp:txBody>
      <dsp:txXfrm>
        <a:off x="3514919" y="657399"/>
        <a:ext cx="1797122" cy="3733990"/>
      </dsp:txXfrm>
    </dsp:sp>
    <dsp:sp modelId="{5BA4F874-6164-4910-934C-6F3AB1F80326}">
      <dsp:nvSpPr>
        <dsp:cNvPr id="0" name=""/>
        <dsp:cNvSpPr/>
      </dsp:nvSpPr>
      <dsp:spPr>
        <a:xfrm>
          <a:off x="5266354" y="86557"/>
          <a:ext cx="613504" cy="4752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5266354" y="181611"/>
        <a:ext cx="470922" cy="285164"/>
      </dsp:txXfrm>
    </dsp:sp>
    <dsp:sp modelId="{E77703EC-9CC7-49CA-8EEF-2A80AEC5D1C3}">
      <dsp:nvSpPr>
        <dsp:cNvPr id="0" name=""/>
        <dsp:cNvSpPr/>
      </dsp:nvSpPr>
      <dsp:spPr>
        <a:xfrm>
          <a:off x="6134521" y="46899"/>
          <a:ext cx="1908944" cy="8318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r>
            <a:rPr lang="en-GB" sz="1400" b="1" kern="1200" dirty="0"/>
            <a:t>Develop the dataset and the narrative</a:t>
          </a:r>
        </a:p>
      </dsp:txBody>
      <dsp:txXfrm>
        <a:off x="6134521" y="46899"/>
        <a:ext cx="1908944" cy="554588"/>
      </dsp:txXfrm>
    </dsp:sp>
    <dsp:sp modelId="{C2E57CBD-A1F8-4017-9D70-CC4F6BEE4BD1}">
      <dsp:nvSpPr>
        <dsp:cNvPr id="0" name=""/>
        <dsp:cNvSpPr/>
      </dsp:nvSpPr>
      <dsp:spPr>
        <a:xfrm>
          <a:off x="6525510" y="601488"/>
          <a:ext cx="1908944" cy="38458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GB" sz="1200" kern="1200" dirty="0"/>
            <a:t> Data set extended  for Q2</a:t>
          </a:r>
        </a:p>
        <a:p>
          <a:pPr marL="114300" lvl="1" indent="-114300" algn="l" defTabSz="533400">
            <a:lnSpc>
              <a:spcPct val="90000"/>
            </a:lnSpc>
            <a:spcBef>
              <a:spcPct val="0"/>
            </a:spcBef>
            <a:spcAft>
              <a:spcPct val="15000"/>
            </a:spcAft>
            <a:buChar char="•"/>
          </a:pPr>
          <a:endParaRPr lang="en-GB" sz="1200" kern="1200" dirty="0"/>
        </a:p>
        <a:p>
          <a:pPr marL="114300" lvl="1" indent="-114300" algn="l" defTabSz="533400">
            <a:lnSpc>
              <a:spcPct val="90000"/>
            </a:lnSpc>
            <a:spcBef>
              <a:spcPct val="0"/>
            </a:spcBef>
            <a:spcAft>
              <a:spcPct val="15000"/>
            </a:spcAft>
            <a:buChar char="•"/>
          </a:pPr>
          <a:r>
            <a:rPr lang="en-GB" sz="1200" kern="1200" dirty="0"/>
            <a:t>6 additional Police measures – returned by all 5 NW police forces </a:t>
          </a:r>
          <a:r>
            <a:rPr lang="en-GB" sz="1200" kern="1200" dirty="0">
              <a:sym typeface="Wingdings" panose="05000000000000000000" pitchFamily="2" charset="2"/>
            </a:rPr>
            <a:t></a:t>
          </a:r>
          <a:endParaRPr lang="en-GB" sz="1200" kern="1200" dirty="0"/>
        </a:p>
        <a:p>
          <a:pPr marL="114300" lvl="1" indent="-114300" algn="l" defTabSz="533400">
            <a:lnSpc>
              <a:spcPct val="90000"/>
            </a:lnSpc>
            <a:spcBef>
              <a:spcPct val="0"/>
            </a:spcBef>
            <a:spcAft>
              <a:spcPct val="15000"/>
            </a:spcAft>
            <a:buChar char="•"/>
          </a:pPr>
          <a:endParaRPr lang="en-GB" sz="1200" kern="1200" dirty="0"/>
        </a:p>
        <a:p>
          <a:pPr marL="114300" lvl="1" indent="-114300" algn="l" defTabSz="533400">
            <a:lnSpc>
              <a:spcPct val="90000"/>
            </a:lnSpc>
            <a:spcBef>
              <a:spcPct val="0"/>
            </a:spcBef>
            <a:spcAft>
              <a:spcPct val="15000"/>
            </a:spcAft>
            <a:buChar char="•"/>
          </a:pPr>
          <a:r>
            <a:rPr lang="en-GB" sz="1200" kern="1200" dirty="0"/>
            <a:t>Regional ‘Interpreting Data’ session to develop multi-agency narrative and data discussions  </a:t>
          </a:r>
        </a:p>
        <a:p>
          <a:pPr marL="114300" lvl="1" indent="-114300" algn="l" defTabSz="533400">
            <a:lnSpc>
              <a:spcPct val="90000"/>
            </a:lnSpc>
            <a:spcBef>
              <a:spcPct val="0"/>
            </a:spcBef>
            <a:spcAft>
              <a:spcPct val="15000"/>
            </a:spcAft>
            <a:buChar char="•"/>
          </a:pPr>
          <a:endParaRPr lang="en-GB" sz="1200" kern="1200" dirty="0"/>
        </a:p>
        <a:p>
          <a:pPr marL="114300" lvl="1" indent="-114300" algn="l" defTabSz="533400">
            <a:lnSpc>
              <a:spcPct val="90000"/>
            </a:lnSpc>
            <a:spcBef>
              <a:spcPct val="0"/>
            </a:spcBef>
            <a:spcAft>
              <a:spcPct val="15000"/>
            </a:spcAft>
            <a:buChar char="•"/>
          </a:pPr>
          <a:r>
            <a:rPr lang="en-GB" sz="1200" kern="1200" dirty="0"/>
            <a:t>Data labs on key priority themes to develop datasets and outcome frameworks (Neglect and Exploitation)</a:t>
          </a:r>
        </a:p>
      </dsp:txBody>
      <dsp:txXfrm>
        <a:off x="6581421" y="657399"/>
        <a:ext cx="1797122" cy="3733990"/>
      </dsp:txXfrm>
    </dsp:sp>
    <dsp:sp modelId="{0098F195-E572-4CB6-9B81-B59B4A67562A}">
      <dsp:nvSpPr>
        <dsp:cNvPr id="0" name=""/>
        <dsp:cNvSpPr/>
      </dsp:nvSpPr>
      <dsp:spPr>
        <a:xfrm>
          <a:off x="8332855" y="86557"/>
          <a:ext cx="613504" cy="4752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8332855" y="181611"/>
        <a:ext cx="470922" cy="285164"/>
      </dsp:txXfrm>
    </dsp:sp>
    <dsp:sp modelId="{F4E0528A-A9BB-475B-B4D2-59EBA172C869}">
      <dsp:nvSpPr>
        <dsp:cNvPr id="0" name=""/>
        <dsp:cNvSpPr/>
      </dsp:nvSpPr>
      <dsp:spPr>
        <a:xfrm>
          <a:off x="9201022" y="46899"/>
          <a:ext cx="1908944" cy="83188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ctr" defTabSz="622300">
            <a:lnSpc>
              <a:spcPct val="90000"/>
            </a:lnSpc>
            <a:spcBef>
              <a:spcPct val="0"/>
            </a:spcBef>
            <a:spcAft>
              <a:spcPct val="35000"/>
            </a:spcAft>
            <a:buNone/>
          </a:pPr>
          <a:r>
            <a:rPr lang="en-GB" sz="1400" b="1" kern="1200" dirty="0"/>
            <a:t>Mature and improve </a:t>
          </a:r>
        </a:p>
      </dsp:txBody>
      <dsp:txXfrm>
        <a:off x="9201022" y="46899"/>
        <a:ext cx="1908944" cy="554588"/>
      </dsp:txXfrm>
    </dsp:sp>
    <dsp:sp modelId="{7A73D80C-A56A-4889-A1EF-7B2451FDAF41}">
      <dsp:nvSpPr>
        <dsp:cNvPr id="0" name=""/>
        <dsp:cNvSpPr/>
      </dsp:nvSpPr>
      <dsp:spPr>
        <a:xfrm>
          <a:off x="9592011" y="601488"/>
          <a:ext cx="1908944" cy="384581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endParaRPr lang="en-GB" sz="1200" kern="1200" dirty="0"/>
        </a:p>
        <a:p>
          <a:pPr marL="114300" lvl="1" indent="-114300" algn="l" defTabSz="533400">
            <a:lnSpc>
              <a:spcPct val="90000"/>
            </a:lnSpc>
            <a:spcBef>
              <a:spcPct val="0"/>
            </a:spcBef>
            <a:spcAft>
              <a:spcPct val="15000"/>
            </a:spcAft>
            <a:buChar char="•"/>
          </a:pPr>
          <a:r>
            <a:rPr lang="en-GB" sz="1200" kern="1200" dirty="0"/>
            <a:t>Quarterly returns for:</a:t>
          </a:r>
        </a:p>
        <a:p>
          <a:pPr marL="228600" lvl="2" indent="-114300" algn="l" defTabSz="533400">
            <a:lnSpc>
              <a:spcPct val="90000"/>
            </a:lnSpc>
            <a:spcBef>
              <a:spcPct val="0"/>
            </a:spcBef>
            <a:spcAft>
              <a:spcPct val="15000"/>
            </a:spcAft>
            <a:buChar char="•"/>
          </a:pPr>
          <a:r>
            <a:rPr lang="en-GB" sz="1200" kern="1200" dirty="0"/>
            <a:t>Q3 - 06/02/26</a:t>
          </a:r>
        </a:p>
        <a:p>
          <a:pPr marL="228600" lvl="2" indent="-114300" algn="l" defTabSz="533400">
            <a:lnSpc>
              <a:spcPct val="90000"/>
            </a:lnSpc>
            <a:spcBef>
              <a:spcPct val="0"/>
            </a:spcBef>
            <a:spcAft>
              <a:spcPct val="15000"/>
            </a:spcAft>
            <a:buChar char="•"/>
          </a:pPr>
          <a:r>
            <a:rPr lang="en-GB" sz="1200" kern="1200" dirty="0"/>
            <a:t>Q4 - 01/05/26</a:t>
          </a:r>
        </a:p>
        <a:p>
          <a:pPr marL="114300" lvl="1" indent="-114300" algn="l" defTabSz="533400">
            <a:lnSpc>
              <a:spcPct val="90000"/>
            </a:lnSpc>
            <a:spcBef>
              <a:spcPct val="0"/>
            </a:spcBef>
            <a:spcAft>
              <a:spcPct val="15000"/>
            </a:spcAft>
            <a:buChar char="•"/>
          </a:pPr>
          <a:endParaRPr lang="en-GB" sz="1200" kern="1200" dirty="0"/>
        </a:p>
        <a:p>
          <a:pPr marL="114300" lvl="1" indent="-114300" algn="l" defTabSz="533400">
            <a:lnSpc>
              <a:spcPct val="90000"/>
            </a:lnSpc>
            <a:spcBef>
              <a:spcPct val="0"/>
            </a:spcBef>
            <a:spcAft>
              <a:spcPct val="15000"/>
            </a:spcAft>
            <a:buChar char="•"/>
          </a:pPr>
          <a:r>
            <a:rPr lang="en-GB" sz="1200" kern="1200" dirty="0"/>
            <a:t>Develop further measures – health, housing</a:t>
          </a:r>
        </a:p>
        <a:p>
          <a:pPr marL="114300" lvl="1" indent="-114300" algn="l" defTabSz="533400">
            <a:lnSpc>
              <a:spcPct val="90000"/>
            </a:lnSpc>
            <a:spcBef>
              <a:spcPct val="0"/>
            </a:spcBef>
            <a:spcAft>
              <a:spcPct val="15000"/>
            </a:spcAft>
            <a:buChar char="•"/>
          </a:pPr>
          <a:endParaRPr lang="en-GB" sz="1200" kern="1200" dirty="0"/>
        </a:p>
        <a:p>
          <a:pPr marL="114300" lvl="1" indent="-114300" algn="l" defTabSz="533400">
            <a:lnSpc>
              <a:spcPct val="90000"/>
            </a:lnSpc>
            <a:spcBef>
              <a:spcPct val="0"/>
            </a:spcBef>
            <a:spcAft>
              <a:spcPct val="15000"/>
            </a:spcAft>
            <a:buChar char="•"/>
          </a:pPr>
          <a:r>
            <a:rPr lang="en-GB" sz="1200" kern="1200" dirty="0"/>
            <a:t>Data labs on key priority themes to develop datasets (Mental Health and  DVA)</a:t>
          </a:r>
        </a:p>
        <a:p>
          <a:pPr marL="114300" lvl="1" indent="-114300" algn="l" defTabSz="533400">
            <a:lnSpc>
              <a:spcPct val="90000"/>
            </a:lnSpc>
            <a:spcBef>
              <a:spcPct val="0"/>
            </a:spcBef>
            <a:spcAft>
              <a:spcPct val="15000"/>
            </a:spcAft>
            <a:buChar char="•"/>
          </a:pPr>
          <a:endParaRPr lang="en-GB" sz="1200" kern="1200" dirty="0"/>
        </a:p>
        <a:p>
          <a:pPr marL="114300" lvl="1" indent="-114300" algn="l" defTabSz="533400">
            <a:lnSpc>
              <a:spcPct val="90000"/>
            </a:lnSpc>
            <a:spcBef>
              <a:spcPct val="0"/>
            </a:spcBef>
            <a:spcAft>
              <a:spcPct val="15000"/>
            </a:spcAft>
            <a:buChar char="•"/>
          </a:pPr>
          <a:r>
            <a:rPr lang="en-GB" sz="1200" kern="1200" dirty="0"/>
            <a:t>Data Tool &gt; Dashboard development</a:t>
          </a:r>
        </a:p>
      </dsp:txBody>
      <dsp:txXfrm>
        <a:off x="9647922" y="657399"/>
        <a:ext cx="1797122" cy="37339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A0EFA-BC13-48C0-BE35-9E29BD98351A}">
      <dsp:nvSpPr>
        <dsp:cNvPr id="0" name=""/>
        <dsp:cNvSpPr/>
      </dsp:nvSpPr>
      <dsp:spPr>
        <a:xfrm>
          <a:off x="2310515" y="1921189"/>
          <a:ext cx="1268224" cy="1268224"/>
        </a:xfrm>
        <a:prstGeom prst="ellipse">
          <a:avLst/>
        </a:prstGeom>
        <a:noFill/>
        <a:ln w="19050" cap="flat" cmpd="sng" algn="ctr">
          <a:solidFill>
            <a:srgbClr val="2EB5B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488950">
            <a:lnSpc>
              <a:spcPct val="90000"/>
            </a:lnSpc>
            <a:spcBef>
              <a:spcPct val="0"/>
            </a:spcBef>
            <a:spcAft>
              <a:spcPct val="35000"/>
            </a:spcAft>
            <a:buNone/>
          </a:pPr>
          <a:r>
            <a:rPr lang="en-GB" sz="1200" kern="1200" dirty="0">
              <a:solidFill>
                <a:prstClr val="black"/>
              </a:solidFill>
              <a:latin typeface="Aptos" panose="02110004020202020204"/>
              <a:ea typeface="+mn-ea"/>
              <a:cs typeface="+mn-cs"/>
            </a:rPr>
            <a:t>Neglect</a:t>
          </a:r>
        </a:p>
      </dsp:txBody>
      <dsp:txXfrm>
        <a:off x="2496242" y="2106916"/>
        <a:ext cx="896770" cy="896770"/>
      </dsp:txXfrm>
    </dsp:sp>
    <dsp:sp modelId="{B555BC33-E6D7-4873-AEAC-0E94A518FA27}">
      <dsp:nvSpPr>
        <dsp:cNvPr id="0" name=""/>
        <dsp:cNvSpPr/>
      </dsp:nvSpPr>
      <dsp:spPr>
        <a:xfrm rot="16200000">
          <a:off x="2627611" y="1584791"/>
          <a:ext cx="634033" cy="38762"/>
        </a:xfrm>
        <a:custGeom>
          <a:avLst/>
          <a:gdLst/>
          <a:ahLst/>
          <a:cxnLst/>
          <a:rect l="0" t="0" r="0" b="0"/>
          <a:pathLst>
            <a:path>
              <a:moveTo>
                <a:pt x="0" y="19381"/>
              </a:moveTo>
              <a:lnTo>
                <a:pt x="634033" y="1938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928777" y="1588321"/>
        <a:ext cx="31701" cy="31701"/>
      </dsp:txXfrm>
    </dsp:sp>
    <dsp:sp modelId="{3BC64D24-37CE-4432-8A0C-F979E9A54F3B}">
      <dsp:nvSpPr>
        <dsp:cNvPr id="0" name=""/>
        <dsp:cNvSpPr/>
      </dsp:nvSpPr>
      <dsp:spPr>
        <a:xfrm>
          <a:off x="2310515" y="18932"/>
          <a:ext cx="1268224" cy="1268224"/>
        </a:xfrm>
        <a:prstGeom prst="ellipse">
          <a:avLst/>
        </a:prstGeom>
        <a:noFill/>
        <a:ln w="19050" cap="flat" cmpd="sng" algn="ctr">
          <a:solidFill>
            <a:srgbClr val="2EB5B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Lack of supervision and guidance </a:t>
          </a:r>
        </a:p>
      </dsp:txBody>
      <dsp:txXfrm>
        <a:off x="2496242" y="204659"/>
        <a:ext cx="896770" cy="896770"/>
      </dsp:txXfrm>
    </dsp:sp>
    <dsp:sp modelId="{97E84CE9-9B73-45B2-98AC-2F4C1DCE3FC3}">
      <dsp:nvSpPr>
        <dsp:cNvPr id="0" name=""/>
        <dsp:cNvSpPr/>
      </dsp:nvSpPr>
      <dsp:spPr>
        <a:xfrm rot="19285714">
          <a:off x="3371233" y="1942901"/>
          <a:ext cx="634033" cy="38762"/>
        </a:xfrm>
        <a:custGeom>
          <a:avLst/>
          <a:gdLst/>
          <a:ahLst/>
          <a:cxnLst/>
          <a:rect l="0" t="0" r="0" b="0"/>
          <a:pathLst>
            <a:path>
              <a:moveTo>
                <a:pt x="0" y="19381"/>
              </a:moveTo>
              <a:lnTo>
                <a:pt x="634033" y="1938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672399" y="1946431"/>
        <a:ext cx="31701" cy="31701"/>
      </dsp:txXfrm>
    </dsp:sp>
    <dsp:sp modelId="{A03430DD-CFD1-4ED5-8CFE-4169F30E089B}">
      <dsp:nvSpPr>
        <dsp:cNvPr id="0" name=""/>
        <dsp:cNvSpPr/>
      </dsp:nvSpPr>
      <dsp:spPr>
        <a:xfrm>
          <a:off x="3797760" y="735151"/>
          <a:ext cx="1268224" cy="1268224"/>
        </a:xfrm>
        <a:prstGeom prst="ellipse">
          <a:avLst/>
        </a:prstGeom>
        <a:noFill/>
        <a:ln w="19050" cap="flat" cmpd="sng" algn="ctr">
          <a:solidFill>
            <a:srgbClr val="2EB5B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488950">
            <a:lnSpc>
              <a:spcPct val="90000"/>
            </a:lnSpc>
            <a:spcBef>
              <a:spcPct val="0"/>
            </a:spcBef>
            <a:spcAft>
              <a:spcPct val="35000"/>
            </a:spcAft>
            <a:buNone/>
          </a:pPr>
          <a:r>
            <a:rPr lang="en-GB" sz="1100" kern="1200" dirty="0">
              <a:solidFill>
                <a:schemeClr val="tx1"/>
              </a:solidFill>
            </a:rPr>
            <a:t>Emotional </a:t>
          </a:r>
          <a:r>
            <a:rPr lang="en-GB" sz="1100" kern="1200" dirty="0">
              <a:solidFill>
                <a:schemeClr val="tx1"/>
              </a:solidFill>
              <a:latin typeface="Aptos" panose="02110004020202020204"/>
              <a:ea typeface="+mn-ea"/>
              <a:cs typeface="+mn-cs"/>
            </a:rPr>
            <a:t>and</a:t>
          </a:r>
          <a:r>
            <a:rPr lang="en-GB" sz="1100" kern="1200" dirty="0">
              <a:solidFill>
                <a:schemeClr val="tx1"/>
              </a:solidFill>
            </a:rPr>
            <a:t> Psychological Impact</a:t>
          </a:r>
        </a:p>
      </dsp:txBody>
      <dsp:txXfrm>
        <a:off x="3983487" y="920878"/>
        <a:ext cx="896770" cy="896770"/>
      </dsp:txXfrm>
    </dsp:sp>
    <dsp:sp modelId="{EFCBD8B3-DAAB-4C0F-BF2A-1C21ED08B835}">
      <dsp:nvSpPr>
        <dsp:cNvPr id="0" name=""/>
        <dsp:cNvSpPr/>
      </dsp:nvSpPr>
      <dsp:spPr>
        <a:xfrm rot="771429">
          <a:off x="3554893" y="2747566"/>
          <a:ext cx="634033" cy="38762"/>
        </a:xfrm>
        <a:custGeom>
          <a:avLst/>
          <a:gdLst/>
          <a:ahLst/>
          <a:cxnLst/>
          <a:rect l="0" t="0" r="0" b="0"/>
          <a:pathLst>
            <a:path>
              <a:moveTo>
                <a:pt x="0" y="19381"/>
              </a:moveTo>
              <a:lnTo>
                <a:pt x="634033" y="1938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856058" y="2751096"/>
        <a:ext cx="31701" cy="31701"/>
      </dsp:txXfrm>
    </dsp:sp>
    <dsp:sp modelId="{2EFB00ED-9163-45C4-9474-BF313149ABE0}">
      <dsp:nvSpPr>
        <dsp:cNvPr id="0" name=""/>
        <dsp:cNvSpPr/>
      </dsp:nvSpPr>
      <dsp:spPr>
        <a:xfrm>
          <a:off x="4165079" y="2344481"/>
          <a:ext cx="1268224" cy="1268224"/>
        </a:xfrm>
        <a:prstGeom prst="ellipse">
          <a:avLst/>
        </a:prstGeom>
        <a:noFill/>
        <a:ln w="19050" cap="flat" cmpd="sng" algn="ctr">
          <a:solidFill>
            <a:srgbClr val="2EB5B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488950">
            <a:lnSpc>
              <a:spcPct val="90000"/>
            </a:lnSpc>
            <a:spcBef>
              <a:spcPct val="0"/>
            </a:spcBef>
            <a:spcAft>
              <a:spcPct val="35000"/>
            </a:spcAft>
            <a:buNone/>
          </a:pPr>
          <a:r>
            <a:rPr lang="en-GB" sz="1800" kern="1200" dirty="0">
              <a:solidFill>
                <a:prstClr val="black"/>
              </a:solidFill>
              <a:latin typeface="Aptos" panose="02110004020202020204"/>
              <a:ea typeface="+mn-ea"/>
              <a:cs typeface="+mn-cs"/>
            </a:rPr>
            <a:t>Social Isolation</a:t>
          </a:r>
        </a:p>
      </dsp:txBody>
      <dsp:txXfrm>
        <a:off x="4350806" y="2530208"/>
        <a:ext cx="896770" cy="896770"/>
      </dsp:txXfrm>
    </dsp:sp>
    <dsp:sp modelId="{883A7BA4-846A-4356-A0E7-393F6B85A58F}">
      <dsp:nvSpPr>
        <dsp:cNvPr id="0" name=""/>
        <dsp:cNvSpPr/>
      </dsp:nvSpPr>
      <dsp:spPr>
        <a:xfrm rot="3857143">
          <a:off x="3040290" y="3392857"/>
          <a:ext cx="634033" cy="38762"/>
        </a:xfrm>
        <a:custGeom>
          <a:avLst/>
          <a:gdLst/>
          <a:ahLst/>
          <a:cxnLst/>
          <a:rect l="0" t="0" r="0" b="0"/>
          <a:pathLst>
            <a:path>
              <a:moveTo>
                <a:pt x="0" y="19381"/>
              </a:moveTo>
              <a:lnTo>
                <a:pt x="634033" y="1938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341456" y="3396387"/>
        <a:ext cx="31701" cy="31701"/>
      </dsp:txXfrm>
    </dsp:sp>
    <dsp:sp modelId="{0D6BAC97-B928-483F-AA86-514042DD08DF}">
      <dsp:nvSpPr>
        <dsp:cNvPr id="0" name=""/>
        <dsp:cNvSpPr/>
      </dsp:nvSpPr>
      <dsp:spPr>
        <a:xfrm>
          <a:off x="3135874" y="3635063"/>
          <a:ext cx="1268224" cy="1268224"/>
        </a:xfrm>
        <a:prstGeom prst="ellipse">
          <a:avLst/>
        </a:prstGeom>
        <a:noFill/>
        <a:ln w="19050" cap="flat" cmpd="sng" algn="ctr">
          <a:solidFill>
            <a:srgbClr val="2EB5B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488950">
            <a:lnSpc>
              <a:spcPct val="90000"/>
            </a:lnSpc>
            <a:spcBef>
              <a:spcPct val="0"/>
            </a:spcBef>
            <a:spcAft>
              <a:spcPct val="35000"/>
            </a:spcAft>
            <a:buNone/>
          </a:pPr>
          <a:r>
            <a:rPr lang="en-GB" sz="1400" kern="1200" dirty="0">
              <a:solidFill>
                <a:prstClr val="black"/>
              </a:solidFill>
              <a:latin typeface="Aptos" panose="02110004020202020204"/>
              <a:ea typeface="+mn-ea"/>
              <a:cs typeface="+mn-cs"/>
            </a:rPr>
            <a:t>Substance Abuse</a:t>
          </a:r>
        </a:p>
      </dsp:txBody>
      <dsp:txXfrm>
        <a:off x="3321601" y="3820790"/>
        <a:ext cx="896770" cy="896770"/>
      </dsp:txXfrm>
    </dsp:sp>
    <dsp:sp modelId="{B1A45D36-FB5A-41A7-95E3-A021B3677150}">
      <dsp:nvSpPr>
        <dsp:cNvPr id="0" name=""/>
        <dsp:cNvSpPr/>
      </dsp:nvSpPr>
      <dsp:spPr>
        <a:xfrm rot="6942857">
          <a:off x="2214932" y="3392857"/>
          <a:ext cx="634033" cy="38762"/>
        </a:xfrm>
        <a:custGeom>
          <a:avLst/>
          <a:gdLst/>
          <a:ahLst/>
          <a:cxnLst/>
          <a:rect l="0" t="0" r="0" b="0"/>
          <a:pathLst>
            <a:path>
              <a:moveTo>
                <a:pt x="0" y="19381"/>
              </a:moveTo>
              <a:lnTo>
                <a:pt x="634033" y="1938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2516097" y="3396387"/>
        <a:ext cx="31701" cy="31701"/>
      </dsp:txXfrm>
    </dsp:sp>
    <dsp:sp modelId="{976EC3A8-417D-44FB-A293-5D23269F9342}">
      <dsp:nvSpPr>
        <dsp:cNvPr id="0" name=""/>
        <dsp:cNvSpPr/>
      </dsp:nvSpPr>
      <dsp:spPr>
        <a:xfrm>
          <a:off x="1485157" y="3635063"/>
          <a:ext cx="1268224" cy="1268224"/>
        </a:xfrm>
        <a:prstGeom prst="ellipse">
          <a:avLst/>
        </a:prstGeom>
        <a:noFill/>
        <a:ln w="19050" cap="flat" cmpd="sng" algn="ctr">
          <a:solidFill>
            <a:srgbClr val="2EB5B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488950">
            <a:lnSpc>
              <a:spcPct val="90000"/>
            </a:lnSpc>
            <a:spcBef>
              <a:spcPct val="0"/>
            </a:spcBef>
            <a:spcAft>
              <a:spcPct val="35000"/>
            </a:spcAft>
            <a:buNone/>
          </a:pPr>
          <a:r>
            <a:rPr lang="en-GB" sz="1200" kern="1200" dirty="0">
              <a:solidFill>
                <a:prstClr val="black"/>
              </a:solidFill>
              <a:latin typeface="Aptos" panose="02110004020202020204"/>
              <a:ea typeface="+mn-ea"/>
              <a:cs typeface="+mn-cs"/>
            </a:rPr>
            <a:t>Educational Neglect</a:t>
          </a:r>
        </a:p>
      </dsp:txBody>
      <dsp:txXfrm>
        <a:off x="1670884" y="3820790"/>
        <a:ext cx="896770" cy="896770"/>
      </dsp:txXfrm>
    </dsp:sp>
    <dsp:sp modelId="{B0AD4EC8-7CFA-4F0E-B765-BF74137CB8B0}">
      <dsp:nvSpPr>
        <dsp:cNvPr id="0" name=""/>
        <dsp:cNvSpPr/>
      </dsp:nvSpPr>
      <dsp:spPr>
        <a:xfrm rot="10028571">
          <a:off x="1700329" y="2747566"/>
          <a:ext cx="634033" cy="38762"/>
        </a:xfrm>
        <a:custGeom>
          <a:avLst/>
          <a:gdLst/>
          <a:ahLst/>
          <a:cxnLst/>
          <a:rect l="0" t="0" r="0" b="0"/>
          <a:pathLst>
            <a:path>
              <a:moveTo>
                <a:pt x="0" y="19381"/>
              </a:moveTo>
              <a:lnTo>
                <a:pt x="634033" y="1938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2001495" y="2751096"/>
        <a:ext cx="31701" cy="31701"/>
      </dsp:txXfrm>
    </dsp:sp>
    <dsp:sp modelId="{842B4E89-FD5A-4339-A52F-210A4251304E}">
      <dsp:nvSpPr>
        <dsp:cNvPr id="0" name=""/>
        <dsp:cNvSpPr/>
      </dsp:nvSpPr>
      <dsp:spPr>
        <a:xfrm>
          <a:off x="455952" y="2344481"/>
          <a:ext cx="1268224" cy="1268224"/>
        </a:xfrm>
        <a:prstGeom prst="ellipse">
          <a:avLst/>
        </a:prstGeom>
        <a:noFill/>
        <a:ln w="19050" cap="flat" cmpd="sng" algn="ctr">
          <a:solidFill>
            <a:srgbClr val="2EB5B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488950">
            <a:lnSpc>
              <a:spcPct val="90000"/>
            </a:lnSpc>
            <a:spcBef>
              <a:spcPct val="0"/>
            </a:spcBef>
            <a:spcAft>
              <a:spcPct val="35000"/>
            </a:spcAft>
            <a:buNone/>
          </a:pPr>
          <a:r>
            <a:rPr lang="en-GB" sz="2000" kern="1200" dirty="0">
              <a:solidFill>
                <a:prstClr val="black"/>
              </a:solidFill>
              <a:latin typeface="Aptos" panose="02110004020202020204"/>
              <a:ea typeface="+mn-ea"/>
              <a:cs typeface="+mn-cs"/>
            </a:rPr>
            <a:t>Unmet Basic Needs</a:t>
          </a:r>
        </a:p>
      </dsp:txBody>
      <dsp:txXfrm>
        <a:off x="641679" y="2530208"/>
        <a:ext cx="896770" cy="896770"/>
      </dsp:txXfrm>
    </dsp:sp>
    <dsp:sp modelId="{B96FBCA6-8F55-43F0-98A8-B5ABAECF8D55}">
      <dsp:nvSpPr>
        <dsp:cNvPr id="0" name=""/>
        <dsp:cNvSpPr/>
      </dsp:nvSpPr>
      <dsp:spPr>
        <a:xfrm rot="13114286">
          <a:off x="1883989" y="1942901"/>
          <a:ext cx="634033" cy="38762"/>
        </a:xfrm>
        <a:custGeom>
          <a:avLst/>
          <a:gdLst/>
          <a:ahLst/>
          <a:cxnLst/>
          <a:rect l="0" t="0" r="0" b="0"/>
          <a:pathLst>
            <a:path>
              <a:moveTo>
                <a:pt x="0" y="19381"/>
              </a:moveTo>
              <a:lnTo>
                <a:pt x="634033" y="1938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rot="10800000">
        <a:off x="2185154" y="1946431"/>
        <a:ext cx="31701" cy="31701"/>
      </dsp:txXfrm>
    </dsp:sp>
    <dsp:sp modelId="{1AE5EB1C-C905-4ED4-B1B7-D6EC9F7D5B6E}">
      <dsp:nvSpPr>
        <dsp:cNvPr id="0" name=""/>
        <dsp:cNvSpPr/>
      </dsp:nvSpPr>
      <dsp:spPr>
        <a:xfrm>
          <a:off x="823271" y="735151"/>
          <a:ext cx="1268224" cy="1268224"/>
        </a:xfrm>
        <a:prstGeom prst="ellipse">
          <a:avLst/>
        </a:prstGeom>
        <a:noFill/>
        <a:ln w="19050" cap="flat" cmpd="sng" algn="ctr">
          <a:solidFill>
            <a:srgbClr val="2EB5B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488950">
            <a:lnSpc>
              <a:spcPct val="90000"/>
            </a:lnSpc>
            <a:spcBef>
              <a:spcPct val="0"/>
            </a:spcBef>
            <a:spcAft>
              <a:spcPct val="35000"/>
            </a:spcAft>
            <a:buNone/>
          </a:pPr>
          <a:r>
            <a:rPr lang="en-GB" sz="1200" kern="1200" dirty="0">
              <a:solidFill>
                <a:prstClr val="black"/>
              </a:solidFill>
              <a:latin typeface="Aptos" panose="02110004020202020204"/>
              <a:ea typeface="+mn-ea"/>
              <a:cs typeface="+mn-cs"/>
            </a:rPr>
            <a:t>Legal Implications</a:t>
          </a:r>
        </a:p>
      </dsp:txBody>
      <dsp:txXfrm>
        <a:off x="1008998" y="920878"/>
        <a:ext cx="896770" cy="896770"/>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6A368E51-3D66-4903-910E-114EDC90F2FF}" type="datetimeFigureOut">
              <a:rPr lang="en-GB" smtClean="0"/>
              <a:t>10/02/2026</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5374B7E-A4B8-4B13-9A50-741A2477B2C3}" type="slidenum">
              <a:rPr lang="en-GB" smtClean="0"/>
              <a:t>‹#›</a:t>
            </a:fld>
            <a:endParaRPr lang="en-GB" dirty="0"/>
          </a:p>
        </p:txBody>
      </p:sp>
    </p:spTree>
    <p:extLst>
      <p:ext uri="{BB962C8B-B14F-4D97-AF65-F5344CB8AC3E}">
        <p14:creationId xmlns:p14="http://schemas.microsoft.com/office/powerpoint/2010/main" val="1377763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CFDD93-D2B8-4D81-8FB0-E4ACA66FE822}" type="slidenum">
              <a:rPr lang="en-GB" smtClean="0"/>
              <a:t>3</a:t>
            </a:fld>
            <a:endParaRPr lang="en-GB" dirty="0"/>
          </a:p>
        </p:txBody>
      </p:sp>
    </p:spTree>
    <p:extLst>
      <p:ext uri="{BB962C8B-B14F-4D97-AF65-F5344CB8AC3E}">
        <p14:creationId xmlns:p14="http://schemas.microsoft.com/office/powerpoint/2010/main" val="1095882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03405-B722-E590-5316-5B0DF71BB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001CF4-4C9F-851E-B702-9948945CD0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780330-371F-87F3-D237-F39FB07E89D6}"/>
              </a:ext>
            </a:extLst>
          </p:cNvPr>
          <p:cNvSpPr>
            <a:spLocks noGrp="1"/>
          </p:cNvSpPr>
          <p:nvPr>
            <p:ph type="body" idx="1"/>
          </p:nvPr>
        </p:nvSpPr>
        <p:spPr/>
        <p:txBody>
          <a:bodyPr/>
          <a:lstStyle/>
          <a:p>
            <a:r>
              <a:rPr lang="en-GB" sz="1200" dirty="0">
                <a:latin typeface="Arial" panose="020B0604020202020204" pitchFamily="34" charset="0"/>
                <a:ea typeface="Times New Roman" panose="02020603050405020304" pitchFamily="18" charset="0"/>
                <a:cs typeface="Times New Roman" panose="02020603050405020304" pitchFamily="18" charset="0"/>
              </a:rPr>
              <a:t>research-Learning support and capability project </a:t>
            </a:r>
            <a:endParaRPr lang="en-GB" dirty="0"/>
          </a:p>
        </p:txBody>
      </p:sp>
      <p:sp>
        <p:nvSpPr>
          <p:cNvPr id="4" name="Slide Number Placeholder 3">
            <a:extLst>
              <a:ext uri="{FF2B5EF4-FFF2-40B4-BE49-F238E27FC236}">
                <a16:creationId xmlns:a16="http://schemas.microsoft.com/office/drawing/2014/main" id="{B343FCE3-9EED-A9EE-4F9B-94D0F8D4623F}"/>
              </a:ext>
            </a:extLst>
          </p:cNvPr>
          <p:cNvSpPr>
            <a:spLocks noGrp="1"/>
          </p:cNvSpPr>
          <p:nvPr>
            <p:ph type="sldNum" sz="quarter" idx="5"/>
          </p:nvPr>
        </p:nvSpPr>
        <p:spPr/>
        <p:txBody>
          <a:bodyPr/>
          <a:lstStyle/>
          <a:p>
            <a:fld id="{FACFDD93-D2B8-4D81-8FB0-E4ACA66FE822}" type="slidenum">
              <a:rPr lang="en-GB" smtClean="0"/>
              <a:t>4</a:t>
            </a:fld>
            <a:endParaRPr lang="en-GB" dirty="0"/>
          </a:p>
        </p:txBody>
      </p:sp>
    </p:spTree>
    <p:extLst>
      <p:ext uri="{BB962C8B-B14F-4D97-AF65-F5344CB8AC3E}">
        <p14:creationId xmlns:p14="http://schemas.microsoft.com/office/powerpoint/2010/main" val="229901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7BCFA74-178E-4FBE-89C4-7CD1A8CCBAB3}" type="slidenum">
              <a:rPr lang="en-GB" smtClean="0"/>
              <a:t>5</a:t>
            </a:fld>
            <a:endParaRPr lang="en-GB"/>
          </a:p>
        </p:txBody>
      </p:sp>
    </p:spTree>
    <p:extLst>
      <p:ext uri="{BB962C8B-B14F-4D97-AF65-F5344CB8AC3E}">
        <p14:creationId xmlns:p14="http://schemas.microsoft.com/office/powerpoint/2010/main" val="1400603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374B7E-A4B8-4B13-9A50-741A2477B2C3}" type="slidenum">
              <a:rPr lang="en-GB" smtClean="0"/>
              <a:t>6</a:t>
            </a:fld>
            <a:endParaRPr lang="en-GB" dirty="0"/>
          </a:p>
        </p:txBody>
      </p:sp>
    </p:spTree>
    <p:extLst>
      <p:ext uri="{BB962C8B-B14F-4D97-AF65-F5344CB8AC3E}">
        <p14:creationId xmlns:p14="http://schemas.microsoft.com/office/powerpoint/2010/main" val="4196098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term </a:t>
            </a:r>
            <a:r>
              <a:rPr lang="en-GB" b="1" dirty="0"/>
              <a:t>“modern slavery”</a:t>
            </a:r>
            <a:r>
              <a:rPr lang="en-GB" dirty="0"/>
              <a:t> is used today to describe a range of exploitative practices, including forced labour, human trafficking, and sexual exploitation, where people are controlled and coerced for the benefit of others. This differs significantly from </a:t>
            </a:r>
            <a:r>
              <a:rPr lang="en-GB" b="1" dirty="0"/>
              <a:t>transatlantic or chattel slavery</a:t>
            </a:r>
            <a:r>
              <a:rPr lang="en-GB" dirty="0"/>
              <a:t>, in which enslaved people were legally treated as property, bought and sold, and denied all personal rights under state and colonial laws. While chattel slavery was formally abolished in the 19th century, the underlying systems of exploitation never truly ended — forms of forced labour and human commodification have persisted throughout history and continue today. Scholars and activists note, however, that the term </a:t>
            </a:r>
            <a:r>
              <a:rPr lang="en-GB" b="1" dirty="0"/>
              <a:t>“modern slavery” can be problematic</a:t>
            </a:r>
            <a:r>
              <a:rPr lang="en-GB" dirty="0"/>
              <a:t>: it risks oversimplifying historical differences, as contemporary abuses, while severe and coercive, do not mirror the legal, racialized, and intergenerational structures of transatlantic slavery. Using the term requires careful attention to context, acknowledging both the continuity of exploitation and the distinct historical experiences of chattel slavery.</a:t>
            </a:r>
          </a:p>
        </p:txBody>
      </p:sp>
      <p:sp>
        <p:nvSpPr>
          <p:cNvPr id="4" name="Slide Number Placeholder 3"/>
          <p:cNvSpPr>
            <a:spLocks noGrp="1"/>
          </p:cNvSpPr>
          <p:nvPr>
            <p:ph type="sldNum" sz="quarter" idx="5"/>
          </p:nvPr>
        </p:nvSpPr>
        <p:spPr/>
        <p:txBody>
          <a:bodyPr/>
          <a:lstStyle/>
          <a:p>
            <a:fld id="{D43E843C-3BEE-4B48-9001-25CEF5A0CD79}" type="slidenum">
              <a:rPr lang="en-GB" smtClean="0"/>
              <a:t>10</a:t>
            </a:fld>
            <a:endParaRPr lang="en-GB"/>
          </a:p>
        </p:txBody>
      </p:sp>
    </p:spTree>
    <p:extLst>
      <p:ext uri="{BB962C8B-B14F-4D97-AF65-F5344CB8AC3E}">
        <p14:creationId xmlns:p14="http://schemas.microsoft.com/office/powerpoint/2010/main" val="2214848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43E843C-3BEE-4B48-9001-25CEF5A0CD79}" type="slidenum">
              <a:rPr lang="en-GB" smtClean="0"/>
              <a:t>11</a:t>
            </a:fld>
            <a:endParaRPr lang="en-GB"/>
          </a:p>
        </p:txBody>
      </p:sp>
    </p:spTree>
    <p:extLst>
      <p:ext uri="{BB962C8B-B14F-4D97-AF65-F5344CB8AC3E}">
        <p14:creationId xmlns:p14="http://schemas.microsoft.com/office/powerpoint/2010/main" val="3461705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overlap and how both involve criminalisation, sexual violence and isolation</a:t>
            </a:r>
          </a:p>
        </p:txBody>
      </p:sp>
      <p:sp>
        <p:nvSpPr>
          <p:cNvPr id="4" name="Slide Number Placeholder 3"/>
          <p:cNvSpPr>
            <a:spLocks noGrp="1"/>
          </p:cNvSpPr>
          <p:nvPr>
            <p:ph type="sldNum" sz="quarter" idx="5"/>
          </p:nvPr>
        </p:nvSpPr>
        <p:spPr/>
        <p:txBody>
          <a:bodyPr/>
          <a:lstStyle/>
          <a:p>
            <a:fld id="{D43E843C-3BEE-4B48-9001-25CEF5A0CD79}" type="slidenum">
              <a:rPr lang="en-GB" smtClean="0"/>
              <a:t>12</a:t>
            </a:fld>
            <a:endParaRPr lang="en-GB"/>
          </a:p>
        </p:txBody>
      </p:sp>
    </p:spTree>
    <p:extLst>
      <p:ext uri="{BB962C8B-B14F-4D97-AF65-F5344CB8AC3E}">
        <p14:creationId xmlns:p14="http://schemas.microsoft.com/office/powerpoint/2010/main" val="3931773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Ethan is a looked after child, CCE referral due to missing episodes, cigarettes and association with a ‘black male’</a:t>
            </a:r>
            <a:br>
              <a:rPr lang="en-GB" dirty="0"/>
            </a:br>
            <a:r>
              <a:rPr lang="en-GB" dirty="0"/>
              <a:t>2 John is a vulnerable adult in his 20s with learning disabilities linked to an address of a 60-year-old white British male</a:t>
            </a:r>
            <a:br>
              <a:rPr lang="en-GB" dirty="0"/>
            </a:br>
            <a:r>
              <a:rPr lang="en-GB" dirty="0"/>
              <a:t>3 60-year-old white British male, police intelligence that his twin brother is on the sex offenders register</a:t>
            </a:r>
            <a:br>
              <a:rPr lang="en-GB" dirty="0"/>
            </a:br>
            <a:r>
              <a:rPr lang="en-GB" dirty="0"/>
              <a:t>4 Intelligence via Crimestoppers from LGBT community, concern for white British male’s behaviour towards young male sex workers and younger males in general</a:t>
            </a:r>
            <a:br>
              <a:rPr lang="en-GB" dirty="0"/>
            </a:br>
            <a:r>
              <a:rPr lang="en-GB" dirty="0"/>
              <a:t>5 NHS records show he was attempting to groom a young male in hospital</a:t>
            </a:r>
            <a:br>
              <a:rPr lang="en-GB" dirty="0"/>
            </a:br>
            <a:r>
              <a:rPr lang="en-GB" dirty="0"/>
              <a:t>6 Identified as CSE, Ethan and John safeguarded, offender prevented from harming Ethan</a:t>
            </a:r>
            <a:br>
              <a:rPr lang="en-GB" dirty="0"/>
            </a:br>
            <a:endParaRPr lang="en-GB" dirty="0"/>
          </a:p>
        </p:txBody>
      </p:sp>
      <p:sp>
        <p:nvSpPr>
          <p:cNvPr id="4" name="Slide Number Placeholder 3"/>
          <p:cNvSpPr>
            <a:spLocks noGrp="1"/>
          </p:cNvSpPr>
          <p:nvPr>
            <p:ph type="sldNum" sz="quarter" idx="5"/>
          </p:nvPr>
        </p:nvSpPr>
        <p:spPr/>
        <p:txBody>
          <a:bodyPr/>
          <a:lstStyle/>
          <a:p>
            <a:fld id="{D43E843C-3BEE-4B48-9001-25CEF5A0CD79}" type="slidenum">
              <a:rPr lang="en-GB" smtClean="0"/>
              <a:t>16</a:t>
            </a:fld>
            <a:endParaRPr lang="en-GB"/>
          </a:p>
        </p:txBody>
      </p:sp>
    </p:spTree>
    <p:extLst>
      <p:ext uri="{BB962C8B-B14F-4D97-AF65-F5344CB8AC3E}">
        <p14:creationId xmlns:p14="http://schemas.microsoft.com/office/powerpoint/2010/main" val="1120021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374B7E-A4B8-4B13-9A50-741A2477B2C3}" type="slidenum">
              <a:rPr lang="en-GB" smtClean="0"/>
              <a:t>19</a:t>
            </a:fld>
            <a:endParaRPr lang="en-GB" dirty="0"/>
          </a:p>
        </p:txBody>
      </p:sp>
    </p:spTree>
    <p:extLst>
      <p:ext uri="{BB962C8B-B14F-4D97-AF65-F5344CB8AC3E}">
        <p14:creationId xmlns:p14="http://schemas.microsoft.com/office/powerpoint/2010/main" val="2285476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24B60-B066-1942-D4F2-1E3ECAA22C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226FB-B7F5-CDCD-572B-B01FAA574C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86D56B-6287-810B-0DB7-3583F94D8F88}"/>
              </a:ext>
            </a:extLst>
          </p:cNvPr>
          <p:cNvSpPr>
            <a:spLocks noGrp="1"/>
          </p:cNvSpPr>
          <p:nvPr>
            <p:ph type="body" idx="1"/>
          </p:nvPr>
        </p:nvSpPr>
        <p:spPr/>
        <p:txBody>
          <a:bodyPr/>
          <a:lstStyle/>
          <a:p>
            <a:r>
              <a:rPr lang="en-GB" dirty="0"/>
              <a:t>https://www.menti.com/alrdu2iv1bi3</a:t>
            </a:r>
          </a:p>
        </p:txBody>
      </p:sp>
      <p:sp>
        <p:nvSpPr>
          <p:cNvPr id="4" name="Slide Number Placeholder 3">
            <a:extLst>
              <a:ext uri="{FF2B5EF4-FFF2-40B4-BE49-F238E27FC236}">
                <a16:creationId xmlns:a16="http://schemas.microsoft.com/office/drawing/2014/main" id="{3737F5D4-1AB1-7962-5905-536065924787}"/>
              </a:ext>
            </a:extLst>
          </p:cNvPr>
          <p:cNvSpPr>
            <a:spLocks noGrp="1"/>
          </p:cNvSpPr>
          <p:nvPr>
            <p:ph type="sldNum" sz="quarter" idx="5"/>
          </p:nvPr>
        </p:nvSpPr>
        <p:spPr/>
        <p:txBody>
          <a:bodyPr/>
          <a:lstStyle/>
          <a:p>
            <a:fld id="{E5374B7E-A4B8-4B13-9A50-741A2477B2C3}" type="slidenum">
              <a:rPr lang="en-GB" smtClean="0"/>
              <a:t>20</a:t>
            </a:fld>
            <a:endParaRPr lang="en-GB" dirty="0"/>
          </a:p>
        </p:txBody>
      </p:sp>
    </p:spTree>
    <p:extLst>
      <p:ext uri="{BB962C8B-B14F-4D97-AF65-F5344CB8AC3E}">
        <p14:creationId xmlns:p14="http://schemas.microsoft.com/office/powerpoint/2010/main" val="2901077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5374B7E-A4B8-4B13-9A50-741A2477B2C3}" type="slidenum">
              <a:rPr lang="en-GB" smtClean="0"/>
              <a:t>22</a:t>
            </a:fld>
            <a:endParaRPr lang="en-GB" dirty="0"/>
          </a:p>
        </p:txBody>
      </p:sp>
    </p:spTree>
    <p:extLst>
      <p:ext uri="{BB962C8B-B14F-4D97-AF65-F5344CB8AC3E}">
        <p14:creationId xmlns:p14="http://schemas.microsoft.com/office/powerpoint/2010/main" val="2139975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7B75A-BDCB-DEC2-7944-2B6572975A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5DA317-A290-B475-4CD4-DDF6DBA5E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8BF88-DF0A-042A-6C88-FAD61393DEA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78F3CE0-4488-7B90-C204-BA3223317FA8}"/>
              </a:ext>
            </a:extLst>
          </p:cNvPr>
          <p:cNvSpPr>
            <a:spLocks noGrp="1"/>
          </p:cNvSpPr>
          <p:nvPr>
            <p:ph type="sldNum" sz="quarter" idx="5"/>
          </p:nvPr>
        </p:nvSpPr>
        <p:spPr/>
        <p:txBody>
          <a:bodyPr/>
          <a:lstStyle/>
          <a:p>
            <a:fld id="{E5374B7E-A4B8-4B13-9A50-741A2477B2C3}" type="slidenum">
              <a:rPr lang="en-GB" smtClean="0"/>
              <a:t>23</a:t>
            </a:fld>
            <a:endParaRPr lang="en-GB" dirty="0"/>
          </a:p>
        </p:txBody>
      </p:sp>
    </p:spTree>
    <p:extLst>
      <p:ext uri="{BB962C8B-B14F-4D97-AF65-F5344CB8AC3E}">
        <p14:creationId xmlns:p14="http://schemas.microsoft.com/office/powerpoint/2010/main" val="66838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have anything different- please add into the chat now please</a:t>
            </a:r>
          </a:p>
        </p:txBody>
      </p:sp>
      <p:sp>
        <p:nvSpPr>
          <p:cNvPr id="4" name="Slide Number Placeholder 3"/>
          <p:cNvSpPr>
            <a:spLocks noGrp="1"/>
          </p:cNvSpPr>
          <p:nvPr>
            <p:ph type="sldNum" sz="quarter" idx="5"/>
          </p:nvPr>
        </p:nvSpPr>
        <p:spPr/>
        <p:txBody>
          <a:bodyPr/>
          <a:lstStyle/>
          <a:p>
            <a:fld id="{E5374B7E-A4B8-4B13-9A50-741A2477B2C3}" type="slidenum">
              <a:rPr lang="en-GB" smtClean="0"/>
              <a:t>24</a:t>
            </a:fld>
            <a:endParaRPr lang="en-GB" dirty="0"/>
          </a:p>
        </p:txBody>
      </p:sp>
    </p:spTree>
    <p:extLst>
      <p:ext uri="{BB962C8B-B14F-4D97-AF65-F5344CB8AC3E}">
        <p14:creationId xmlns:p14="http://schemas.microsoft.com/office/powerpoint/2010/main" val="1014265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374B7E-A4B8-4B13-9A50-741A2477B2C3}" type="slidenum">
              <a:rPr lang="en-GB" smtClean="0"/>
              <a:t>25</a:t>
            </a:fld>
            <a:endParaRPr lang="en-GB"/>
          </a:p>
        </p:txBody>
      </p:sp>
    </p:spTree>
    <p:extLst>
      <p:ext uri="{BB962C8B-B14F-4D97-AF65-F5344CB8AC3E}">
        <p14:creationId xmlns:p14="http://schemas.microsoft.com/office/powerpoint/2010/main" val="3358620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37F04-2645-9934-4FF2-4BB411F65E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29FF9-C461-8DCD-8A20-E47FED8D43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62B161-3DDA-53BC-3995-FC26F434B6A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D624A24-14CC-184B-C553-1001CB6CA001}"/>
              </a:ext>
            </a:extLst>
          </p:cNvPr>
          <p:cNvSpPr>
            <a:spLocks noGrp="1"/>
          </p:cNvSpPr>
          <p:nvPr>
            <p:ph type="sldNum" sz="quarter" idx="5"/>
          </p:nvPr>
        </p:nvSpPr>
        <p:spPr/>
        <p:txBody>
          <a:bodyPr/>
          <a:lstStyle/>
          <a:p>
            <a:fld id="{E5374B7E-A4B8-4B13-9A50-741A2477B2C3}" type="slidenum">
              <a:rPr lang="en-GB" smtClean="0"/>
              <a:t>26</a:t>
            </a:fld>
            <a:endParaRPr lang="en-GB"/>
          </a:p>
        </p:txBody>
      </p:sp>
    </p:spTree>
    <p:extLst>
      <p:ext uri="{BB962C8B-B14F-4D97-AF65-F5344CB8AC3E}">
        <p14:creationId xmlns:p14="http://schemas.microsoft.com/office/powerpoint/2010/main" val="1460564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8D831-E1D4-B2B1-CB72-69320BDA3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4D3B7-D007-DBE4-3AC6-622D002885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D5B7FF-A129-0C1D-969B-C63565FDE99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F73419A-A1A0-7F71-00EB-E972A29B9F79}"/>
              </a:ext>
            </a:extLst>
          </p:cNvPr>
          <p:cNvSpPr>
            <a:spLocks noGrp="1"/>
          </p:cNvSpPr>
          <p:nvPr>
            <p:ph type="sldNum" sz="quarter" idx="5"/>
          </p:nvPr>
        </p:nvSpPr>
        <p:spPr/>
        <p:txBody>
          <a:bodyPr/>
          <a:lstStyle/>
          <a:p>
            <a:fld id="{E5374B7E-A4B8-4B13-9A50-741A2477B2C3}" type="slidenum">
              <a:rPr lang="en-GB" smtClean="0"/>
              <a:t>27</a:t>
            </a:fld>
            <a:endParaRPr lang="en-GB" dirty="0"/>
          </a:p>
        </p:txBody>
      </p:sp>
    </p:spTree>
    <p:extLst>
      <p:ext uri="{BB962C8B-B14F-4D97-AF65-F5344CB8AC3E}">
        <p14:creationId xmlns:p14="http://schemas.microsoft.com/office/powerpoint/2010/main" val="190021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B4234-7D31-3526-764B-7E9FA05EB5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398C6F-905C-901E-2D92-C3764CD913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97FA3D-E7F7-DF12-17B0-31A52460EB8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A4729D3-092C-0BB5-8D66-F17ECF23D7D5}"/>
              </a:ext>
            </a:extLst>
          </p:cNvPr>
          <p:cNvSpPr>
            <a:spLocks noGrp="1"/>
          </p:cNvSpPr>
          <p:nvPr>
            <p:ph type="sldNum" sz="quarter" idx="5"/>
          </p:nvPr>
        </p:nvSpPr>
        <p:spPr/>
        <p:txBody>
          <a:bodyPr/>
          <a:lstStyle/>
          <a:p>
            <a:fld id="{E5374B7E-A4B8-4B13-9A50-741A2477B2C3}" type="slidenum">
              <a:rPr lang="en-GB" smtClean="0"/>
              <a:t>28</a:t>
            </a:fld>
            <a:endParaRPr lang="en-GB" dirty="0"/>
          </a:p>
        </p:txBody>
      </p:sp>
    </p:spTree>
    <p:extLst>
      <p:ext uri="{BB962C8B-B14F-4D97-AF65-F5344CB8AC3E}">
        <p14:creationId xmlns:p14="http://schemas.microsoft.com/office/powerpoint/2010/main" val="2200771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5C746-2E5E-9E72-4FC4-001D5480B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9A48E0-4C5A-AC7C-F0FE-8065169B74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60EDEB-3A4C-3C37-F47A-8AD57A99E95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76431D9-C5B2-2DC5-8941-F7607CAA5C82}"/>
              </a:ext>
            </a:extLst>
          </p:cNvPr>
          <p:cNvSpPr>
            <a:spLocks noGrp="1"/>
          </p:cNvSpPr>
          <p:nvPr>
            <p:ph type="sldNum" sz="quarter" idx="5"/>
          </p:nvPr>
        </p:nvSpPr>
        <p:spPr/>
        <p:txBody>
          <a:bodyPr/>
          <a:lstStyle/>
          <a:p>
            <a:fld id="{E5374B7E-A4B8-4B13-9A50-741A2477B2C3}" type="slidenum">
              <a:rPr lang="en-GB" smtClean="0"/>
              <a:t>29</a:t>
            </a:fld>
            <a:endParaRPr lang="en-GB" dirty="0"/>
          </a:p>
        </p:txBody>
      </p:sp>
    </p:spTree>
    <p:extLst>
      <p:ext uri="{BB962C8B-B14F-4D97-AF65-F5344CB8AC3E}">
        <p14:creationId xmlns:p14="http://schemas.microsoft.com/office/powerpoint/2010/main" val="2149192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598EA-FF2A-1B17-885B-4062F3A2EC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9BAD7-A864-9742-6243-9DEC3057DD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FE2564-DEE1-D052-93D8-9E0FC61566C1}"/>
              </a:ext>
            </a:extLst>
          </p:cNvPr>
          <p:cNvSpPr>
            <a:spLocks noGrp="1"/>
          </p:cNvSpPr>
          <p:nvPr>
            <p:ph type="body" idx="1"/>
          </p:nvPr>
        </p:nvSpPr>
        <p:spPr/>
        <p:txBody>
          <a:bodyPr/>
          <a:lstStyle/>
          <a:p>
            <a:r>
              <a:rPr lang="en-GB" dirty="0"/>
              <a:t>https://www.menti.com/alrdu2iv1bi3</a:t>
            </a:r>
          </a:p>
        </p:txBody>
      </p:sp>
      <p:sp>
        <p:nvSpPr>
          <p:cNvPr id="4" name="Slide Number Placeholder 3">
            <a:extLst>
              <a:ext uri="{FF2B5EF4-FFF2-40B4-BE49-F238E27FC236}">
                <a16:creationId xmlns:a16="http://schemas.microsoft.com/office/drawing/2014/main" id="{53FD24D8-BD6C-2145-F157-249A488AD08C}"/>
              </a:ext>
            </a:extLst>
          </p:cNvPr>
          <p:cNvSpPr>
            <a:spLocks noGrp="1"/>
          </p:cNvSpPr>
          <p:nvPr>
            <p:ph type="sldNum" sz="quarter" idx="5"/>
          </p:nvPr>
        </p:nvSpPr>
        <p:spPr/>
        <p:txBody>
          <a:bodyPr/>
          <a:lstStyle/>
          <a:p>
            <a:fld id="{E5374B7E-A4B8-4B13-9A50-741A2477B2C3}" type="slidenum">
              <a:rPr lang="en-GB" smtClean="0"/>
              <a:t>30</a:t>
            </a:fld>
            <a:endParaRPr lang="en-GB" dirty="0"/>
          </a:p>
        </p:txBody>
      </p:sp>
    </p:spTree>
    <p:extLst>
      <p:ext uri="{BB962C8B-B14F-4D97-AF65-F5344CB8AC3E}">
        <p14:creationId xmlns:p14="http://schemas.microsoft.com/office/powerpoint/2010/main" val="4148746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A480F-9DCA-C0C2-BD41-C5ECA7D106E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B3180D2-28CE-CE5D-41B1-2263CBAAB8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4EC0EC6-E2B5-C71C-8142-1C38727C05BC}"/>
              </a:ext>
            </a:extLst>
          </p:cNvPr>
          <p:cNvSpPr>
            <a:spLocks noGrp="1"/>
          </p:cNvSpPr>
          <p:nvPr>
            <p:ph type="dt" sz="half" idx="10"/>
          </p:nvPr>
        </p:nvSpPr>
        <p:spPr/>
        <p:txBody>
          <a:bodyPr/>
          <a:lstStyle/>
          <a:p>
            <a:fld id="{0C65C77F-516B-4660-B8BA-CC282A6FA2BD}" type="datetimeFigureOut">
              <a:rPr lang="en-GB" smtClean="0"/>
              <a:t>10/02/2026</a:t>
            </a:fld>
            <a:endParaRPr lang="en-GB" dirty="0"/>
          </a:p>
        </p:txBody>
      </p:sp>
      <p:sp>
        <p:nvSpPr>
          <p:cNvPr id="5" name="Footer Placeholder 4">
            <a:extLst>
              <a:ext uri="{FF2B5EF4-FFF2-40B4-BE49-F238E27FC236}">
                <a16:creationId xmlns:a16="http://schemas.microsoft.com/office/drawing/2014/main" id="{2108297E-950C-A80F-2A46-10AB32F16B7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8AEBE8C-4F6B-129D-A53B-8651C6BDD70C}"/>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566998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215CF-711A-0E09-2AFB-1AFA9479926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13D1D53-E79E-6892-0232-F0423E72686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86D919F-7B9C-6B65-2E90-32BE8B295C09}"/>
              </a:ext>
            </a:extLst>
          </p:cNvPr>
          <p:cNvSpPr>
            <a:spLocks noGrp="1"/>
          </p:cNvSpPr>
          <p:nvPr>
            <p:ph type="dt" sz="half" idx="10"/>
          </p:nvPr>
        </p:nvSpPr>
        <p:spPr/>
        <p:txBody>
          <a:bodyPr/>
          <a:lstStyle/>
          <a:p>
            <a:fld id="{0C65C77F-516B-4660-B8BA-CC282A6FA2BD}" type="datetimeFigureOut">
              <a:rPr lang="en-GB" smtClean="0"/>
              <a:t>10/02/2026</a:t>
            </a:fld>
            <a:endParaRPr lang="en-GB" dirty="0"/>
          </a:p>
        </p:txBody>
      </p:sp>
      <p:sp>
        <p:nvSpPr>
          <p:cNvPr id="5" name="Footer Placeholder 4">
            <a:extLst>
              <a:ext uri="{FF2B5EF4-FFF2-40B4-BE49-F238E27FC236}">
                <a16:creationId xmlns:a16="http://schemas.microsoft.com/office/drawing/2014/main" id="{FFFC0DC0-2B68-BD96-DFCE-F22962249F8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69A58A2-04E5-2ADC-4AD7-6F96F48E67AA}"/>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2878560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C8004-62E1-7C4D-D25E-A9B01774BB8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727A6BA-86C8-5815-4734-C9AA5D3C640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26D94E9-5090-22DD-F5C4-4DA81AC3E8C5}"/>
              </a:ext>
            </a:extLst>
          </p:cNvPr>
          <p:cNvSpPr>
            <a:spLocks noGrp="1"/>
          </p:cNvSpPr>
          <p:nvPr>
            <p:ph type="dt" sz="half" idx="10"/>
          </p:nvPr>
        </p:nvSpPr>
        <p:spPr/>
        <p:txBody>
          <a:bodyPr/>
          <a:lstStyle/>
          <a:p>
            <a:fld id="{0C65C77F-516B-4660-B8BA-CC282A6FA2BD}" type="datetimeFigureOut">
              <a:rPr lang="en-GB" smtClean="0"/>
              <a:t>10/02/2026</a:t>
            </a:fld>
            <a:endParaRPr lang="en-GB" dirty="0"/>
          </a:p>
        </p:txBody>
      </p:sp>
      <p:sp>
        <p:nvSpPr>
          <p:cNvPr id="5" name="Footer Placeholder 4">
            <a:extLst>
              <a:ext uri="{FF2B5EF4-FFF2-40B4-BE49-F238E27FC236}">
                <a16:creationId xmlns:a16="http://schemas.microsoft.com/office/drawing/2014/main" id="{613F9AD9-47A9-D266-00BC-C50215BE60C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B40D0B6-B63D-5002-3787-E4017D9016BB}"/>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246025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F72CE-3CE8-51BC-C4EA-DC469788FB1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571C310-6B03-D015-CDE3-B8145DFAF20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1D2A568-303C-3B50-33B4-7B47B7D65CE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763E1F2-7A3B-D050-7359-6A3A17E12DD0}"/>
              </a:ext>
            </a:extLst>
          </p:cNvPr>
          <p:cNvSpPr>
            <a:spLocks noGrp="1"/>
          </p:cNvSpPr>
          <p:nvPr>
            <p:ph type="dt" sz="half" idx="10"/>
          </p:nvPr>
        </p:nvSpPr>
        <p:spPr/>
        <p:txBody>
          <a:bodyPr/>
          <a:lstStyle/>
          <a:p>
            <a:fld id="{0C65C77F-516B-4660-B8BA-CC282A6FA2BD}" type="datetimeFigureOut">
              <a:rPr lang="en-GB" smtClean="0"/>
              <a:t>10/02/2026</a:t>
            </a:fld>
            <a:endParaRPr lang="en-GB" dirty="0"/>
          </a:p>
        </p:txBody>
      </p:sp>
      <p:sp>
        <p:nvSpPr>
          <p:cNvPr id="6" name="Footer Placeholder 5">
            <a:extLst>
              <a:ext uri="{FF2B5EF4-FFF2-40B4-BE49-F238E27FC236}">
                <a16:creationId xmlns:a16="http://schemas.microsoft.com/office/drawing/2014/main" id="{8894C365-2388-7A07-40FD-572C59025B7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E237CE2-B33C-C4BA-0606-0806F9FFD40B}"/>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1805799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C317A-0715-5245-6A33-AEC62FF6B2C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49C79C35-2A87-5008-DB0C-BB6FF8AD6A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7E0BB55-BE30-1434-56A6-1F0D3AF64D6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0BDE411-4B9D-AA37-CA71-98E96223B1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49598C8-D780-51B5-3D91-9A1406F4894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F961BBA-6588-DF77-9E5C-EEBC4D2AB75E}"/>
              </a:ext>
            </a:extLst>
          </p:cNvPr>
          <p:cNvSpPr>
            <a:spLocks noGrp="1"/>
          </p:cNvSpPr>
          <p:nvPr>
            <p:ph type="dt" sz="half" idx="10"/>
          </p:nvPr>
        </p:nvSpPr>
        <p:spPr/>
        <p:txBody>
          <a:bodyPr/>
          <a:lstStyle/>
          <a:p>
            <a:fld id="{0C65C77F-516B-4660-B8BA-CC282A6FA2BD}" type="datetimeFigureOut">
              <a:rPr lang="en-GB" smtClean="0"/>
              <a:t>10/02/2026</a:t>
            </a:fld>
            <a:endParaRPr lang="en-GB" dirty="0"/>
          </a:p>
        </p:txBody>
      </p:sp>
      <p:sp>
        <p:nvSpPr>
          <p:cNvPr id="8" name="Footer Placeholder 7">
            <a:extLst>
              <a:ext uri="{FF2B5EF4-FFF2-40B4-BE49-F238E27FC236}">
                <a16:creationId xmlns:a16="http://schemas.microsoft.com/office/drawing/2014/main" id="{68412AAD-1CEA-3321-E6AF-7936CD59B39A}"/>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052A33B7-C8E4-57AA-E7D0-20F93002B7C5}"/>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3448705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648-9341-04CE-D98B-57F8CDA73F1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9E087C9-E053-8A27-E169-877793995ED4}"/>
              </a:ext>
            </a:extLst>
          </p:cNvPr>
          <p:cNvSpPr>
            <a:spLocks noGrp="1"/>
          </p:cNvSpPr>
          <p:nvPr>
            <p:ph type="dt" sz="half" idx="10"/>
          </p:nvPr>
        </p:nvSpPr>
        <p:spPr/>
        <p:txBody>
          <a:bodyPr/>
          <a:lstStyle/>
          <a:p>
            <a:fld id="{0C65C77F-516B-4660-B8BA-CC282A6FA2BD}" type="datetimeFigureOut">
              <a:rPr lang="en-GB" smtClean="0"/>
              <a:t>10/02/2026</a:t>
            </a:fld>
            <a:endParaRPr lang="en-GB" dirty="0"/>
          </a:p>
        </p:txBody>
      </p:sp>
      <p:sp>
        <p:nvSpPr>
          <p:cNvPr id="4" name="Footer Placeholder 3">
            <a:extLst>
              <a:ext uri="{FF2B5EF4-FFF2-40B4-BE49-F238E27FC236}">
                <a16:creationId xmlns:a16="http://schemas.microsoft.com/office/drawing/2014/main" id="{76283A71-9309-3B19-465D-4FFDCF5CE877}"/>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18A8264-B33A-D523-747F-C319C6F6BB1F}"/>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2331721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62FBE5-6433-02DE-01E6-1FBA0EA976B1}"/>
              </a:ext>
            </a:extLst>
          </p:cNvPr>
          <p:cNvSpPr>
            <a:spLocks noGrp="1"/>
          </p:cNvSpPr>
          <p:nvPr>
            <p:ph type="dt" sz="half" idx="10"/>
          </p:nvPr>
        </p:nvSpPr>
        <p:spPr/>
        <p:txBody>
          <a:bodyPr/>
          <a:lstStyle/>
          <a:p>
            <a:fld id="{0C65C77F-516B-4660-B8BA-CC282A6FA2BD}" type="datetimeFigureOut">
              <a:rPr lang="en-GB" smtClean="0"/>
              <a:t>10/02/2026</a:t>
            </a:fld>
            <a:endParaRPr lang="en-GB" dirty="0"/>
          </a:p>
        </p:txBody>
      </p:sp>
      <p:sp>
        <p:nvSpPr>
          <p:cNvPr id="3" name="Footer Placeholder 2">
            <a:extLst>
              <a:ext uri="{FF2B5EF4-FFF2-40B4-BE49-F238E27FC236}">
                <a16:creationId xmlns:a16="http://schemas.microsoft.com/office/drawing/2014/main" id="{2D948474-5893-A145-D78E-E5248447630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2D9D6582-85CA-114A-307B-2E90BA8D0086}"/>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2679731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4F104-A5A9-E4B2-1227-CD5CB53EB4E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6121D8B-5981-4404-4453-129A08556B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AF1068D-7139-2491-2262-3C12D949D3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E0058FE-0A25-842F-8937-6E722CFD813E}"/>
              </a:ext>
            </a:extLst>
          </p:cNvPr>
          <p:cNvSpPr>
            <a:spLocks noGrp="1"/>
          </p:cNvSpPr>
          <p:nvPr>
            <p:ph type="dt" sz="half" idx="10"/>
          </p:nvPr>
        </p:nvSpPr>
        <p:spPr/>
        <p:txBody>
          <a:bodyPr/>
          <a:lstStyle/>
          <a:p>
            <a:fld id="{0C65C77F-516B-4660-B8BA-CC282A6FA2BD}" type="datetimeFigureOut">
              <a:rPr lang="en-GB" smtClean="0"/>
              <a:t>10/02/2026</a:t>
            </a:fld>
            <a:endParaRPr lang="en-GB" dirty="0"/>
          </a:p>
        </p:txBody>
      </p:sp>
      <p:sp>
        <p:nvSpPr>
          <p:cNvPr id="6" name="Footer Placeholder 5">
            <a:extLst>
              <a:ext uri="{FF2B5EF4-FFF2-40B4-BE49-F238E27FC236}">
                <a16:creationId xmlns:a16="http://schemas.microsoft.com/office/drawing/2014/main" id="{61A9439E-7EB3-53A2-330D-28D0A24AD0E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2B79E4A-4152-09DF-D8E9-8EA25858236C}"/>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266581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20564-3339-01AF-652C-D818A543A5A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2463FEC-3CDF-3A44-D4B7-CCC5AB2B91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6C4CF417-916A-164D-6AC4-93C94FDD14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832F868-2BD3-7A6C-7FD7-D5EB1644EE03}"/>
              </a:ext>
            </a:extLst>
          </p:cNvPr>
          <p:cNvSpPr>
            <a:spLocks noGrp="1"/>
          </p:cNvSpPr>
          <p:nvPr>
            <p:ph type="dt" sz="half" idx="10"/>
          </p:nvPr>
        </p:nvSpPr>
        <p:spPr/>
        <p:txBody>
          <a:bodyPr/>
          <a:lstStyle/>
          <a:p>
            <a:fld id="{0C65C77F-516B-4660-B8BA-CC282A6FA2BD}" type="datetimeFigureOut">
              <a:rPr lang="en-GB" smtClean="0"/>
              <a:t>10/02/2026</a:t>
            </a:fld>
            <a:endParaRPr lang="en-GB" dirty="0"/>
          </a:p>
        </p:txBody>
      </p:sp>
      <p:sp>
        <p:nvSpPr>
          <p:cNvPr id="6" name="Footer Placeholder 5">
            <a:extLst>
              <a:ext uri="{FF2B5EF4-FFF2-40B4-BE49-F238E27FC236}">
                <a16:creationId xmlns:a16="http://schemas.microsoft.com/office/drawing/2014/main" id="{8D2141EE-389F-91EC-5525-E65B78B9065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7E6CB9F-733A-76CF-0C41-0B1B18F89D8C}"/>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15842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60824-38FF-F68E-AFFF-BC35E66877E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3A61E44-D3A2-3EF7-0F91-5C3C26051AB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D1078B5-A672-D6AB-8F0F-54726E114EF2}"/>
              </a:ext>
            </a:extLst>
          </p:cNvPr>
          <p:cNvSpPr>
            <a:spLocks noGrp="1"/>
          </p:cNvSpPr>
          <p:nvPr>
            <p:ph type="dt" sz="half" idx="10"/>
          </p:nvPr>
        </p:nvSpPr>
        <p:spPr/>
        <p:txBody>
          <a:bodyPr/>
          <a:lstStyle/>
          <a:p>
            <a:fld id="{0C65C77F-516B-4660-B8BA-CC282A6FA2BD}" type="datetimeFigureOut">
              <a:rPr lang="en-GB" smtClean="0"/>
              <a:t>10/02/2026</a:t>
            </a:fld>
            <a:endParaRPr lang="en-GB" dirty="0"/>
          </a:p>
        </p:txBody>
      </p:sp>
      <p:sp>
        <p:nvSpPr>
          <p:cNvPr id="5" name="Footer Placeholder 4">
            <a:extLst>
              <a:ext uri="{FF2B5EF4-FFF2-40B4-BE49-F238E27FC236}">
                <a16:creationId xmlns:a16="http://schemas.microsoft.com/office/drawing/2014/main" id="{BE54CD5C-F3A4-AAE8-296B-75D1AC21350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84921E2-7138-048E-26F6-DA6E08D4BEB7}"/>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1643152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776D8C-C126-C4C5-9DF1-DF718778BEA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6C0C051-55A6-B230-9732-75E2761D453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FA09DA5-6280-8C33-8375-90C8FABD4E88}"/>
              </a:ext>
            </a:extLst>
          </p:cNvPr>
          <p:cNvSpPr>
            <a:spLocks noGrp="1"/>
          </p:cNvSpPr>
          <p:nvPr>
            <p:ph type="dt" sz="half" idx="10"/>
          </p:nvPr>
        </p:nvSpPr>
        <p:spPr/>
        <p:txBody>
          <a:bodyPr/>
          <a:lstStyle/>
          <a:p>
            <a:fld id="{0C65C77F-516B-4660-B8BA-CC282A6FA2BD}" type="datetimeFigureOut">
              <a:rPr lang="en-GB" smtClean="0"/>
              <a:t>10/02/2026</a:t>
            </a:fld>
            <a:endParaRPr lang="en-GB" dirty="0"/>
          </a:p>
        </p:txBody>
      </p:sp>
      <p:sp>
        <p:nvSpPr>
          <p:cNvPr id="5" name="Footer Placeholder 4">
            <a:extLst>
              <a:ext uri="{FF2B5EF4-FFF2-40B4-BE49-F238E27FC236}">
                <a16:creationId xmlns:a16="http://schemas.microsoft.com/office/drawing/2014/main" id="{F0EF62F0-245B-AD91-00CC-365C1E227E6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32FBDD0-C58A-E3DE-3E89-EE6B858D39CF}"/>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1534406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A202CD-AD87-AE41-99A3-C161584EA7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ECEB012-096F-35DE-3ADF-5EBF3E928E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A4C56F5-4E1C-8800-FF30-F6CA7B2020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65C77F-516B-4660-B8BA-CC282A6FA2BD}" type="datetimeFigureOut">
              <a:rPr lang="en-GB" smtClean="0"/>
              <a:t>10/02/2026</a:t>
            </a:fld>
            <a:endParaRPr lang="en-GB" dirty="0"/>
          </a:p>
        </p:txBody>
      </p:sp>
      <p:sp>
        <p:nvSpPr>
          <p:cNvPr id="5" name="Footer Placeholder 4">
            <a:extLst>
              <a:ext uri="{FF2B5EF4-FFF2-40B4-BE49-F238E27FC236}">
                <a16:creationId xmlns:a16="http://schemas.microsoft.com/office/drawing/2014/main" id="{B4A90E70-80B4-8B31-DDEC-8E036F434B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5CD80964-5FD6-A856-37B9-B31D682959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8C9433A-AA9D-48DA-80BC-4B675DBE2C26}" type="slidenum">
              <a:rPr lang="en-GB" smtClean="0"/>
              <a:t>‹#›</a:t>
            </a:fld>
            <a:endParaRPr lang="en-GB" dirty="0"/>
          </a:p>
        </p:txBody>
      </p:sp>
    </p:spTree>
    <p:extLst>
      <p:ext uri="{BB962C8B-B14F-4D97-AF65-F5344CB8AC3E}">
        <p14:creationId xmlns:p14="http://schemas.microsoft.com/office/powerpoint/2010/main" val="811717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nwadcs.org.uk/north-west-childrens-safeguarding-partnership-mou"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7.png"/><Relationship Id="rId4" Type="http://schemas.openxmlformats.org/officeDocument/2006/relationships/diagramLayout" Target="../diagrams/layout1.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0.jpeg"/><Relationship Id="rId7" Type="http://schemas.microsoft.com/office/2007/relationships/hdphoto" Target="../media/hdphoto2.wdp"/><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1.pn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5.sv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hyperlink" Target="https://www.gov.uk/government/publications/serious-violence-strategy"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3E13-9B72-D20B-147A-BFAEC197F45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F87E8DF5-6712-13A6-6C04-D48568BEA835}"/>
              </a:ext>
            </a:extLst>
          </p:cNvPr>
          <p:cNvPicPr>
            <a:picLocks noChangeAspect="1"/>
          </p:cNvPicPr>
          <p:nvPr/>
        </p:nvPicPr>
        <p:blipFill>
          <a:blip r:embed="rId2"/>
          <a:stretch>
            <a:fillRect/>
          </a:stretch>
        </p:blipFill>
        <p:spPr>
          <a:xfrm>
            <a:off x="3116598" y="4885970"/>
            <a:ext cx="6964089" cy="1344512"/>
          </a:xfrm>
          <a:prstGeom prst="rect">
            <a:avLst/>
          </a:prstGeom>
        </p:spPr>
      </p:pic>
      <p:pic>
        <p:nvPicPr>
          <p:cNvPr id="9" name="Picture 8">
            <a:extLst>
              <a:ext uri="{FF2B5EF4-FFF2-40B4-BE49-F238E27FC236}">
                <a16:creationId xmlns:a16="http://schemas.microsoft.com/office/drawing/2014/main" id="{75B1E476-39B6-2AC6-B09D-06B6816E05EF}"/>
              </a:ext>
            </a:extLst>
          </p:cNvPr>
          <p:cNvPicPr>
            <a:picLocks noChangeAspect="1"/>
          </p:cNvPicPr>
          <p:nvPr/>
        </p:nvPicPr>
        <p:blipFill>
          <a:blip r:embed="rId3"/>
          <a:stretch>
            <a:fillRect/>
          </a:stretch>
        </p:blipFill>
        <p:spPr>
          <a:xfrm>
            <a:off x="9967794" y="5373875"/>
            <a:ext cx="1180872" cy="808943"/>
          </a:xfrm>
          <a:prstGeom prst="rect">
            <a:avLst/>
          </a:prstGeom>
        </p:spPr>
      </p:pic>
      <p:sp>
        <p:nvSpPr>
          <p:cNvPr id="10" name="Rectangle 7">
            <a:extLst>
              <a:ext uri="{FF2B5EF4-FFF2-40B4-BE49-F238E27FC236}">
                <a16:creationId xmlns:a16="http://schemas.microsoft.com/office/drawing/2014/main" id="{DDDF224B-9F91-781C-2CD7-759C077DE52B}"/>
              </a:ext>
            </a:extLst>
          </p:cNvPr>
          <p:cNvSpPr>
            <a:spLocks noChangeArrowheads="1"/>
          </p:cNvSpPr>
          <p:nvPr/>
        </p:nvSpPr>
        <p:spPr bwMode="auto">
          <a:xfrm>
            <a:off x="0" y="6388099"/>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13" name="TextBox 12">
            <a:extLst>
              <a:ext uri="{FF2B5EF4-FFF2-40B4-BE49-F238E27FC236}">
                <a16:creationId xmlns:a16="http://schemas.microsoft.com/office/drawing/2014/main" id="{1654656C-B18E-DC36-5981-192FAAFC9659}"/>
              </a:ext>
            </a:extLst>
          </p:cNvPr>
          <p:cNvSpPr txBox="1"/>
          <p:nvPr/>
        </p:nvSpPr>
        <p:spPr>
          <a:xfrm>
            <a:off x="471046" y="627518"/>
            <a:ext cx="10677620" cy="3816429"/>
          </a:xfrm>
          <a:prstGeom prst="rect">
            <a:avLst/>
          </a:prstGeom>
          <a:noFill/>
        </p:spPr>
        <p:txBody>
          <a:bodyPr wrap="square" rtlCol="0">
            <a:spAutoFit/>
          </a:bodyPr>
          <a:lstStyle/>
          <a:p>
            <a:r>
              <a:rPr lang="en-GB" sz="3200" b="1" dirty="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North West Learning and Support Hub</a:t>
            </a: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a:p>
            <a:r>
              <a:rPr lang="en-GB" sz="3200" b="1" dirty="0">
                <a:latin typeface="Calibri" panose="020F0502020204030204" pitchFamily="34" charset="0"/>
                <a:ea typeface="Calibri" panose="020F0502020204030204" pitchFamily="34" charset="0"/>
                <a:cs typeface="Calibri" panose="020F0502020204030204" pitchFamily="34" charset="0"/>
              </a:rPr>
              <a:t>Child Exploitation Data Lab</a:t>
            </a: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a:p>
            <a:r>
              <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rPr>
              <a:t> </a:t>
            </a:r>
            <a:endParaRPr lang="en-GB" dirty="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p>
            <a:r>
              <a:rPr lang="en-GB" dirty="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 </a:t>
            </a:r>
          </a:p>
          <a:p>
            <a:r>
              <a:rPr lang="en-GB" sz="3200" dirty="0">
                <a:solidFill>
                  <a:srgbClr val="36A7AE"/>
                </a:solidFill>
                <a:latin typeface="Calibri" panose="020F0502020204030204" pitchFamily="34" charset="0"/>
                <a:ea typeface="Calibri" panose="020F0502020204030204" pitchFamily="34" charset="0"/>
                <a:cs typeface="Calibri" panose="020F0502020204030204" pitchFamily="34" charset="0"/>
              </a:rPr>
              <a:t> </a:t>
            </a:r>
            <a:endParaRPr lang="en-GB" sz="2800" dirty="0">
              <a:solidFill>
                <a:srgbClr val="36A7AE"/>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logo with text and a circle&#10;&#10;AI-generated content may be incorrect.">
            <a:extLst>
              <a:ext uri="{FF2B5EF4-FFF2-40B4-BE49-F238E27FC236}">
                <a16:creationId xmlns:a16="http://schemas.microsoft.com/office/drawing/2014/main" id="{CDA52619-8742-0FD4-75D6-A1E940A699F0}"/>
              </a:ext>
            </a:extLst>
          </p:cNvPr>
          <p:cNvPicPr>
            <a:picLocks noChangeAspect="1"/>
          </p:cNvPicPr>
          <p:nvPr/>
        </p:nvPicPr>
        <p:blipFill rotWithShape="1">
          <a:blip r:embed="rId4">
            <a:extLst>
              <a:ext uri="{28A0092B-C50C-407E-A947-70E740481C1C}">
                <a14:useLocalDpi xmlns:a14="http://schemas.microsoft.com/office/drawing/2010/main" val="0"/>
              </a:ext>
            </a:extLst>
          </a:blip>
          <a:srcRect l="4277" t="8666" b="10189"/>
          <a:stretch/>
        </p:blipFill>
        <p:spPr bwMode="auto">
          <a:xfrm>
            <a:off x="317144" y="5012443"/>
            <a:ext cx="2536225" cy="1296848"/>
          </a:xfrm>
          <a:prstGeom prst="rect">
            <a:avLst/>
          </a:prstGeom>
          <a:ln>
            <a:noFill/>
          </a:ln>
          <a:extLst>
            <a:ext uri="{53640926-AAD7-44D8-BBD7-CCE9431645EC}">
              <a14:shadowObscured xmlns:a14="http://schemas.microsoft.com/office/drawing/2010/main"/>
            </a:ext>
          </a:extLst>
        </p:spPr>
      </p:pic>
      <p:cxnSp>
        <p:nvCxnSpPr>
          <p:cNvPr id="4" name="Straight Connector 3">
            <a:extLst>
              <a:ext uri="{FF2B5EF4-FFF2-40B4-BE49-F238E27FC236}">
                <a16:creationId xmlns:a16="http://schemas.microsoft.com/office/drawing/2014/main" id="{9712A760-360F-D556-24F1-228F348DE34A}"/>
              </a:ext>
            </a:extLst>
          </p:cNvPr>
          <p:cNvCxnSpPr>
            <a:cxnSpLocks/>
          </p:cNvCxnSpPr>
          <p:nvPr/>
        </p:nvCxnSpPr>
        <p:spPr>
          <a:xfrm flipV="1">
            <a:off x="471045" y="2844856"/>
            <a:ext cx="10005995" cy="2787"/>
          </a:xfrm>
          <a:prstGeom prst="line">
            <a:avLst/>
          </a:prstGeom>
          <a:ln>
            <a:gradFill flip="none" rotWithShape="1">
              <a:gsLst>
                <a:gs pos="0">
                  <a:schemeClr val="accent2">
                    <a:lumMod val="75000"/>
                  </a:schemeClr>
                </a:gs>
                <a:gs pos="100000">
                  <a:srgbClr val="FFC000"/>
                </a:gs>
              </a:gsLst>
              <a:lin ang="18900000" scaled="1"/>
              <a:tileRect/>
            </a:gra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10FB168C-FC95-10AB-7AF7-F9A2A635CA83}"/>
              </a:ext>
            </a:extLst>
          </p:cNvPr>
          <p:cNvCxnSpPr>
            <a:cxnSpLocks/>
          </p:cNvCxnSpPr>
          <p:nvPr/>
        </p:nvCxnSpPr>
        <p:spPr>
          <a:xfrm>
            <a:off x="471045" y="2925073"/>
            <a:ext cx="9311933" cy="19252"/>
          </a:xfrm>
          <a:prstGeom prst="line">
            <a:avLst/>
          </a:prstGeom>
          <a:ln>
            <a:gradFill flip="none" rotWithShape="1">
              <a:gsLst>
                <a:gs pos="0">
                  <a:schemeClr val="accent2"/>
                </a:gs>
                <a:gs pos="100000">
                  <a:srgbClr val="FFFF00"/>
                </a:gs>
              </a:gsLst>
              <a:path path="circle">
                <a:fillToRect t="100000" r="100000"/>
              </a:path>
              <a:tileRect l="-100000" b="-100000"/>
            </a:gradFill>
          </a:ln>
        </p:spPr>
        <p:style>
          <a:lnRef idx="2">
            <a:schemeClr val="accent1"/>
          </a:lnRef>
          <a:fillRef idx="0">
            <a:schemeClr val="accent1"/>
          </a:fillRef>
          <a:effectRef idx="1">
            <a:schemeClr val="accent1"/>
          </a:effectRef>
          <a:fontRef idx="minor">
            <a:schemeClr val="tx1"/>
          </a:fontRef>
        </p:style>
      </p:cxnSp>
      <p:pic>
        <p:nvPicPr>
          <p:cNvPr id="3" name="Picture 2" descr="A circle with colorful circles&#10;&#10;AI-generated content may be incorrect.">
            <a:extLst>
              <a:ext uri="{FF2B5EF4-FFF2-40B4-BE49-F238E27FC236}">
                <a16:creationId xmlns:a16="http://schemas.microsoft.com/office/drawing/2014/main" id="{535BBDC9-E516-EFAD-B929-B4F4CD895F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9359" y="-132971"/>
            <a:ext cx="3049307" cy="3058044"/>
          </a:xfrm>
          <a:prstGeom prst="rect">
            <a:avLst/>
          </a:prstGeom>
        </p:spPr>
      </p:pic>
    </p:spTree>
    <p:extLst>
      <p:ext uri="{BB962C8B-B14F-4D97-AF65-F5344CB8AC3E}">
        <p14:creationId xmlns:p14="http://schemas.microsoft.com/office/powerpoint/2010/main" val="2251990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6D3D51D-EECE-F3D8-5D9D-A6BF1568D942}"/>
              </a:ext>
            </a:extLst>
          </p:cNvPr>
          <p:cNvGraphicFramePr>
            <a:graphicFrameLocks noGrp="1"/>
          </p:cNvGraphicFramePr>
          <p:nvPr>
            <p:extLst>
              <p:ext uri="{D42A27DB-BD31-4B8C-83A1-F6EECF244321}">
                <p14:modId xmlns:p14="http://schemas.microsoft.com/office/powerpoint/2010/main" val="1585187382"/>
              </p:ext>
            </p:extLst>
          </p:nvPr>
        </p:nvGraphicFramePr>
        <p:xfrm>
          <a:off x="696500" y="172234"/>
          <a:ext cx="10799000" cy="6414603"/>
        </p:xfrm>
        <a:graphic>
          <a:graphicData uri="http://schemas.openxmlformats.org/drawingml/2006/table">
            <a:tbl>
              <a:tblPr firstRow="1" firstCol="1" bandRow="1">
                <a:tableStyleId>{5C22544A-7EE6-4342-B048-85BDC9FD1C3A}</a:tableStyleId>
              </a:tblPr>
              <a:tblGrid>
                <a:gridCol w="1656963">
                  <a:extLst>
                    <a:ext uri="{9D8B030D-6E8A-4147-A177-3AD203B41FA5}">
                      <a16:colId xmlns:a16="http://schemas.microsoft.com/office/drawing/2014/main" val="1107263741"/>
                    </a:ext>
                  </a:extLst>
                </a:gridCol>
                <a:gridCol w="4065625">
                  <a:extLst>
                    <a:ext uri="{9D8B030D-6E8A-4147-A177-3AD203B41FA5}">
                      <a16:colId xmlns:a16="http://schemas.microsoft.com/office/drawing/2014/main" val="3189169448"/>
                    </a:ext>
                  </a:extLst>
                </a:gridCol>
                <a:gridCol w="5076412">
                  <a:extLst>
                    <a:ext uri="{9D8B030D-6E8A-4147-A177-3AD203B41FA5}">
                      <a16:colId xmlns:a16="http://schemas.microsoft.com/office/drawing/2014/main" val="440303837"/>
                    </a:ext>
                  </a:extLst>
                </a:gridCol>
              </a:tblGrid>
              <a:tr h="158480">
                <a:tc>
                  <a:txBody>
                    <a:bodyPr/>
                    <a:lstStyle/>
                    <a:p>
                      <a:pPr>
                        <a:lnSpc>
                          <a:spcPct val="115000"/>
                        </a:lnSpc>
                        <a:spcAft>
                          <a:spcPts val="800"/>
                        </a:spcAft>
                        <a:buNone/>
                      </a:pPr>
                      <a:r>
                        <a:rPr lang="en-GB" sz="1400" kern="100" dirty="0">
                          <a:effectLst/>
                        </a:rPr>
                        <a:t>Time</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100">
                          <a:effectLst/>
                        </a:rPr>
                        <a:t>Item</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100">
                          <a:effectLst/>
                        </a:rPr>
                        <a:t>Objective/ Outcome</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1599683"/>
                  </a:ext>
                </a:extLst>
              </a:tr>
              <a:tr h="158480">
                <a:tc>
                  <a:txBody>
                    <a:bodyPr/>
                    <a:lstStyle/>
                    <a:p>
                      <a:pPr>
                        <a:lnSpc>
                          <a:spcPct val="115000"/>
                        </a:lnSpc>
                        <a:spcAft>
                          <a:spcPts val="800"/>
                        </a:spcAft>
                        <a:buNone/>
                      </a:pPr>
                      <a:r>
                        <a:rPr lang="en-GB" sz="1400" kern="100" dirty="0">
                          <a:effectLst/>
                        </a:rPr>
                        <a:t>1:00-1:05</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100" dirty="0">
                          <a:effectLst/>
                        </a:rPr>
                        <a:t>Welcome and Introduction</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i="1" kern="100" dirty="0">
                          <a:effectLst/>
                        </a:rPr>
                        <a:t> </a:t>
                      </a:r>
                      <a:endParaRPr lang="en-GB" sz="1200" i="1"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39645870"/>
                  </a:ext>
                </a:extLst>
              </a:tr>
              <a:tr h="448187">
                <a:tc>
                  <a:txBody>
                    <a:bodyPr/>
                    <a:lstStyle/>
                    <a:p>
                      <a:pPr>
                        <a:lnSpc>
                          <a:spcPct val="115000"/>
                        </a:lnSpc>
                        <a:spcAft>
                          <a:spcPts val="800"/>
                        </a:spcAft>
                        <a:buNone/>
                      </a:pPr>
                      <a:r>
                        <a:rPr lang="en-GB" sz="1400" kern="100">
                          <a:effectLst/>
                        </a:rPr>
                        <a:t>1:05-1:15</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100" dirty="0">
                          <a:effectLst/>
                        </a:rPr>
                        <a:t>North West Multi-Agency Safeguarding Dataset</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i="1" kern="100" dirty="0">
                          <a:effectLst/>
                        </a:rPr>
                        <a:t> Intro to the regional safeguarding dataset and related guidance documents</a:t>
                      </a:r>
                      <a:endParaRPr lang="en-GB" sz="1200" i="1"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55643874"/>
                  </a:ext>
                </a:extLst>
              </a:tr>
              <a:tr h="550586">
                <a:tc>
                  <a:txBody>
                    <a:bodyPr/>
                    <a:lstStyle/>
                    <a:p>
                      <a:pPr>
                        <a:lnSpc>
                          <a:spcPct val="115000"/>
                        </a:lnSpc>
                        <a:spcAft>
                          <a:spcPts val="800"/>
                        </a:spcAft>
                        <a:buNone/>
                      </a:pPr>
                      <a:r>
                        <a:rPr lang="en-GB" sz="1400" kern="100">
                          <a:effectLst/>
                        </a:rPr>
                        <a:t>1:15-1:40</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100" dirty="0">
                          <a:effectLst/>
                        </a:rPr>
                        <a:t>Understanding Exploitation</a:t>
                      </a:r>
                    </a:p>
                    <a:p>
                      <a:pPr>
                        <a:lnSpc>
                          <a:spcPct val="115000"/>
                        </a:lnSpc>
                        <a:spcAft>
                          <a:spcPts val="800"/>
                        </a:spcAft>
                        <a:buNone/>
                      </a:pPr>
                      <a:r>
                        <a:rPr lang="en-GB" sz="1200" i="1" kern="100" dirty="0">
                          <a:effectLst/>
                        </a:rPr>
                        <a:t>Nik Autumn, Social Work Lead, GM Complex Safeguarding Hub</a:t>
                      </a:r>
                      <a:endParaRPr lang="en-GB" sz="1200" i="1"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i="1" kern="100" dirty="0">
                          <a:effectLst/>
                        </a:rPr>
                        <a:t>Child Exploitation 101 – types of harm, intersectionality and the importance of data and analysis</a:t>
                      </a:r>
                      <a:endParaRPr lang="en-GB" sz="1200" i="1"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73782047"/>
                  </a:ext>
                </a:extLst>
              </a:tr>
              <a:tr h="731509">
                <a:tc>
                  <a:txBody>
                    <a:bodyPr/>
                    <a:lstStyle/>
                    <a:p>
                      <a:pPr>
                        <a:lnSpc>
                          <a:spcPct val="115000"/>
                        </a:lnSpc>
                        <a:spcAft>
                          <a:spcPts val="800"/>
                        </a:spcAft>
                        <a:buNone/>
                      </a:pPr>
                      <a:r>
                        <a:rPr lang="en-GB" sz="1400" kern="100">
                          <a:effectLst/>
                        </a:rPr>
                        <a:t>1:40</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100" dirty="0">
                          <a:effectLst/>
                        </a:rPr>
                        <a:t> </a:t>
                      </a:r>
                    </a:p>
                    <a:p>
                      <a:pPr>
                        <a:lnSpc>
                          <a:spcPct val="115000"/>
                        </a:lnSpc>
                        <a:spcAft>
                          <a:spcPts val="800"/>
                        </a:spcAft>
                        <a:buNone/>
                      </a:pPr>
                      <a:r>
                        <a:rPr lang="en-GB" sz="1400" b="1" kern="100" dirty="0">
                          <a:effectLst/>
                        </a:rPr>
                        <a:t>Breakout 1: Existing data</a:t>
                      </a:r>
                    </a:p>
                    <a:p>
                      <a:pPr>
                        <a:lnSpc>
                          <a:spcPct val="115000"/>
                        </a:lnSpc>
                        <a:spcAft>
                          <a:spcPts val="800"/>
                        </a:spcAft>
                        <a:buNone/>
                      </a:pPr>
                      <a:r>
                        <a:rPr lang="en-GB" sz="1400" kern="100" dirty="0">
                          <a:effectLst/>
                        </a:rPr>
                        <a:t> </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i="1" kern="100" dirty="0">
                          <a:effectLst/>
                        </a:rPr>
                        <a:t> What data and insights do we have that could help us better understand and respond to child exploitation? </a:t>
                      </a:r>
                      <a:endParaRPr lang="en-GB" sz="1200" i="1"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08700417"/>
                  </a:ext>
                </a:extLst>
              </a:tr>
              <a:tr h="158480">
                <a:tc>
                  <a:txBody>
                    <a:bodyPr/>
                    <a:lstStyle/>
                    <a:p>
                      <a:pPr>
                        <a:lnSpc>
                          <a:spcPct val="115000"/>
                        </a:lnSpc>
                        <a:spcAft>
                          <a:spcPts val="800"/>
                        </a:spcAft>
                        <a:buNone/>
                      </a:pPr>
                      <a:r>
                        <a:rPr lang="en-GB" sz="1400" kern="100">
                          <a:effectLst/>
                        </a:rPr>
                        <a:t>1:50</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100">
                          <a:effectLst/>
                        </a:rPr>
                        <a:t>Group feedback</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i="1" kern="100">
                          <a:effectLst/>
                        </a:rPr>
                        <a:t> </a:t>
                      </a:r>
                      <a:endParaRPr lang="en-GB" sz="1200" i="1"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62090301"/>
                  </a:ext>
                </a:extLst>
              </a:tr>
              <a:tr h="1285777">
                <a:tc>
                  <a:txBody>
                    <a:bodyPr/>
                    <a:lstStyle/>
                    <a:p>
                      <a:pPr>
                        <a:lnSpc>
                          <a:spcPct val="115000"/>
                        </a:lnSpc>
                        <a:spcAft>
                          <a:spcPts val="800"/>
                        </a:spcAft>
                        <a:buNone/>
                      </a:pPr>
                      <a:r>
                        <a:rPr lang="en-GB" sz="1400" kern="100">
                          <a:effectLst/>
                        </a:rPr>
                        <a:t>2:05</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b="1" kern="100" dirty="0">
                          <a:effectLst/>
                        </a:rPr>
                        <a:t>Breakout 2: Gaps</a:t>
                      </a:r>
                      <a:endParaRPr lang="en-GB" sz="1400" b="1"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i="1" kern="100" dirty="0">
                          <a:effectLst/>
                        </a:rPr>
                        <a:t>Where do you see gaps in data and insights to better understand and respond to child exploitation? </a:t>
                      </a:r>
                    </a:p>
                    <a:p>
                      <a:pPr>
                        <a:lnSpc>
                          <a:spcPct val="115000"/>
                        </a:lnSpc>
                        <a:spcAft>
                          <a:spcPts val="800"/>
                        </a:spcAft>
                        <a:buNone/>
                      </a:pPr>
                      <a:r>
                        <a:rPr lang="en-GB" sz="1200" i="1" kern="100" dirty="0">
                          <a:effectLst/>
                        </a:rPr>
                        <a:t>What data and insights could your agency bring to your local safeguarding partnership arrangement, to help fill identified gaps?</a:t>
                      </a:r>
                      <a:endParaRPr lang="en-GB" sz="1200" i="1"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97420450"/>
                  </a:ext>
                </a:extLst>
              </a:tr>
              <a:tr h="158480">
                <a:tc>
                  <a:txBody>
                    <a:bodyPr/>
                    <a:lstStyle/>
                    <a:p>
                      <a:pPr>
                        <a:lnSpc>
                          <a:spcPct val="115000"/>
                        </a:lnSpc>
                        <a:spcAft>
                          <a:spcPts val="800"/>
                        </a:spcAft>
                        <a:buNone/>
                      </a:pPr>
                      <a:r>
                        <a:rPr lang="en-GB" sz="1400" kern="100">
                          <a:effectLst/>
                        </a:rPr>
                        <a:t>2:15</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100">
                          <a:effectLst/>
                        </a:rPr>
                        <a:t>Group feedback</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i="1" kern="100" dirty="0">
                          <a:effectLst/>
                        </a:rPr>
                        <a:t> </a:t>
                      </a:r>
                      <a:endParaRPr lang="en-GB" sz="1200" i="1"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87110658"/>
                  </a:ext>
                </a:extLst>
              </a:tr>
              <a:tr h="1038507">
                <a:tc>
                  <a:txBody>
                    <a:bodyPr/>
                    <a:lstStyle/>
                    <a:p>
                      <a:pPr>
                        <a:lnSpc>
                          <a:spcPct val="115000"/>
                        </a:lnSpc>
                        <a:spcAft>
                          <a:spcPts val="800"/>
                        </a:spcAft>
                        <a:buNone/>
                      </a:pPr>
                      <a:r>
                        <a:rPr lang="en-GB" sz="1400" kern="100">
                          <a:effectLst/>
                        </a:rPr>
                        <a:t>2:30</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b="1" kern="100" dirty="0">
                          <a:effectLst/>
                        </a:rPr>
                        <a:t>Breakout 3: Impact and Outcomes</a:t>
                      </a:r>
                      <a:endParaRPr lang="en-GB" sz="1400" b="1"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i="1" kern="100" dirty="0">
                          <a:effectLst/>
                        </a:rPr>
                        <a:t>What areas should we focus on to understand impact and outcomes?</a:t>
                      </a:r>
                    </a:p>
                    <a:p>
                      <a:pPr>
                        <a:lnSpc>
                          <a:spcPct val="115000"/>
                        </a:lnSpc>
                        <a:spcAft>
                          <a:spcPts val="800"/>
                        </a:spcAft>
                        <a:buNone/>
                      </a:pPr>
                      <a:r>
                        <a:rPr lang="en-GB" sz="1200" i="1" kern="100" dirty="0">
                          <a:effectLst/>
                        </a:rPr>
                        <a:t> How can we develop data and insights to better capture impact and outcomes for children and families?</a:t>
                      </a:r>
                      <a:endParaRPr lang="en-GB" sz="1200" i="1"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30658888"/>
                  </a:ext>
                </a:extLst>
              </a:tr>
              <a:tr h="158480">
                <a:tc>
                  <a:txBody>
                    <a:bodyPr/>
                    <a:lstStyle/>
                    <a:p>
                      <a:pPr>
                        <a:lnSpc>
                          <a:spcPct val="115000"/>
                        </a:lnSpc>
                        <a:spcAft>
                          <a:spcPts val="800"/>
                        </a:spcAft>
                        <a:buNone/>
                      </a:pPr>
                      <a:r>
                        <a:rPr lang="en-GB" sz="1400" kern="100">
                          <a:effectLst/>
                        </a:rPr>
                        <a:t>2:40</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100" dirty="0">
                          <a:effectLst/>
                        </a:rPr>
                        <a:t>Group feedback</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i="1" kern="100" dirty="0">
                          <a:effectLst/>
                        </a:rPr>
                        <a:t> </a:t>
                      </a:r>
                      <a:endParaRPr lang="en-GB" sz="1200" i="1"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62940174"/>
                  </a:ext>
                </a:extLst>
              </a:tr>
              <a:tr h="791236">
                <a:tc>
                  <a:txBody>
                    <a:bodyPr/>
                    <a:lstStyle/>
                    <a:p>
                      <a:pPr>
                        <a:lnSpc>
                          <a:spcPct val="115000"/>
                        </a:lnSpc>
                        <a:spcAft>
                          <a:spcPts val="800"/>
                        </a:spcAft>
                        <a:buNone/>
                      </a:pPr>
                      <a:r>
                        <a:rPr lang="en-GB" sz="1400" kern="100" dirty="0">
                          <a:effectLst/>
                        </a:rPr>
                        <a:t>2:55</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100" dirty="0">
                          <a:effectLst/>
                        </a:rPr>
                        <a:t> Next Steps and Feedback question</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59023772"/>
                  </a:ext>
                </a:extLst>
              </a:tr>
            </a:tbl>
          </a:graphicData>
        </a:graphic>
      </p:graphicFrame>
    </p:spTree>
    <p:extLst>
      <p:ext uri="{BB962C8B-B14F-4D97-AF65-F5344CB8AC3E}">
        <p14:creationId xmlns:p14="http://schemas.microsoft.com/office/powerpoint/2010/main" val="2979541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a:extLst>
              <a:ext uri="{FF2B5EF4-FFF2-40B4-BE49-F238E27FC236}">
                <a16:creationId xmlns:a16="http://schemas.microsoft.com/office/drawing/2014/main" id="{D30637E6-D303-8F45-492B-DCDCCD13A7DD}"/>
              </a:ext>
            </a:extLst>
          </p:cNvPr>
          <p:cNvSpPr txBox="1">
            <a:spLocks/>
          </p:cNvSpPr>
          <p:nvPr/>
        </p:nvSpPr>
        <p:spPr>
          <a:xfrm>
            <a:off x="304062" y="1418399"/>
            <a:ext cx="11484284" cy="500462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GB" sz="1600" b="1" dirty="0">
              <a:solidFill>
                <a:schemeClr val="tx1"/>
              </a:solidFill>
            </a:endParaRPr>
          </a:p>
          <a:p>
            <a:pPr algn="l"/>
            <a:endParaRPr lang="en-GB" b="1" dirty="0">
              <a:solidFill>
                <a:srgbClr val="0070C0"/>
              </a:solidFill>
            </a:endParaRPr>
          </a:p>
          <a:p>
            <a:pPr algn="l"/>
            <a:endParaRPr lang="en-GB" dirty="0"/>
          </a:p>
        </p:txBody>
      </p:sp>
      <p:sp>
        <p:nvSpPr>
          <p:cNvPr id="4" name="Rectangle 3">
            <a:extLst>
              <a:ext uri="{FF2B5EF4-FFF2-40B4-BE49-F238E27FC236}">
                <a16:creationId xmlns:a16="http://schemas.microsoft.com/office/drawing/2014/main" id="{C353C033-A43E-FA93-5B73-712F3D65BEE0}"/>
              </a:ext>
            </a:extLst>
          </p:cNvPr>
          <p:cNvSpPr/>
          <p:nvPr/>
        </p:nvSpPr>
        <p:spPr>
          <a:xfrm>
            <a:off x="0" y="0"/>
            <a:ext cx="12192000" cy="103474"/>
          </a:xfrm>
          <a:prstGeom prst="rect">
            <a:avLst/>
          </a:prstGeom>
          <a:solidFill>
            <a:srgbClr val="E08306"/>
          </a:solidFill>
          <a:ln>
            <a:solidFill>
              <a:srgbClr val="26547C"/>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2" name="TextBox 1">
            <a:extLst>
              <a:ext uri="{FF2B5EF4-FFF2-40B4-BE49-F238E27FC236}">
                <a16:creationId xmlns:a16="http://schemas.microsoft.com/office/drawing/2014/main" id="{B8B3727E-D8D3-9632-A3EE-C10ECB53E54D}"/>
              </a:ext>
            </a:extLst>
          </p:cNvPr>
          <p:cNvSpPr txBox="1"/>
          <p:nvPr/>
        </p:nvSpPr>
        <p:spPr>
          <a:xfrm>
            <a:off x="183636" y="272216"/>
            <a:ext cx="7190664" cy="800219"/>
          </a:xfrm>
          <a:prstGeom prst="rect">
            <a:avLst/>
          </a:prstGeom>
          <a:noFill/>
        </p:spPr>
        <p:txBody>
          <a:bodyPr wrap="square" rtlCol="0">
            <a:spAutoFit/>
          </a:bodyPr>
          <a:lstStyle/>
          <a:p>
            <a:r>
              <a:rPr lang="en-GB" sz="3200" dirty="0"/>
              <a:t>NW Safeguarding Partnership</a:t>
            </a:r>
          </a:p>
          <a:p>
            <a:r>
              <a:rPr lang="en-GB" sz="1400" dirty="0">
                <a:hlinkClick r:id="rId3"/>
              </a:rPr>
              <a:t>North West Children's Safeguarding Partnership MoU | NWADCS</a:t>
            </a:r>
            <a:r>
              <a:rPr lang="en-GB" sz="1400" dirty="0"/>
              <a:t> </a:t>
            </a:r>
          </a:p>
        </p:txBody>
      </p:sp>
      <p:sp>
        <p:nvSpPr>
          <p:cNvPr id="5" name="TextBox 4">
            <a:extLst>
              <a:ext uri="{FF2B5EF4-FFF2-40B4-BE49-F238E27FC236}">
                <a16:creationId xmlns:a16="http://schemas.microsoft.com/office/drawing/2014/main" id="{C2CAEC94-CCF0-2184-18D1-3C75B783ABDC}"/>
              </a:ext>
            </a:extLst>
          </p:cNvPr>
          <p:cNvSpPr txBox="1"/>
          <p:nvPr/>
        </p:nvSpPr>
        <p:spPr>
          <a:xfrm>
            <a:off x="293644" y="1147286"/>
            <a:ext cx="7190663" cy="5632311"/>
          </a:xfrm>
          <a:prstGeom prst="rect">
            <a:avLst/>
          </a:prstGeom>
          <a:noFill/>
        </p:spPr>
        <p:txBody>
          <a:bodyPr wrap="square" rtlCol="0">
            <a:spAutoFit/>
          </a:bodyPr>
          <a:lstStyle/>
          <a:p>
            <a:endParaRPr lang="en-GB" dirty="0"/>
          </a:p>
          <a:p>
            <a:r>
              <a:rPr lang="en-GB" dirty="0"/>
              <a:t>Leading new and innovative approaches in the North West Pilot</a:t>
            </a:r>
          </a:p>
          <a:p>
            <a:r>
              <a:rPr lang="en-GB" dirty="0"/>
              <a:t>Committing to:</a:t>
            </a:r>
          </a:p>
          <a:p>
            <a:endParaRPr lang="en-GB" dirty="0"/>
          </a:p>
          <a:p>
            <a:pPr marL="285750" indent="-285750">
              <a:buFont typeface="Arial" panose="020B0604020202020204" pitchFamily="34" charset="0"/>
              <a:buChar char="•"/>
            </a:pPr>
            <a:r>
              <a:rPr lang="en-GB" b="1" dirty="0"/>
              <a:t>Sharing </a:t>
            </a:r>
            <a:r>
              <a:rPr lang="en-GB" dirty="0"/>
              <a:t>what's working for our children and families</a:t>
            </a:r>
          </a:p>
          <a:p>
            <a:endParaRPr lang="en-GB" dirty="0"/>
          </a:p>
          <a:p>
            <a:pPr marL="285750" indent="-285750">
              <a:buFont typeface="Arial" panose="020B0604020202020204" pitchFamily="34" charset="0"/>
              <a:buChar char="•"/>
            </a:pPr>
            <a:r>
              <a:rPr lang="en-GB" b="1" dirty="0"/>
              <a:t>Enabling</a:t>
            </a:r>
            <a:r>
              <a:rPr lang="en-GB" dirty="0"/>
              <a:t> the sharing to be adopted and build upon in our systems</a:t>
            </a:r>
          </a:p>
          <a:p>
            <a:endParaRPr lang="en-GB" dirty="0"/>
          </a:p>
          <a:p>
            <a:pPr marL="285750" indent="-285750">
              <a:buFont typeface="Arial" panose="020B0604020202020204" pitchFamily="34" charset="0"/>
              <a:buChar char="•"/>
            </a:pPr>
            <a:r>
              <a:rPr lang="en-GB" b="1" dirty="0"/>
              <a:t>Collaborating </a:t>
            </a:r>
            <a:r>
              <a:rPr lang="en-GB" dirty="0"/>
              <a:t>on common challenges/needs, avoid duplication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r>
              <a:rPr lang="en-GB" b="1" dirty="0"/>
              <a:t>Examples of outcomes and impact:</a:t>
            </a: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NW Multi agency data set</a:t>
            </a:r>
          </a:p>
          <a:p>
            <a:pPr marL="285750" indent="-285750">
              <a:buFont typeface="Arial" panose="020B0604020202020204" pitchFamily="34" charset="0"/>
              <a:buChar char="•"/>
            </a:pPr>
            <a:r>
              <a:rPr lang="en-GB" dirty="0"/>
              <a:t>Sub regional and regional safeguarding effectiveness reporting </a:t>
            </a:r>
          </a:p>
          <a:p>
            <a:pPr marL="285750" indent="-285750">
              <a:buFont typeface="Arial" panose="020B0604020202020204" pitchFamily="34" charset="0"/>
              <a:buChar char="•"/>
            </a:pPr>
            <a:r>
              <a:rPr lang="en-GB" dirty="0"/>
              <a:t>Child Sexual Abuse NW strategy (4300 participants) </a:t>
            </a:r>
          </a:p>
          <a:p>
            <a:pPr marL="285750" indent="-285750">
              <a:buFont typeface="Arial" panose="020B0604020202020204" pitchFamily="34" charset="0"/>
              <a:buChar char="•"/>
            </a:pPr>
            <a:r>
              <a:rPr lang="en-GB" dirty="0"/>
              <a:t>Co production of thresholds tools with children and families</a:t>
            </a:r>
          </a:p>
          <a:p>
            <a:pPr marL="285750" indent="-285750">
              <a:buFont typeface="Arial" panose="020B0604020202020204" pitchFamily="34" charset="0"/>
              <a:buChar char="•"/>
            </a:pPr>
            <a:r>
              <a:rPr lang="en-GB" dirty="0"/>
              <a:t>Scoping for system to share NW learning and resources from practice reviews</a:t>
            </a:r>
          </a:p>
          <a:p>
            <a:endParaRPr lang="en-GB" dirty="0"/>
          </a:p>
        </p:txBody>
      </p:sp>
      <p:sp>
        <p:nvSpPr>
          <p:cNvPr id="3" name="Rectangle 2">
            <a:extLst>
              <a:ext uri="{FF2B5EF4-FFF2-40B4-BE49-F238E27FC236}">
                <a16:creationId xmlns:a16="http://schemas.microsoft.com/office/drawing/2014/main" id="{798B1359-9969-FDE8-300C-9777FF47BB52}"/>
              </a:ext>
            </a:extLst>
          </p:cNvPr>
          <p:cNvSpPr/>
          <p:nvPr/>
        </p:nvSpPr>
        <p:spPr>
          <a:xfrm>
            <a:off x="0" y="6754526"/>
            <a:ext cx="12192000" cy="103474"/>
          </a:xfrm>
          <a:prstGeom prst="rect">
            <a:avLst/>
          </a:prstGeom>
          <a:solidFill>
            <a:srgbClr val="26547C"/>
          </a:solidFill>
          <a:ln>
            <a:solidFill>
              <a:srgbClr val="26547C"/>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pic>
        <p:nvPicPr>
          <p:cNvPr id="8" name="Picture 7" descr="A poster with different colored arrows and words&#10;&#10;Description automatically generated with medium confidence">
            <a:extLst>
              <a:ext uri="{FF2B5EF4-FFF2-40B4-BE49-F238E27FC236}">
                <a16:creationId xmlns:a16="http://schemas.microsoft.com/office/drawing/2014/main" id="{E43C1EF9-BBEE-D00A-7D38-154D0F3388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1826" y="272216"/>
            <a:ext cx="4206538" cy="6378835"/>
          </a:xfrm>
          <a:prstGeom prst="rect">
            <a:avLst/>
          </a:prstGeom>
        </p:spPr>
      </p:pic>
    </p:spTree>
    <p:extLst>
      <p:ext uri="{BB962C8B-B14F-4D97-AF65-F5344CB8AC3E}">
        <p14:creationId xmlns:p14="http://schemas.microsoft.com/office/powerpoint/2010/main" val="3210290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DC84A-57FF-444B-FE6A-49DB3C7C782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46FE2D6-17E0-8A26-192E-CC52688FD2F0}"/>
              </a:ext>
            </a:extLst>
          </p:cNvPr>
          <p:cNvSpPr/>
          <p:nvPr/>
        </p:nvSpPr>
        <p:spPr>
          <a:xfrm>
            <a:off x="0" y="6735458"/>
            <a:ext cx="12192000" cy="122542"/>
          </a:xfrm>
          <a:prstGeom prst="rect">
            <a:avLst/>
          </a:prstGeom>
          <a:solidFill>
            <a:srgbClr val="26547C"/>
          </a:solidFill>
          <a:ln>
            <a:solidFill>
              <a:srgbClr val="26547C"/>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6" name="Content Placeholder 4">
            <a:extLst>
              <a:ext uri="{FF2B5EF4-FFF2-40B4-BE49-F238E27FC236}">
                <a16:creationId xmlns:a16="http://schemas.microsoft.com/office/drawing/2014/main" id="{7118BFDB-2835-2E2E-BEA6-C30A16788FB1}"/>
              </a:ext>
            </a:extLst>
          </p:cNvPr>
          <p:cNvSpPr txBox="1">
            <a:spLocks/>
          </p:cNvSpPr>
          <p:nvPr/>
        </p:nvSpPr>
        <p:spPr>
          <a:xfrm>
            <a:off x="337846" y="1501289"/>
            <a:ext cx="11484284" cy="500462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GB" sz="1600" b="1" dirty="0">
              <a:solidFill>
                <a:schemeClr val="tx1"/>
              </a:solidFill>
            </a:endParaRPr>
          </a:p>
          <a:p>
            <a:pPr algn="l"/>
            <a:endParaRPr lang="en-GB" b="1" dirty="0">
              <a:solidFill>
                <a:srgbClr val="0070C0"/>
              </a:solidFill>
            </a:endParaRPr>
          </a:p>
          <a:p>
            <a:pPr algn="l"/>
            <a:endParaRPr lang="en-GB" dirty="0"/>
          </a:p>
        </p:txBody>
      </p:sp>
      <p:sp>
        <p:nvSpPr>
          <p:cNvPr id="4" name="Text Box 2">
            <a:extLst>
              <a:ext uri="{FF2B5EF4-FFF2-40B4-BE49-F238E27FC236}">
                <a16:creationId xmlns:a16="http://schemas.microsoft.com/office/drawing/2014/main" id="{4FDB5730-5F56-2006-B617-2A7742711311}"/>
              </a:ext>
            </a:extLst>
          </p:cNvPr>
          <p:cNvSpPr txBox="1">
            <a:spLocks noChangeArrowheads="1"/>
          </p:cNvSpPr>
          <p:nvPr/>
        </p:nvSpPr>
        <p:spPr bwMode="auto">
          <a:xfrm>
            <a:off x="4010369" y="1719542"/>
            <a:ext cx="3857625" cy="628650"/>
          </a:xfrm>
          <a:prstGeom prst="rect">
            <a:avLst/>
          </a:prstGeom>
          <a:solidFill>
            <a:srgbClr val="FFFFFF"/>
          </a:solidFill>
          <a:ln w="381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2060"/>
                </a:solidFill>
                <a:effectLst/>
                <a:latin typeface="Aptos" panose="020B0004020202020204" pitchFamily="34" charset="0"/>
                <a:ea typeface="Aptos" panose="020B0004020202020204" pitchFamily="34" charset="0"/>
                <a:cs typeface="Times New Roman" panose="02020603050405020304" pitchFamily="18" charset="0"/>
              </a:rPr>
              <a:t>National Panel, Child Protection Authority National Safeguarding and Policy Leads</a:t>
            </a:r>
            <a:endParaRPr kumimoji="0" lang="en-US"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 Box 5">
            <a:extLst>
              <a:ext uri="{FF2B5EF4-FFF2-40B4-BE49-F238E27FC236}">
                <a16:creationId xmlns:a16="http://schemas.microsoft.com/office/drawing/2014/main" id="{A8C575C8-C86D-3521-7952-F4F25816D792}"/>
              </a:ext>
            </a:extLst>
          </p:cNvPr>
          <p:cNvSpPr txBox="1">
            <a:spLocks noChangeArrowheads="1"/>
          </p:cNvSpPr>
          <p:nvPr/>
        </p:nvSpPr>
        <p:spPr bwMode="auto">
          <a:xfrm>
            <a:off x="3577249" y="2946109"/>
            <a:ext cx="4653233" cy="461589"/>
          </a:xfrm>
          <a:prstGeom prst="rect">
            <a:avLst/>
          </a:prstGeom>
          <a:solidFill>
            <a:srgbClr val="FFFFFF"/>
          </a:solidFill>
          <a:ln w="381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2060"/>
                </a:solidFill>
                <a:effectLst/>
                <a:latin typeface="Aptos" panose="020B0004020202020204" pitchFamily="34" charset="0"/>
                <a:ea typeface="Aptos" panose="020B0004020202020204" pitchFamily="34" charset="0"/>
                <a:cs typeface="Times New Roman" panose="02020603050405020304" pitchFamily="18" charset="0"/>
              </a:rPr>
              <a:t>North West Safeguarding Effectiveness Analysis </a:t>
            </a:r>
            <a:endParaRPr kumimoji="0" lang="en-US"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4F5EEEE9-0D97-145A-A379-3B08BCC6FA86}"/>
              </a:ext>
            </a:extLst>
          </p:cNvPr>
          <p:cNvSpPr txBox="1">
            <a:spLocks noChangeArrowheads="1"/>
          </p:cNvSpPr>
          <p:nvPr/>
        </p:nvSpPr>
        <p:spPr bwMode="auto">
          <a:xfrm>
            <a:off x="2780482" y="4060857"/>
            <a:ext cx="6317401" cy="628650"/>
          </a:xfrm>
          <a:prstGeom prst="rect">
            <a:avLst/>
          </a:prstGeom>
          <a:solidFill>
            <a:srgbClr val="FFFFFF"/>
          </a:solidFill>
          <a:ln w="381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2060"/>
                </a:solidFill>
                <a:effectLst/>
                <a:latin typeface="Aptos" panose="020B0004020202020204" pitchFamily="34" charset="0"/>
                <a:ea typeface="Aptos" panose="020B0004020202020204" pitchFamily="34" charset="0"/>
                <a:cs typeface="Times New Roman" panose="02020603050405020304" pitchFamily="18" charset="0"/>
              </a:rPr>
              <a:t>Sub-regional Safeguarding Effectiveness Analysis</a:t>
            </a:r>
            <a:br>
              <a:rPr kumimoji="0" lang="en-US" altLang="en-US" sz="1600" b="0" i="0" u="none" strike="noStrike" cap="none" normalizeH="0" baseline="0">
                <a:ln>
                  <a:noFill/>
                </a:ln>
                <a:solidFill>
                  <a:srgbClr val="002060"/>
                </a:solidFill>
                <a:effectLst/>
                <a:latin typeface="Aptos" panose="020B0004020202020204" pitchFamily="34" charset="0"/>
                <a:ea typeface="Aptos" panose="020B0004020202020204" pitchFamily="34" charset="0"/>
                <a:cs typeface="Times New Roman" panose="02020603050405020304" pitchFamily="18" charset="0"/>
              </a:rPr>
            </a:br>
            <a:r>
              <a:rPr kumimoji="0" lang="en-US" altLang="en-US" sz="1600" b="0" i="0" u="none" strike="noStrike" cap="none" normalizeH="0" baseline="0">
                <a:ln>
                  <a:noFill/>
                </a:ln>
                <a:solidFill>
                  <a:srgbClr val="002060"/>
                </a:solidFill>
                <a:effectLst/>
                <a:latin typeface="Aptos" panose="020B0004020202020204" pitchFamily="34" charset="0"/>
                <a:ea typeface="Aptos" panose="020B0004020202020204" pitchFamily="34" charset="0"/>
                <a:cs typeface="Times New Roman" panose="02020603050405020304" pitchFamily="18" charset="0"/>
              </a:rPr>
              <a:t>(Lancashire / Cumbria / Cheshire / Merseyside / Greater Manchester)</a:t>
            </a:r>
            <a:endParaRPr kumimoji="0" lang="en-US" altLang="en-US" sz="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 Box 1">
            <a:extLst>
              <a:ext uri="{FF2B5EF4-FFF2-40B4-BE49-F238E27FC236}">
                <a16:creationId xmlns:a16="http://schemas.microsoft.com/office/drawing/2014/main" id="{5C615A9C-1EAD-BE9E-A321-B4A7BDD9CF4F}"/>
              </a:ext>
            </a:extLst>
          </p:cNvPr>
          <p:cNvSpPr txBox="1">
            <a:spLocks noChangeArrowheads="1"/>
          </p:cNvSpPr>
          <p:nvPr/>
        </p:nvSpPr>
        <p:spPr bwMode="auto">
          <a:xfrm>
            <a:off x="3436223" y="5439594"/>
            <a:ext cx="4935287" cy="471972"/>
          </a:xfrm>
          <a:prstGeom prst="rect">
            <a:avLst/>
          </a:prstGeom>
          <a:solidFill>
            <a:srgbClr val="FFFFFF"/>
          </a:solidFill>
          <a:ln w="381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2060"/>
                </a:solidFill>
                <a:effectLst/>
                <a:latin typeface="Aptos" panose="020B0004020202020204" pitchFamily="34" charset="0"/>
                <a:ea typeface="Aptos" panose="020B0004020202020204" pitchFamily="34" charset="0"/>
                <a:cs typeface="Times New Roman" panose="02020603050405020304" pitchFamily="18" charset="0"/>
              </a:rPr>
              <a:t>Local MASA Safeguarding Effectiveness Analysis</a:t>
            </a:r>
            <a:endParaRPr kumimoji="0" lang="en-US"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cxnSp>
        <p:nvCxnSpPr>
          <p:cNvPr id="10" name="Straight Arrow Connector 9">
            <a:extLst>
              <a:ext uri="{FF2B5EF4-FFF2-40B4-BE49-F238E27FC236}">
                <a16:creationId xmlns:a16="http://schemas.microsoft.com/office/drawing/2014/main" id="{FCC5DCF6-E9A0-4C92-0097-CC05F4CED396}"/>
              </a:ext>
            </a:extLst>
          </p:cNvPr>
          <p:cNvCxnSpPr/>
          <p:nvPr/>
        </p:nvCxnSpPr>
        <p:spPr>
          <a:xfrm>
            <a:off x="5939182" y="2453914"/>
            <a:ext cx="0" cy="381000"/>
          </a:xfrm>
          <a:prstGeom prst="straightConnector1">
            <a:avLst/>
          </a:prstGeom>
          <a:ln>
            <a:solidFill>
              <a:srgbClr val="00206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90DEFDE-36A3-D450-ED12-724004C381A0}"/>
              </a:ext>
            </a:extLst>
          </p:cNvPr>
          <p:cNvCxnSpPr/>
          <p:nvPr/>
        </p:nvCxnSpPr>
        <p:spPr>
          <a:xfrm>
            <a:off x="5939182" y="3525531"/>
            <a:ext cx="0" cy="381000"/>
          </a:xfrm>
          <a:prstGeom prst="straightConnector1">
            <a:avLst/>
          </a:prstGeom>
          <a:noFill/>
          <a:ln w="6350" cap="flat" cmpd="sng" algn="ctr">
            <a:solidFill>
              <a:srgbClr val="002060"/>
            </a:solidFill>
            <a:prstDash val="solid"/>
            <a:miter lim="800000"/>
            <a:headEnd type="triangle"/>
            <a:tailEnd type="triangle"/>
          </a:ln>
          <a:effectLst/>
        </p:spPr>
      </p:cxnSp>
      <p:cxnSp>
        <p:nvCxnSpPr>
          <p:cNvPr id="12" name="Straight Arrow Connector 11">
            <a:extLst>
              <a:ext uri="{FF2B5EF4-FFF2-40B4-BE49-F238E27FC236}">
                <a16:creationId xmlns:a16="http://schemas.microsoft.com/office/drawing/2014/main" id="{88ACE02F-C14D-AFD0-10EB-C1DABFD70F95}"/>
              </a:ext>
            </a:extLst>
          </p:cNvPr>
          <p:cNvCxnSpPr/>
          <p:nvPr/>
        </p:nvCxnSpPr>
        <p:spPr>
          <a:xfrm>
            <a:off x="5929630" y="4836771"/>
            <a:ext cx="0" cy="381000"/>
          </a:xfrm>
          <a:prstGeom prst="straightConnector1">
            <a:avLst/>
          </a:prstGeom>
          <a:noFill/>
          <a:ln w="6350" cap="flat" cmpd="sng" algn="ctr">
            <a:solidFill>
              <a:srgbClr val="002060"/>
            </a:solidFill>
            <a:prstDash val="solid"/>
            <a:miter lim="800000"/>
            <a:headEnd type="triangle"/>
            <a:tailEnd type="triangle"/>
          </a:ln>
          <a:effectLst/>
        </p:spPr>
      </p:cxnSp>
      <p:sp>
        <p:nvSpPr>
          <p:cNvPr id="13" name="Arrow: Up-Down 1">
            <a:extLst>
              <a:ext uri="{FF2B5EF4-FFF2-40B4-BE49-F238E27FC236}">
                <a16:creationId xmlns:a16="http://schemas.microsoft.com/office/drawing/2014/main" id="{E16D18DF-7B8D-D1BC-DCDC-AD119C7C81D1}"/>
              </a:ext>
            </a:extLst>
          </p:cNvPr>
          <p:cNvSpPr>
            <a:spLocks noChangeArrowheads="1"/>
          </p:cNvSpPr>
          <p:nvPr/>
        </p:nvSpPr>
        <p:spPr bwMode="auto">
          <a:xfrm>
            <a:off x="10058410" y="1208815"/>
            <a:ext cx="1259428" cy="4873484"/>
          </a:xfrm>
          <a:prstGeom prst="upDownArrow">
            <a:avLst>
              <a:gd name="adj1" fmla="val 50000"/>
              <a:gd name="adj2" fmla="val 49993"/>
            </a:avLst>
          </a:prstGeom>
          <a:solidFill>
            <a:srgbClr val="FFFFFF"/>
          </a:solidFill>
          <a:ln w="12700">
            <a:solidFill>
              <a:srgbClr val="270027"/>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DSP &amp; LSP</a:t>
            </a:r>
            <a:endParaRPr kumimoji="0" lang="en-US" altLang="en-US" sz="1200" b="1" i="0" u="none" strike="noStrike" cap="none" normalizeH="0" baseline="0" dirty="0">
              <a:ln>
                <a:noFill/>
              </a:ln>
              <a:solidFill>
                <a:schemeClr val="tx1"/>
              </a:solidFill>
              <a:effectLst/>
              <a:latin typeface="Arial" panose="020B0604020202020204" pitchFamily="34" charset="0"/>
            </a:endParaRPr>
          </a:p>
        </p:txBody>
      </p:sp>
      <p:sp>
        <p:nvSpPr>
          <p:cNvPr id="15" name="Rectangle 11">
            <a:extLst>
              <a:ext uri="{FF2B5EF4-FFF2-40B4-BE49-F238E27FC236}">
                <a16:creationId xmlns:a16="http://schemas.microsoft.com/office/drawing/2014/main" id="{55A3B11F-2825-09FE-988D-A6A2C098ABC7}"/>
              </a:ext>
            </a:extLst>
          </p:cNvPr>
          <p:cNvSpPr>
            <a:spLocks noChangeArrowheads="1"/>
          </p:cNvSpPr>
          <p:nvPr/>
        </p:nvSpPr>
        <p:spPr bwMode="auto">
          <a:xfrm>
            <a:off x="3666162" y="12243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6" name="Rectangle 13">
            <a:extLst>
              <a:ext uri="{FF2B5EF4-FFF2-40B4-BE49-F238E27FC236}">
                <a16:creationId xmlns:a16="http://schemas.microsoft.com/office/drawing/2014/main" id="{BAF4EE43-ADEC-DF56-A761-A4702131120C}"/>
              </a:ext>
            </a:extLst>
          </p:cNvPr>
          <p:cNvSpPr>
            <a:spLocks noChangeArrowheads="1"/>
          </p:cNvSpPr>
          <p:nvPr/>
        </p:nvSpPr>
        <p:spPr bwMode="auto">
          <a:xfrm>
            <a:off x="3666162" y="12243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7" name="Rectangle 14">
            <a:extLst>
              <a:ext uri="{FF2B5EF4-FFF2-40B4-BE49-F238E27FC236}">
                <a16:creationId xmlns:a16="http://schemas.microsoft.com/office/drawing/2014/main" id="{84985CA1-2267-C316-EB56-BDCB679ED6E3}"/>
              </a:ext>
            </a:extLst>
          </p:cNvPr>
          <p:cNvSpPr>
            <a:spLocks noChangeArrowheads="1"/>
          </p:cNvSpPr>
          <p:nvPr/>
        </p:nvSpPr>
        <p:spPr bwMode="auto">
          <a:xfrm>
            <a:off x="3666162" y="12243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8" name="Rectangle 16">
            <a:extLst>
              <a:ext uri="{FF2B5EF4-FFF2-40B4-BE49-F238E27FC236}">
                <a16:creationId xmlns:a16="http://schemas.microsoft.com/office/drawing/2014/main" id="{33E188BB-7761-D44C-3E47-B2B872B1C269}"/>
              </a:ext>
            </a:extLst>
          </p:cNvPr>
          <p:cNvSpPr>
            <a:spLocks noChangeArrowheads="1"/>
          </p:cNvSpPr>
          <p:nvPr/>
        </p:nvSpPr>
        <p:spPr bwMode="auto">
          <a:xfrm>
            <a:off x="3666162" y="10719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9" name="Rectangle 17">
            <a:extLst>
              <a:ext uri="{FF2B5EF4-FFF2-40B4-BE49-F238E27FC236}">
                <a16:creationId xmlns:a16="http://schemas.microsoft.com/office/drawing/2014/main" id="{9B37F105-8CB9-53B2-79A7-D2FD94D181B9}"/>
              </a:ext>
            </a:extLst>
          </p:cNvPr>
          <p:cNvSpPr>
            <a:spLocks noChangeArrowheads="1"/>
          </p:cNvSpPr>
          <p:nvPr/>
        </p:nvSpPr>
        <p:spPr bwMode="auto">
          <a:xfrm>
            <a:off x="3666162" y="10719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1800" b="0" i="0" u="none" strike="noStrike" cap="none" normalizeH="0" baseline="0">
                <a:ln>
                  <a:noFill/>
                </a:ln>
                <a:solidFill>
                  <a:schemeClr val="tx1"/>
                </a:solidFill>
                <a:effectLst/>
                <a:latin typeface="Arial" panose="020B0604020202020204" pitchFamily="34" charset="0"/>
              </a:rPr>
            </a:br>
            <a:endParaRPr kumimoji="0" lang="en-GB"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20" name="Rectangle 19">
            <a:extLst>
              <a:ext uri="{FF2B5EF4-FFF2-40B4-BE49-F238E27FC236}">
                <a16:creationId xmlns:a16="http://schemas.microsoft.com/office/drawing/2014/main" id="{9D3EABD9-A760-F7A6-AF8D-559A5ECC3688}"/>
              </a:ext>
            </a:extLst>
          </p:cNvPr>
          <p:cNvSpPr>
            <a:spLocks noChangeArrowheads="1"/>
          </p:cNvSpPr>
          <p:nvPr/>
        </p:nvSpPr>
        <p:spPr bwMode="auto">
          <a:xfrm>
            <a:off x="3666162" y="10719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22" name="TextBox 21">
            <a:extLst>
              <a:ext uri="{FF2B5EF4-FFF2-40B4-BE49-F238E27FC236}">
                <a16:creationId xmlns:a16="http://schemas.microsoft.com/office/drawing/2014/main" id="{0835C775-BB80-0D5C-0ED8-4A56F655781A}"/>
              </a:ext>
            </a:extLst>
          </p:cNvPr>
          <p:cNvSpPr txBox="1"/>
          <p:nvPr/>
        </p:nvSpPr>
        <p:spPr>
          <a:xfrm>
            <a:off x="147484" y="226723"/>
            <a:ext cx="11828206" cy="1131207"/>
          </a:xfrm>
          <a:prstGeom prst="rect">
            <a:avLst/>
          </a:prstGeom>
          <a:noFill/>
        </p:spPr>
        <p:txBody>
          <a:bodyPr wrap="square" rtlCol="0">
            <a:spAutoFit/>
          </a:bodyPr>
          <a:lstStyle/>
          <a:p>
            <a:pPr fontAlgn="base" hangingPunct="0">
              <a:lnSpc>
                <a:spcPct val="115000"/>
              </a:lnSpc>
              <a:spcBef>
                <a:spcPts val="1200"/>
              </a:spcBef>
              <a:spcAft>
                <a:spcPts val="1200"/>
              </a:spcAft>
              <a:buNone/>
            </a:pPr>
            <a:r>
              <a:rPr lang="en-GB" sz="1400" dirty="0">
                <a:latin typeface="Aptos" panose="020B0004020202020204" pitchFamily="34" charset="0"/>
                <a:cs typeface="Times New Roman" panose="02020603050405020304" pitchFamily="18" charset="0"/>
              </a:rPr>
              <a:t>As identified </a:t>
            </a:r>
            <a:r>
              <a:rPr lang="en-GB" sz="1400" dirty="0">
                <a:latin typeface="Aptos" panose="020B0004020202020204" pitchFamily="34" charset="0"/>
                <a:ea typeface="Times New Roman" panose="02020603050405020304" pitchFamily="18" charset="0"/>
                <a:cs typeface="Times New Roman" panose="02020603050405020304" pitchFamily="18" charset="0"/>
              </a:rPr>
              <a:t>in </a:t>
            </a:r>
            <a:r>
              <a:rPr lang="en-GB" sz="1400" dirty="0">
                <a:latin typeface="Aptos" panose="020B0004020202020204" pitchFamily="34" charset="0"/>
                <a:ea typeface="Times New Roman" panose="02020603050405020304" pitchFamily="18" charset="0"/>
                <a:cs typeface="Arial" panose="020B0604020202020204" pitchFamily="34" charset="0"/>
              </a:rPr>
              <a:t>the </a:t>
            </a:r>
            <a:r>
              <a:rPr lang="en-GB" sz="1400" b="1" dirty="0">
                <a:latin typeface="Aptos" panose="020B0004020202020204" pitchFamily="34" charset="0"/>
                <a:ea typeface="Times New Roman" panose="02020603050405020304" pitchFamily="18" charset="0"/>
                <a:cs typeface="Arial" panose="020B0604020202020204" pitchFamily="34" charset="0"/>
              </a:rPr>
              <a:t>national panel research</a:t>
            </a:r>
            <a:r>
              <a:rPr lang="en-GB" sz="1400" dirty="0">
                <a:latin typeface="Aptos" panose="020B0004020202020204" pitchFamily="34" charset="0"/>
                <a:ea typeface="Times New Roman" panose="02020603050405020304" pitchFamily="18" charset="0"/>
                <a:cs typeface="Arial" panose="020B0604020202020204" pitchFamily="34" charset="0"/>
              </a:rPr>
              <a:t>, we need greater connection as system leaders to create the environment for real learning and change. </a:t>
            </a:r>
          </a:p>
          <a:p>
            <a:pPr fontAlgn="base" hangingPunct="0">
              <a:lnSpc>
                <a:spcPct val="115000"/>
              </a:lnSpc>
              <a:spcBef>
                <a:spcPts val="1200"/>
              </a:spcBef>
              <a:spcAft>
                <a:spcPts val="1200"/>
              </a:spcAft>
              <a:buNone/>
            </a:pPr>
            <a:r>
              <a:rPr lang="en-GB" sz="1400" b="1" dirty="0">
                <a:latin typeface="Aptos" panose="020B0004020202020204" pitchFamily="34" charset="0"/>
                <a:cs typeface="Arial" panose="020B0604020202020204" pitchFamily="34" charset="0"/>
              </a:rPr>
              <a:t>The North West Safeguarding Effectiveness Framework </a:t>
            </a:r>
            <a:r>
              <a:rPr lang="en-GB" sz="1400" dirty="0">
                <a:latin typeface="Aptos" panose="020B0004020202020204" pitchFamily="34" charset="0"/>
                <a:cs typeface="Arial" panose="020B0604020202020204" pitchFamily="34" charset="0"/>
              </a:rPr>
              <a:t>strengthens local, regional, and national safeguarding through multi agency safeguarding partnerships, systems leadership, and accountability.</a:t>
            </a:r>
            <a:endParaRPr lang="en-GB" sz="1400" dirty="0">
              <a:effectLst/>
              <a:highlight>
                <a:srgbClr val="FFFF00"/>
              </a:highlight>
              <a:latin typeface="Aptos" panose="020B0004020202020204" pitchFamily="34" charset="0"/>
              <a:ea typeface="Aptos" panose="020B00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CAC9EB43-8EFF-52DB-6E97-036A7BE67B77}"/>
              </a:ext>
            </a:extLst>
          </p:cNvPr>
          <p:cNvSpPr/>
          <p:nvPr/>
        </p:nvSpPr>
        <p:spPr>
          <a:xfrm>
            <a:off x="0" y="0"/>
            <a:ext cx="12192000" cy="103474"/>
          </a:xfrm>
          <a:prstGeom prst="rect">
            <a:avLst/>
          </a:prstGeom>
          <a:solidFill>
            <a:srgbClr val="E08306"/>
          </a:solidFill>
          <a:ln>
            <a:solidFill>
              <a:srgbClr val="26547C"/>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spTree>
    <p:extLst>
      <p:ext uri="{BB962C8B-B14F-4D97-AF65-F5344CB8AC3E}">
        <p14:creationId xmlns:p14="http://schemas.microsoft.com/office/powerpoint/2010/main" val="2014835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65516-F5CC-D726-703C-ACF7510D45A9}"/>
            </a:ext>
          </a:extLst>
        </p:cNvPr>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E99D3E24-938A-09A7-4647-8470C06436D1}"/>
              </a:ext>
            </a:extLst>
          </p:cNvPr>
          <p:cNvGraphicFramePr/>
          <p:nvPr>
            <p:extLst>
              <p:ext uri="{D42A27DB-BD31-4B8C-83A1-F6EECF244321}">
                <p14:modId xmlns:p14="http://schemas.microsoft.com/office/powerpoint/2010/main" val="2005872738"/>
              </p:ext>
            </p:extLst>
          </p:nvPr>
        </p:nvGraphicFramePr>
        <p:xfrm>
          <a:off x="426039" y="2304289"/>
          <a:ext cx="11502475" cy="449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Arrow Connector 5">
            <a:extLst>
              <a:ext uri="{FF2B5EF4-FFF2-40B4-BE49-F238E27FC236}">
                <a16:creationId xmlns:a16="http://schemas.microsoft.com/office/drawing/2014/main" id="{016B626B-6722-E128-840C-0C7ED3CCC168}"/>
              </a:ext>
            </a:extLst>
          </p:cNvPr>
          <p:cNvCxnSpPr>
            <a:cxnSpLocks/>
          </p:cNvCxnSpPr>
          <p:nvPr/>
        </p:nvCxnSpPr>
        <p:spPr>
          <a:xfrm>
            <a:off x="485929" y="1797885"/>
            <a:ext cx="11220142"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4" name="Rectangle 7">
            <a:extLst>
              <a:ext uri="{FF2B5EF4-FFF2-40B4-BE49-F238E27FC236}">
                <a16:creationId xmlns:a16="http://schemas.microsoft.com/office/drawing/2014/main" id="{220B6924-D490-E9D2-0678-8BA2AC23F8E2}"/>
              </a:ext>
            </a:extLst>
          </p:cNvPr>
          <p:cNvSpPr>
            <a:spLocks noChangeArrowheads="1"/>
          </p:cNvSpPr>
          <p:nvPr/>
        </p:nvSpPr>
        <p:spPr bwMode="auto">
          <a:xfrm>
            <a:off x="0" y="-62462"/>
            <a:ext cx="10571337" cy="704834"/>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latin typeface="Calibri" panose="020F0502020204030204" pitchFamily="34" charset="0"/>
              <a:cs typeface="Calibri" panose="020F0502020204030204" pitchFamily="34" charset="0"/>
            </a:endParaRPr>
          </a:p>
        </p:txBody>
      </p:sp>
      <p:grpSp>
        <p:nvGrpSpPr>
          <p:cNvPr id="5" name="Group 4">
            <a:extLst>
              <a:ext uri="{FF2B5EF4-FFF2-40B4-BE49-F238E27FC236}">
                <a16:creationId xmlns:a16="http://schemas.microsoft.com/office/drawing/2014/main" id="{7F0D18A3-EA54-517E-CA58-7C1F10448DB8}"/>
              </a:ext>
            </a:extLst>
          </p:cNvPr>
          <p:cNvGrpSpPr/>
          <p:nvPr/>
        </p:nvGrpSpPr>
        <p:grpSpPr>
          <a:xfrm>
            <a:off x="11292317" y="-148121"/>
            <a:ext cx="927534" cy="790493"/>
            <a:chOff x="11014361" y="304340"/>
            <a:chExt cx="927534" cy="790493"/>
          </a:xfrm>
        </p:grpSpPr>
        <p:pic>
          <p:nvPicPr>
            <p:cNvPr id="22" name="Picture 21" descr="A graphic of a diagram&#10;&#10;AI-generated content may be incorrect.">
              <a:extLst>
                <a:ext uri="{FF2B5EF4-FFF2-40B4-BE49-F238E27FC236}">
                  <a16:creationId xmlns:a16="http://schemas.microsoft.com/office/drawing/2014/main" id="{575B71D1-5FE7-2EC5-160C-FA341845BF93}"/>
                </a:ext>
              </a:extLst>
            </p:cNvPr>
            <p:cNvPicPr/>
            <p:nvPr/>
          </p:nvPicPr>
          <p:blipFill rotWithShape="1">
            <a:blip r:embed="rId8"/>
            <a:srcRect l="58863" r="13269" b="59649"/>
            <a:stretch>
              <a:fillRect/>
            </a:stretch>
          </p:blipFill>
          <p:spPr bwMode="auto">
            <a:xfrm>
              <a:off x="11014361" y="354405"/>
              <a:ext cx="927534" cy="698972"/>
            </a:xfrm>
            <a:prstGeom prst="rect">
              <a:avLst/>
            </a:prstGeom>
            <a:ln>
              <a:noFill/>
            </a:ln>
            <a:extLst>
              <a:ext uri="{53640926-AAD7-44D8-BBD7-CCE9431645EC}">
                <a14:shadowObscured xmlns:a14="http://schemas.microsoft.com/office/drawing/2010/main"/>
              </a:ext>
            </a:extLst>
          </p:spPr>
        </p:pic>
        <p:pic>
          <p:nvPicPr>
            <p:cNvPr id="23" name="Picture 22" descr="A circle with colorful circles&#10;&#10;AI-generated content may be incorrect.">
              <a:extLst>
                <a:ext uri="{FF2B5EF4-FFF2-40B4-BE49-F238E27FC236}">
                  <a16:creationId xmlns:a16="http://schemas.microsoft.com/office/drawing/2014/main" id="{50B6A87C-2913-615F-5B67-9674293487E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071488" y="304340"/>
              <a:ext cx="816610" cy="790493"/>
            </a:xfrm>
            <a:prstGeom prst="rect">
              <a:avLst/>
            </a:prstGeom>
            <a:solidFill>
              <a:sysClr val="window" lastClr="FFFFFF">
                <a:alpha val="75000"/>
              </a:sysClr>
            </a:solidFill>
          </p:spPr>
        </p:pic>
      </p:grpSp>
      <p:sp>
        <p:nvSpPr>
          <p:cNvPr id="28" name="TextBox 27">
            <a:extLst>
              <a:ext uri="{FF2B5EF4-FFF2-40B4-BE49-F238E27FC236}">
                <a16:creationId xmlns:a16="http://schemas.microsoft.com/office/drawing/2014/main" id="{B0EDEB32-08CE-2550-BC67-AB705B748530}"/>
              </a:ext>
            </a:extLst>
          </p:cNvPr>
          <p:cNvSpPr txBox="1"/>
          <p:nvPr/>
        </p:nvSpPr>
        <p:spPr>
          <a:xfrm>
            <a:off x="1083860" y="1247208"/>
            <a:ext cx="10954382" cy="369332"/>
          </a:xfrm>
          <a:prstGeom prst="rect">
            <a:avLst/>
          </a:prstGeom>
          <a:noFill/>
        </p:spPr>
        <p:txBody>
          <a:bodyPr wrap="square" rtlCol="0">
            <a:spAutoFit/>
          </a:bodyPr>
          <a:lstStyle/>
          <a:p>
            <a:r>
              <a:rPr lang="en-GB" b="1" dirty="0"/>
              <a:t>Sept 2024                                           Sept 2025                                            Dec 2025                                                   2026</a:t>
            </a:r>
          </a:p>
        </p:txBody>
      </p:sp>
      <p:sp>
        <p:nvSpPr>
          <p:cNvPr id="24" name="Shape 1227">
            <a:extLst>
              <a:ext uri="{FF2B5EF4-FFF2-40B4-BE49-F238E27FC236}">
                <a16:creationId xmlns:a16="http://schemas.microsoft.com/office/drawing/2014/main" id="{FDAD99CE-5AD6-6C2A-310A-7097B637383F}"/>
              </a:ext>
            </a:extLst>
          </p:cNvPr>
          <p:cNvSpPr/>
          <p:nvPr/>
        </p:nvSpPr>
        <p:spPr>
          <a:xfrm>
            <a:off x="375719" y="-62462"/>
            <a:ext cx="10916598" cy="704834"/>
          </a:xfrm>
          <a:custGeom>
            <a:avLst/>
            <a:gdLst/>
            <a:ahLst/>
            <a:cxnLst/>
            <a:rect l="0" t="0" r="0" b="0"/>
            <a:pathLst>
              <a:path w="3417825" h="2268853">
                <a:moveTo>
                  <a:pt x="0" y="0"/>
                </a:moveTo>
                <a:lnTo>
                  <a:pt x="3417825" y="0"/>
                </a:lnTo>
                <a:lnTo>
                  <a:pt x="3417825" y="2268853"/>
                </a:lnTo>
                <a:lnTo>
                  <a:pt x="0" y="2268853"/>
                </a:lnTo>
                <a:lnTo>
                  <a:pt x="0" y="0"/>
                </a:lnTo>
              </a:path>
            </a:pathLst>
          </a:custGeom>
          <a:solidFill>
            <a:srgbClr val="F09384"/>
          </a:solidFill>
          <a:ln w="0" cap="flat">
            <a:noFill/>
            <a:miter lim="127000"/>
          </a:ln>
          <a:effectLst/>
        </p:spPr>
        <p:txBody>
          <a:bodyPr/>
          <a:lstStyle/>
          <a:p>
            <a:endParaRPr lang="en-GB"/>
          </a:p>
        </p:txBody>
      </p:sp>
      <p:sp>
        <p:nvSpPr>
          <p:cNvPr id="7" name="TextBox 6">
            <a:extLst>
              <a:ext uri="{FF2B5EF4-FFF2-40B4-BE49-F238E27FC236}">
                <a16:creationId xmlns:a16="http://schemas.microsoft.com/office/drawing/2014/main" id="{63617A70-6AD3-530E-1CFC-68D0463B7C24}"/>
              </a:ext>
            </a:extLst>
          </p:cNvPr>
          <p:cNvSpPr txBox="1"/>
          <p:nvPr/>
        </p:nvSpPr>
        <p:spPr>
          <a:xfrm>
            <a:off x="663163" y="16292"/>
            <a:ext cx="9965301" cy="461665"/>
          </a:xfrm>
          <a:prstGeom prst="rect">
            <a:avLst/>
          </a:prstGeom>
          <a:noFill/>
        </p:spPr>
        <p:txBody>
          <a:bodyPr wrap="square">
            <a:spAutoFit/>
          </a:bodyPr>
          <a:lstStyle/>
          <a:p>
            <a:r>
              <a:rPr lang="en-GB" sz="2400" b="1" dirty="0">
                <a:solidFill>
                  <a:schemeClr val="accent1"/>
                </a:solidFill>
                <a:latin typeface="Arial" panose="020B0604020202020204" pitchFamily="34" charset="0"/>
                <a:cs typeface="Arial" panose="020B0604020202020204" pitchFamily="34" charset="0"/>
              </a:rPr>
              <a:t>North West Multi-agency Safeguarding Data – Our journey so far</a:t>
            </a:r>
            <a:endParaRPr lang="en-GB" sz="2800" b="1"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DD25073C-F50F-EC21-5444-C44CB45D047B}"/>
              </a:ext>
            </a:extLst>
          </p:cNvPr>
          <p:cNvPicPr>
            <a:picLocks noChangeAspect="1"/>
          </p:cNvPicPr>
          <p:nvPr/>
        </p:nvPicPr>
        <p:blipFill>
          <a:blip r:embed="rId10"/>
          <a:stretch>
            <a:fillRect/>
          </a:stretch>
        </p:blipFill>
        <p:spPr>
          <a:xfrm>
            <a:off x="300062" y="4363605"/>
            <a:ext cx="2891194" cy="2287943"/>
          </a:xfrm>
          <a:prstGeom prst="rect">
            <a:avLst/>
          </a:prstGeom>
        </p:spPr>
      </p:pic>
    </p:spTree>
    <p:extLst>
      <p:ext uri="{BB962C8B-B14F-4D97-AF65-F5344CB8AC3E}">
        <p14:creationId xmlns:p14="http://schemas.microsoft.com/office/powerpoint/2010/main" val="3281840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8F3B1-94CD-4460-39A0-F1ADFDAD0DE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9BEC607-D014-5621-88AC-6559B7E0528C}"/>
              </a:ext>
            </a:extLst>
          </p:cNvPr>
          <p:cNvSpPr/>
          <p:nvPr/>
        </p:nvSpPr>
        <p:spPr>
          <a:xfrm>
            <a:off x="431977" y="695277"/>
            <a:ext cx="2642531" cy="1064018"/>
          </a:xfrm>
          <a:prstGeom prst="rect">
            <a:avLst/>
          </a:prstGeom>
          <a:solidFill>
            <a:srgbClr val="DB78D0"/>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latin typeface="Arial" panose="020B0604020202020204" pitchFamily="34" charset="0"/>
                <a:cs typeface="Arial" panose="020B0604020202020204" pitchFamily="34" charset="0"/>
              </a:rPr>
              <a:t>Commitment 1</a:t>
            </a:r>
            <a:br>
              <a:rPr lang="en-GB" sz="1200" dirty="0">
                <a:solidFill>
                  <a:schemeClr val="tx1"/>
                </a:solidFill>
                <a:latin typeface="Arial" panose="020B0604020202020204" pitchFamily="34" charset="0"/>
                <a:cs typeface="Arial" panose="020B0604020202020204" pitchFamily="34" charset="0"/>
              </a:rPr>
            </a:br>
            <a:br>
              <a:rPr lang="en-GB" sz="1200" dirty="0">
                <a:solidFill>
                  <a:schemeClr val="tx1"/>
                </a:solidFill>
                <a:latin typeface="Arial" panose="020B0604020202020204" pitchFamily="34" charset="0"/>
                <a:cs typeface="Arial" panose="020B0604020202020204" pitchFamily="34" charset="0"/>
              </a:rPr>
            </a:br>
            <a:r>
              <a:rPr lang="en-GB" sz="1200" dirty="0">
                <a:solidFill>
                  <a:schemeClr val="tx1"/>
                </a:solidFill>
                <a:latin typeface="Arial" panose="020B0604020202020204" pitchFamily="34" charset="0"/>
                <a:cs typeface="Arial" panose="020B0604020202020204" pitchFamily="34" charset="0"/>
              </a:rPr>
              <a:t>Children’s needs are identified early and effectively responded to</a:t>
            </a:r>
          </a:p>
        </p:txBody>
      </p:sp>
      <p:sp>
        <p:nvSpPr>
          <p:cNvPr id="3" name="Rectangle 2">
            <a:extLst>
              <a:ext uri="{FF2B5EF4-FFF2-40B4-BE49-F238E27FC236}">
                <a16:creationId xmlns:a16="http://schemas.microsoft.com/office/drawing/2014/main" id="{6F0481A2-DBEE-3D7E-4C51-1E1DA187E470}"/>
              </a:ext>
            </a:extLst>
          </p:cNvPr>
          <p:cNvSpPr/>
          <p:nvPr/>
        </p:nvSpPr>
        <p:spPr>
          <a:xfrm>
            <a:off x="3360880" y="695277"/>
            <a:ext cx="2642531" cy="1064018"/>
          </a:xfrm>
          <a:prstGeom prst="rect">
            <a:avLst/>
          </a:prstGeom>
          <a:solidFill>
            <a:srgbClr val="4E95D9"/>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latin typeface="Arial" panose="020B0604020202020204" pitchFamily="34" charset="0"/>
                <a:cs typeface="Arial" panose="020B0604020202020204" pitchFamily="34" charset="0"/>
              </a:rPr>
              <a:t>Commitment 2</a:t>
            </a:r>
            <a:br>
              <a:rPr lang="en-GB" sz="1200" dirty="0">
                <a:solidFill>
                  <a:schemeClr val="tx1"/>
                </a:solidFill>
                <a:latin typeface="Arial" panose="020B0604020202020204" pitchFamily="34" charset="0"/>
                <a:cs typeface="Arial" panose="020B0604020202020204" pitchFamily="34" charset="0"/>
              </a:rPr>
            </a:br>
            <a:br>
              <a:rPr lang="en-GB" sz="1200" dirty="0">
                <a:solidFill>
                  <a:schemeClr val="tx1"/>
                </a:solidFill>
                <a:latin typeface="Arial" panose="020B0604020202020204" pitchFamily="34" charset="0"/>
                <a:cs typeface="Arial" panose="020B0604020202020204" pitchFamily="34" charset="0"/>
              </a:rPr>
            </a:br>
            <a:r>
              <a:rPr lang="en-GB" sz="1200" dirty="0">
                <a:solidFill>
                  <a:schemeClr val="tx1"/>
                </a:solidFill>
                <a:latin typeface="Arial" panose="020B0604020202020204" pitchFamily="34" charset="0"/>
                <a:cs typeface="Arial" panose="020B0604020202020204" pitchFamily="34" charset="0"/>
              </a:rPr>
              <a:t>Children are protected from risk of harm</a:t>
            </a:r>
          </a:p>
        </p:txBody>
      </p:sp>
      <p:sp>
        <p:nvSpPr>
          <p:cNvPr id="7" name="Rectangle 6">
            <a:extLst>
              <a:ext uri="{FF2B5EF4-FFF2-40B4-BE49-F238E27FC236}">
                <a16:creationId xmlns:a16="http://schemas.microsoft.com/office/drawing/2014/main" id="{F8AF98FD-B574-A7DA-C3A8-24A27885F207}"/>
              </a:ext>
            </a:extLst>
          </p:cNvPr>
          <p:cNvSpPr/>
          <p:nvPr/>
        </p:nvSpPr>
        <p:spPr>
          <a:xfrm>
            <a:off x="9330710" y="695277"/>
            <a:ext cx="2429313" cy="1064018"/>
          </a:xfrm>
          <a:prstGeom prst="rect">
            <a:avLst/>
          </a:prstGeom>
          <a:solidFill>
            <a:srgbClr val="8ED973"/>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latin typeface="Arial" panose="020B0604020202020204" pitchFamily="34" charset="0"/>
                <a:cs typeface="Arial" panose="020B0604020202020204" pitchFamily="34" charset="0"/>
              </a:rPr>
              <a:t>Commitment 4</a:t>
            </a:r>
            <a:endParaRPr lang="en-GB" sz="1200" dirty="0">
              <a:solidFill>
                <a:schemeClr val="tx1"/>
              </a:solidFill>
              <a:latin typeface="Arial" panose="020B0604020202020204" pitchFamily="34" charset="0"/>
              <a:cs typeface="Arial" panose="020B0604020202020204" pitchFamily="34" charset="0"/>
            </a:endParaRPr>
          </a:p>
          <a:p>
            <a:pPr algn="ctr"/>
            <a:r>
              <a:rPr lang="en-GB" sz="1200" dirty="0">
                <a:solidFill>
                  <a:schemeClr val="tx1"/>
                </a:solidFill>
                <a:latin typeface="Arial" panose="020B0604020202020204" pitchFamily="34" charset="0"/>
                <a:cs typeface="Arial" panose="020B0604020202020204" pitchFamily="34" charset="0"/>
              </a:rPr>
              <a:t>Multi-agency partners work together and hold each </a:t>
            </a:r>
          </a:p>
          <a:p>
            <a:pPr algn="ctr"/>
            <a:r>
              <a:rPr lang="en-GB" sz="1200" dirty="0">
                <a:solidFill>
                  <a:schemeClr val="tx1"/>
                </a:solidFill>
                <a:latin typeface="Arial" panose="020B0604020202020204" pitchFamily="34" charset="0"/>
                <a:cs typeface="Arial" panose="020B0604020202020204" pitchFamily="34" charset="0"/>
              </a:rPr>
              <a:t>other to account</a:t>
            </a:r>
          </a:p>
        </p:txBody>
      </p:sp>
      <p:sp>
        <p:nvSpPr>
          <p:cNvPr id="8" name="Rectangle 7">
            <a:extLst>
              <a:ext uri="{FF2B5EF4-FFF2-40B4-BE49-F238E27FC236}">
                <a16:creationId xmlns:a16="http://schemas.microsoft.com/office/drawing/2014/main" id="{783CA782-238D-BF19-3E1C-67D102079D04}"/>
              </a:ext>
            </a:extLst>
          </p:cNvPr>
          <p:cNvSpPr/>
          <p:nvPr/>
        </p:nvSpPr>
        <p:spPr>
          <a:xfrm>
            <a:off x="6325206" y="695277"/>
            <a:ext cx="2743547" cy="1064018"/>
          </a:xfrm>
          <a:prstGeom prst="rect">
            <a:avLst/>
          </a:prstGeom>
          <a:solidFill>
            <a:schemeClr val="accent2">
              <a:lumMod val="60000"/>
              <a:lumOff val="4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latin typeface="Arial" panose="020B0604020202020204" pitchFamily="34" charset="0"/>
                <a:cs typeface="Arial" panose="020B0604020202020204" pitchFamily="34" charset="0"/>
              </a:rPr>
              <a:t>Commitment 3</a:t>
            </a:r>
            <a:br>
              <a:rPr lang="en-GB" sz="1200" dirty="0">
                <a:solidFill>
                  <a:schemeClr val="tx1"/>
                </a:solidFill>
                <a:latin typeface="Arial" panose="020B0604020202020204" pitchFamily="34" charset="0"/>
                <a:cs typeface="Arial" panose="020B0604020202020204" pitchFamily="34" charset="0"/>
              </a:rPr>
            </a:br>
            <a:endParaRPr lang="en-GB" sz="1200" dirty="0">
              <a:solidFill>
                <a:schemeClr val="tx1"/>
              </a:solidFill>
              <a:latin typeface="Arial" panose="020B0604020202020204" pitchFamily="34" charset="0"/>
              <a:cs typeface="Arial" panose="020B0604020202020204" pitchFamily="34" charset="0"/>
            </a:endParaRPr>
          </a:p>
          <a:p>
            <a:pPr algn="ctr"/>
            <a:r>
              <a:rPr lang="en-GB" sz="1200" dirty="0">
                <a:solidFill>
                  <a:schemeClr val="tx1"/>
                </a:solidFill>
                <a:latin typeface="Arial" panose="020B0604020202020204" pitchFamily="34" charset="0"/>
                <a:cs typeface="Arial" panose="020B0604020202020204" pitchFamily="34" charset="0"/>
              </a:rPr>
              <a:t>Children are effectively safeguarded, and their welfare promoted</a:t>
            </a:r>
          </a:p>
        </p:txBody>
      </p:sp>
      <p:sp>
        <p:nvSpPr>
          <p:cNvPr id="12" name="Rectangle 11">
            <a:extLst>
              <a:ext uri="{FF2B5EF4-FFF2-40B4-BE49-F238E27FC236}">
                <a16:creationId xmlns:a16="http://schemas.microsoft.com/office/drawing/2014/main" id="{1CF6DAE7-F99F-73AC-F411-9979480CFC85}"/>
              </a:ext>
            </a:extLst>
          </p:cNvPr>
          <p:cNvSpPr/>
          <p:nvPr/>
        </p:nvSpPr>
        <p:spPr>
          <a:xfrm>
            <a:off x="431977" y="1944964"/>
            <a:ext cx="2642531" cy="2619718"/>
          </a:xfrm>
          <a:prstGeom prst="rect">
            <a:avLst/>
          </a:prstGeom>
          <a:solidFill>
            <a:schemeClr val="accent5">
              <a:lumMod val="20000"/>
              <a:lumOff val="80000"/>
            </a:schemeClr>
          </a:solidFill>
          <a:ln>
            <a:solidFill>
              <a:schemeClr val="accent5"/>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Contacts by agency</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Early Help lead professionals by agency</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Early Help numbers </a:t>
            </a:r>
            <a:r>
              <a:rPr lang="en-GB" sz="1050" dirty="0">
                <a:latin typeface="Arial" panose="020B0604020202020204" pitchFamily="34" charset="0"/>
                <a:cs typeface="Arial" panose="020B0604020202020204" pitchFamily="34" charset="0"/>
              </a:rPr>
              <a:t>(Family Help)</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Number of children awaiting specialist health assessments/provision (CAMHs)</a:t>
            </a:r>
          </a:p>
        </p:txBody>
      </p:sp>
      <p:sp>
        <p:nvSpPr>
          <p:cNvPr id="13" name="Rectangle 12">
            <a:extLst>
              <a:ext uri="{FF2B5EF4-FFF2-40B4-BE49-F238E27FC236}">
                <a16:creationId xmlns:a16="http://schemas.microsoft.com/office/drawing/2014/main" id="{B2A9BBC3-4E00-B82C-BCC1-73C25ED05323}"/>
              </a:ext>
            </a:extLst>
          </p:cNvPr>
          <p:cNvSpPr/>
          <p:nvPr/>
        </p:nvSpPr>
        <p:spPr>
          <a:xfrm>
            <a:off x="431977" y="5006506"/>
            <a:ext cx="2663120" cy="1229228"/>
          </a:xfrm>
          <a:prstGeom prst="rect">
            <a:avLst/>
          </a:prstGeom>
          <a:solidFill>
            <a:schemeClr val="accent5">
              <a:lumMod val="20000"/>
              <a:lumOff val="80000"/>
            </a:schemeClr>
          </a:solidFill>
          <a:ln>
            <a:solidFill>
              <a:schemeClr val="accent5"/>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Family help plans (care reforms)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Family help needs measures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Mental Health (Child/Parental</a:t>
            </a:r>
            <a:r>
              <a:rPr lang="en-GB" sz="1200" dirty="0">
                <a:latin typeface="Arial" panose="020B0604020202020204" pitchFamily="34" charset="0"/>
                <a:cs typeface="Arial" panose="020B0604020202020204" pitchFamily="34" charset="0"/>
              </a:rPr>
              <a:t>)</a:t>
            </a:r>
          </a:p>
        </p:txBody>
      </p:sp>
      <p:sp>
        <p:nvSpPr>
          <p:cNvPr id="15" name="Rectangle 14">
            <a:extLst>
              <a:ext uri="{FF2B5EF4-FFF2-40B4-BE49-F238E27FC236}">
                <a16:creationId xmlns:a16="http://schemas.microsoft.com/office/drawing/2014/main" id="{31FB3206-2637-8A3F-A2BE-441D2A85D4E8}"/>
              </a:ext>
            </a:extLst>
          </p:cNvPr>
          <p:cNvSpPr/>
          <p:nvPr/>
        </p:nvSpPr>
        <p:spPr>
          <a:xfrm>
            <a:off x="3360880" y="1944964"/>
            <a:ext cx="2642531" cy="2619719"/>
          </a:xfrm>
          <a:prstGeom prst="rect">
            <a:avLst/>
          </a:prstGeom>
          <a:solidFill>
            <a:schemeClr val="tx2">
              <a:lumMod val="10000"/>
              <a:lumOff val="90000"/>
            </a:schemeClr>
          </a:solidFill>
          <a:ln>
            <a:solidFill>
              <a:schemeClr val="tx2">
                <a:lumMod val="90000"/>
                <a:lumOff val="10000"/>
              </a:schemeClr>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 in Need numbers </a:t>
            </a:r>
            <a:r>
              <a:rPr lang="en-GB" sz="1050" dirty="0">
                <a:latin typeface="Arial" panose="020B0604020202020204" pitchFamily="34" charset="0"/>
                <a:cs typeface="Arial" panose="020B0604020202020204" pitchFamily="34" charset="0"/>
              </a:rPr>
              <a:t>(Family Help)</a:t>
            </a:r>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Referrals by agency </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Repeat referrals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Conversion rate contacts to referrals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Strategy meetings/S47/ICPC</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Educational Attendance, Exclusions, Electively Home Educated &amp; NEET</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Repeat missing from home incidents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CSA and CSE offences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Neglect offences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 Stop Searches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 Arrests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 Strip Searches</a:t>
            </a:r>
            <a:endParaRPr lang="en-GB" sz="900" dirty="0">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4AA84929-FBF7-C932-27C1-42E65255D5CA}"/>
              </a:ext>
            </a:extLst>
          </p:cNvPr>
          <p:cNvSpPr/>
          <p:nvPr/>
        </p:nvSpPr>
        <p:spPr>
          <a:xfrm>
            <a:off x="3360880" y="5006505"/>
            <a:ext cx="2663120" cy="1242023"/>
          </a:xfrm>
          <a:prstGeom prst="rect">
            <a:avLst/>
          </a:prstGeom>
          <a:solidFill>
            <a:schemeClr val="tx2">
              <a:lumMod val="10000"/>
              <a:lumOff val="90000"/>
            </a:schemeClr>
          </a:solidFill>
          <a:ln>
            <a:solidFill>
              <a:schemeClr val="tx2">
                <a:lumMod val="90000"/>
                <a:lumOff val="10000"/>
              </a:schemeClr>
            </a:solidFill>
          </a:ln>
        </p:spPr>
        <p:style>
          <a:lnRef idx="2">
            <a:schemeClr val="dk1"/>
          </a:lnRef>
          <a:fillRef idx="1">
            <a:schemeClr val="lt1"/>
          </a:fillRef>
          <a:effectRef idx="0">
            <a:schemeClr val="dk1"/>
          </a:effectRef>
          <a:fontRef idx="minor">
            <a:schemeClr val="dk1"/>
          </a:fontRef>
        </p:style>
        <p:txBody>
          <a:bodyPr rtlCol="0" anchor="ctr"/>
          <a:lstStyle/>
          <a:p>
            <a:endParaRPr lang="en-GB" sz="900" dirty="0">
              <a:latin typeface="Calibri" panose="020F0502020204030204" pitchFamily="34" charset="0"/>
              <a:cs typeface="Calibri" panose="020F0502020204030204" pitchFamily="34" charset="0"/>
            </a:endParaRPr>
          </a:p>
          <a:p>
            <a:pPr marL="171450" lvl="1" indent="-171450">
              <a:buFont typeface="Arial" panose="020B0604020202020204" pitchFamily="34" charset="0"/>
              <a:buChar char="•"/>
            </a:pPr>
            <a:r>
              <a:rPr lang="en-GB" sz="1100" b="1" dirty="0">
                <a:highlight>
                  <a:srgbClr val="FFFF00"/>
                </a:highlight>
                <a:latin typeface="Arial" panose="020B0604020202020204" pitchFamily="34" charset="0"/>
                <a:cs typeface="Arial" panose="020B0604020202020204" pitchFamily="34" charset="0"/>
              </a:rPr>
              <a:t>Extra Familial Harm (CCE/CSE/Online Harm)</a:t>
            </a:r>
          </a:p>
          <a:p>
            <a:pPr marL="171450" lvl="1"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Domestic Abuse</a:t>
            </a:r>
          </a:p>
          <a:p>
            <a:pPr marL="171450" lvl="1"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Neglect </a:t>
            </a:r>
          </a:p>
          <a:p>
            <a:pPr marL="171450" lvl="1"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Serious Youth Violence</a:t>
            </a:r>
          </a:p>
          <a:p>
            <a:endParaRPr lang="en-GB" sz="1200" dirty="0">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B9CF22BE-4B1C-8FEE-9A51-533CF275DE6D}"/>
              </a:ext>
            </a:extLst>
          </p:cNvPr>
          <p:cNvSpPr/>
          <p:nvPr/>
        </p:nvSpPr>
        <p:spPr>
          <a:xfrm>
            <a:off x="6325206" y="1959130"/>
            <a:ext cx="2743547" cy="2605551"/>
          </a:xfrm>
          <a:prstGeom prst="rect">
            <a:avLst/>
          </a:prstGeom>
          <a:solidFill>
            <a:schemeClr val="accent2">
              <a:lumMod val="20000"/>
              <a:lumOff val="80000"/>
            </a:schemeClr>
          </a:solidFill>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buFont typeface="Arial" panose="020B0604020202020204" pitchFamily="34" charset="0"/>
              <a:buChar cha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Use of Police Powers of Protection</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Number of children subject of Child Protection Plans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Repeat CP in two years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Family Group Decision Making offered and held</a:t>
            </a:r>
          </a:p>
          <a:p>
            <a:pPr marL="171450" indent="-171450">
              <a:buFont typeface="Arial" panose="020B0604020202020204" pitchFamily="34" charset="0"/>
              <a:buChar cha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Number of children subject to Public Law Outline</a:t>
            </a:r>
          </a:p>
          <a:p>
            <a:pPr marL="171450" indent="-171450">
              <a:buFont typeface="Arial" panose="020B0604020202020204" pitchFamily="34" charset="0"/>
              <a:buChar char="•"/>
            </a:pPr>
            <a:r>
              <a:rPr lang="en-GB" sz="1100" dirty="0">
                <a:solidFill>
                  <a:prstClr val="black"/>
                </a:solidFill>
                <a:latin typeface="Arial" panose="020B0604020202020204" pitchFamily="34" charset="0"/>
                <a:cs typeface="Arial" panose="020B0604020202020204" pitchFamily="34" charset="0"/>
              </a:rPr>
              <a:t>Initial Health Assessment timeliness</a:t>
            </a:r>
            <a:endParaRPr lang="en-GB" sz="1100" dirty="0">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DCC0098C-EE46-169A-1531-7756BE0C2266}"/>
              </a:ext>
            </a:extLst>
          </p:cNvPr>
          <p:cNvSpPr/>
          <p:nvPr/>
        </p:nvSpPr>
        <p:spPr>
          <a:xfrm>
            <a:off x="6325206" y="5006505"/>
            <a:ext cx="2764136" cy="1229228"/>
          </a:xfrm>
          <a:prstGeom prst="rect">
            <a:avLst/>
          </a:prstGeom>
          <a:solidFill>
            <a:schemeClr val="accent2">
              <a:lumMod val="20000"/>
              <a:lumOff val="80000"/>
            </a:schemeClr>
          </a:solidFill>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Multi-agency child protection team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solidFill>
                  <a:prstClr val="black"/>
                </a:solidFill>
                <a:latin typeface="Arial" panose="020B0604020202020204" pitchFamily="34" charset="0"/>
                <a:cs typeface="Arial" panose="020B0604020202020204" pitchFamily="34" charset="0"/>
              </a:rPr>
              <a:t>How we understand </a:t>
            </a:r>
            <a:r>
              <a:rPr lang="en-GB" sz="1100" b="1" dirty="0">
                <a:solidFill>
                  <a:prstClr val="black"/>
                </a:solidFill>
                <a:latin typeface="Arial" panose="020B0604020202020204" pitchFamily="34" charset="0"/>
                <a:cs typeface="Arial" panose="020B0604020202020204" pitchFamily="34" charset="0"/>
              </a:rPr>
              <a:t>belonging for children</a:t>
            </a:r>
            <a:endParaRPr kumimoji="0" lang="en-GB"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C115A063-FE38-9DCB-4F92-091DA76EB9E8}"/>
              </a:ext>
            </a:extLst>
          </p:cNvPr>
          <p:cNvSpPr/>
          <p:nvPr/>
        </p:nvSpPr>
        <p:spPr>
          <a:xfrm>
            <a:off x="9330710" y="1944964"/>
            <a:ext cx="2464736" cy="2605550"/>
          </a:xfrm>
          <a:prstGeom prst="rect">
            <a:avLst/>
          </a:prstGeom>
          <a:solidFill>
            <a:schemeClr val="accent6">
              <a:lumMod val="20000"/>
              <a:lumOff val="80000"/>
            </a:schemeClr>
          </a:solidFill>
          <a:ln>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Referrals for practice reviews, serious incident notifications and referring agency</a:t>
            </a:r>
          </a:p>
          <a:p>
            <a:pPr marL="17145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Multi-agency attendance at executive meetings (including education as a strategic partner) </a:t>
            </a:r>
          </a:p>
          <a:p>
            <a:endParaRPr lang="en-GB" sz="1200" dirty="0">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26148B49-8AD1-8CF2-E1B7-4C89634B2DA3}"/>
              </a:ext>
            </a:extLst>
          </p:cNvPr>
          <p:cNvSpPr/>
          <p:nvPr/>
        </p:nvSpPr>
        <p:spPr>
          <a:xfrm>
            <a:off x="9330710" y="5006504"/>
            <a:ext cx="2464736" cy="1242023"/>
          </a:xfrm>
          <a:prstGeom prst="rect">
            <a:avLst/>
          </a:prstGeom>
          <a:solidFill>
            <a:schemeClr val="accent6">
              <a:lumMod val="20000"/>
              <a:lumOff val="80000"/>
            </a:schemeClr>
          </a:solidFill>
          <a:ln>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Training delivered</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Children seen by partners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 and parental influence tracker</a:t>
            </a:r>
          </a:p>
          <a:p>
            <a:pPr marL="171450" indent="-17145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01C9702C-6641-5F8B-65A0-24ED4B135762}"/>
              </a:ext>
            </a:extLst>
          </p:cNvPr>
          <p:cNvSpPr txBox="1"/>
          <p:nvPr/>
        </p:nvSpPr>
        <p:spPr>
          <a:xfrm>
            <a:off x="464837" y="2016320"/>
            <a:ext cx="2663121"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Measure now:</a:t>
            </a:r>
          </a:p>
        </p:txBody>
      </p:sp>
      <p:sp>
        <p:nvSpPr>
          <p:cNvPr id="23" name="TextBox 22">
            <a:extLst>
              <a:ext uri="{FF2B5EF4-FFF2-40B4-BE49-F238E27FC236}">
                <a16:creationId xmlns:a16="http://schemas.microsoft.com/office/drawing/2014/main" id="{37E2D864-90E1-62A6-7A2A-FD83354980A7}"/>
              </a:ext>
            </a:extLst>
          </p:cNvPr>
          <p:cNvSpPr txBox="1"/>
          <p:nvPr/>
        </p:nvSpPr>
        <p:spPr>
          <a:xfrm>
            <a:off x="9390548" y="2022436"/>
            <a:ext cx="2663121"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Measure now:</a:t>
            </a:r>
          </a:p>
        </p:txBody>
      </p:sp>
      <p:sp>
        <p:nvSpPr>
          <p:cNvPr id="24" name="TextBox 23">
            <a:extLst>
              <a:ext uri="{FF2B5EF4-FFF2-40B4-BE49-F238E27FC236}">
                <a16:creationId xmlns:a16="http://schemas.microsoft.com/office/drawing/2014/main" id="{49CF05F5-5F22-866E-BBA2-778E4C7A3F36}"/>
              </a:ext>
            </a:extLst>
          </p:cNvPr>
          <p:cNvSpPr txBox="1"/>
          <p:nvPr/>
        </p:nvSpPr>
        <p:spPr>
          <a:xfrm>
            <a:off x="6405632" y="2022771"/>
            <a:ext cx="2663121"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Measure now:</a:t>
            </a:r>
          </a:p>
        </p:txBody>
      </p:sp>
      <p:sp>
        <p:nvSpPr>
          <p:cNvPr id="25" name="TextBox 24">
            <a:extLst>
              <a:ext uri="{FF2B5EF4-FFF2-40B4-BE49-F238E27FC236}">
                <a16:creationId xmlns:a16="http://schemas.microsoft.com/office/drawing/2014/main" id="{DEA57BAD-28E1-9B2B-4D72-E0F7A8D2D041}"/>
              </a:ext>
            </a:extLst>
          </p:cNvPr>
          <p:cNvSpPr txBox="1"/>
          <p:nvPr/>
        </p:nvSpPr>
        <p:spPr>
          <a:xfrm>
            <a:off x="3420716" y="2016319"/>
            <a:ext cx="2663121"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Measure now:</a:t>
            </a:r>
          </a:p>
        </p:txBody>
      </p:sp>
      <p:sp>
        <p:nvSpPr>
          <p:cNvPr id="26" name="TextBox 25">
            <a:extLst>
              <a:ext uri="{FF2B5EF4-FFF2-40B4-BE49-F238E27FC236}">
                <a16:creationId xmlns:a16="http://schemas.microsoft.com/office/drawing/2014/main" id="{33C2BF11-4E5D-8E79-A88B-44DA4EC89959}"/>
              </a:ext>
            </a:extLst>
          </p:cNvPr>
          <p:cNvSpPr txBox="1"/>
          <p:nvPr/>
        </p:nvSpPr>
        <p:spPr>
          <a:xfrm>
            <a:off x="396554" y="4670003"/>
            <a:ext cx="2423558"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Develop:</a:t>
            </a:r>
          </a:p>
        </p:txBody>
      </p:sp>
      <p:sp>
        <p:nvSpPr>
          <p:cNvPr id="27" name="TextBox 26">
            <a:extLst>
              <a:ext uri="{FF2B5EF4-FFF2-40B4-BE49-F238E27FC236}">
                <a16:creationId xmlns:a16="http://schemas.microsoft.com/office/drawing/2014/main" id="{B1597E90-4478-2D8C-01CE-671450475F34}"/>
              </a:ext>
            </a:extLst>
          </p:cNvPr>
          <p:cNvSpPr txBox="1"/>
          <p:nvPr/>
        </p:nvSpPr>
        <p:spPr>
          <a:xfrm>
            <a:off x="3324304" y="4670004"/>
            <a:ext cx="2423558"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Develop:</a:t>
            </a:r>
          </a:p>
        </p:txBody>
      </p:sp>
      <p:sp>
        <p:nvSpPr>
          <p:cNvPr id="28" name="TextBox 27">
            <a:extLst>
              <a:ext uri="{FF2B5EF4-FFF2-40B4-BE49-F238E27FC236}">
                <a16:creationId xmlns:a16="http://schemas.microsoft.com/office/drawing/2014/main" id="{1928BA0F-36DC-4180-2575-4E02E25401D9}"/>
              </a:ext>
            </a:extLst>
          </p:cNvPr>
          <p:cNvSpPr txBox="1"/>
          <p:nvPr/>
        </p:nvSpPr>
        <p:spPr>
          <a:xfrm>
            <a:off x="6252054" y="4705074"/>
            <a:ext cx="2423558"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Develop:</a:t>
            </a:r>
          </a:p>
        </p:txBody>
      </p:sp>
      <p:sp>
        <p:nvSpPr>
          <p:cNvPr id="29" name="TextBox 28">
            <a:extLst>
              <a:ext uri="{FF2B5EF4-FFF2-40B4-BE49-F238E27FC236}">
                <a16:creationId xmlns:a16="http://schemas.microsoft.com/office/drawing/2014/main" id="{AAB86CDA-1123-8551-DABF-E133F7004E7C}"/>
              </a:ext>
            </a:extLst>
          </p:cNvPr>
          <p:cNvSpPr txBox="1"/>
          <p:nvPr/>
        </p:nvSpPr>
        <p:spPr>
          <a:xfrm>
            <a:off x="9248414" y="4670447"/>
            <a:ext cx="2423558"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Develop</a:t>
            </a:r>
            <a:r>
              <a:rPr lang="en-GB" sz="1200" b="1" dirty="0">
                <a:latin typeface="Calibri" panose="020F0502020204030204" pitchFamily="34" charset="0"/>
                <a:cs typeface="Calibri" panose="020F0502020204030204" pitchFamily="34" charset="0"/>
              </a:rPr>
              <a:t>:</a:t>
            </a:r>
          </a:p>
        </p:txBody>
      </p:sp>
      <p:sp>
        <p:nvSpPr>
          <p:cNvPr id="5" name="TextBox 4">
            <a:extLst>
              <a:ext uri="{FF2B5EF4-FFF2-40B4-BE49-F238E27FC236}">
                <a16:creationId xmlns:a16="http://schemas.microsoft.com/office/drawing/2014/main" id="{5EBA5D6E-38F7-3B2D-41DF-9BA707A88163}"/>
              </a:ext>
            </a:extLst>
          </p:cNvPr>
          <p:cNvSpPr txBox="1"/>
          <p:nvPr/>
        </p:nvSpPr>
        <p:spPr>
          <a:xfrm>
            <a:off x="396554" y="6353849"/>
            <a:ext cx="11398892"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Voice and experience of children and families- belonging, loving homes and thriving families</a:t>
            </a:r>
          </a:p>
        </p:txBody>
      </p:sp>
      <p:sp>
        <p:nvSpPr>
          <p:cNvPr id="6" name="TextBox 5">
            <a:extLst>
              <a:ext uri="{FF2B5EF4-FFF2-40B4-BE49-F238E27FC236}">
                <a16:creationId xmlns:a16="http://schemas.microsoft.com/office/drawing/2014/main" id="{5B80E852-FC8E-D0F5-B0B3-817FD3172A54}"/>
              </a:ext>
            </a:extLst>
          </p:cNvPr>
          <p:cNvSpPr txBox="1"/>
          <p:nvPr/>
        </p:nvSpPr>
        <p:spPr>
          <a:xfrm>
            <a:off x="396554" y="140010"/>
            <a:ext cx="11398892"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Sub regional overarching analysis of public health, deprivation, demand on systems to scene set</a:t>
            </a:r>
          </a:p>
        </p:txBody>
      </p:sp>
    </p:spTree>
    <p:extLst>
      <p:ext uri="{BB962C8B-B14F-4D97-AF65-F5344CB8AC3E}">
        <p14:creationId xmlns:p14="http://schemas.microsoft.com/office/powerpoint/2010/main" val="518559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3E2A0-52F4-9D7D-5712-194E8CEF2D57}"/>
              </a:ext>
            </a:extLst>
          </p:cNvPr>
          <p:cNvSpPr>
            <a:spLocks noGrp="1"/>
          </p:cNvSpPr>
          <p:nvPr>
            <p:ph type="ctrTitle"/>
          </p:nvPr>
        </p:nvSpPr>
        <p:spPr>
          <a:xfrm>
            <a:off x="156947" y="1563931"/>
            <a:ext cx="11878106" cy="1648732"/>
          </a:xfrm>
          <a:noFill/>
        </p:spPr>
        <p:txBody>
          <a:bodyPr>
            <a:normAutofit/>
          </a:bodyPr>
          <a:lstStyle/>
          <a:p>
            <a:r>
              <a:rPr lang="en-GB" sz="5200" dirty="0">
                <a:solidFill>
                  <a:srgbClr val="156082"/>
                </a:solidFill>
              </a:rPr>
              <a:t>Understanding Exploitation</a:t>
            </a:r>
          </a:p>
        </p:txBody>
      </p:sp>
      <p:sp>
        <p:nvSpPr>
          <p:cNvPr id="3" name="TextBox 2">
            <a:extLst>
              <a:ext uri="{FF2B5EF4-FFF2-40B4-BE49-F238E27FC236}">
                <a16:creationId xmlns:a16="http://schemas.microsoft.com/office/drawing/2014/main" id="{99FF0396-B567-36D3-5728-2B76183074C1}"/>
              </a:ext>
            </a:extLst>
          </p:cNvPr>
          <p:cNvSpPr txBox="1"/>
          <p:nvPr/>
        </p:nvSpPr>
        <p:spPr>
          <a:xfrm>
            <a:off x="3217817" y="3766777"/>
            <a:ext cx="5756366" cy="1107996"/>
          </a:xfrm>
          <a:prstGeom prst="rect">
            <a:avLst/>
          </a:prstGeom>
          <a:noFill/>
        </p:spPr>
        <p:txBody>
          <a:bodyPr wrap="square">
            <a:spAutoFit/>
          </a:bodyPr>
          <a:lstStyle/>
          <a:p>
            <a:pPr algn="ctr"/>
            <a:r>
              <a:rPr lang="en-GB" sz="2200" dirty="0"/>
              <a:t>Nik Autumn</a:t>
            </a:r>
          </a:p>
          <a:p>
            <a:pPr algn="ctr"/>
            <a:r>
              <a:rPr lang="en-GB" sz="2200" dirty="0"/>
              <a:t>GM Complex Safeguarding Hub</a:t>
            </a:r>
          </a:p>
          <a:p>
            <a:pPr algn="ctr"/>
            <a:r>
              <a:rPr lang="en-GB" sz="2200" dirty="0"/>
              <a:t>Greater Manchester Combined Authority</a:t>
            </a:r>
          </a:p>
        </p:txBody>
      </p:sp>
      <p:pic>
        <p:nvPicPr>
          <p:cNvPr id="4" name="Picture 3" descr="A blue and purple text on a black background&#10;&#10;Description automatically generated">
            <a:extLst>
              <a:ext uri="{FF2B5EF4-FFF2-40B4-BE49-F238E27FC236}">
                <a16:creationId xmlns:a16="http://schemas.microsoft.com/office/drawing/2014/main" id="{B7626881-2CDA-2C9E-3D0E-099EE821EC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3466" y="225183"/>
            <a:ext cx="2319113" cy="784634"/>
          </a:xfrm>
          <a:prstGeom prst="rect">
            <a:avLst/>
          </a:prstGeom>
        </p:spPr>
      </p:pic>
    </p:spTree>
    <p:extLst>
      <p:ext uri="{BB962C8B-B14F-4D97-AF65-F5344CB8AC3E}">
        <p14:creationId xmlns:p14="http://schemas.microsoft.com/office/powerpoint/2010/main" val="902800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2F896-6443-B1E9-0742-3B01CFD5DB0B}"/>
              </a:ext>
            </a:extLst>
          </p:cNvPr>
          <p:cNvSpPr>
            <a:spLocks noGrp="1"/>
          </p:cNvSpPr>
          <p:nvPr>
            <p:ph type="title"/>
          </p:nvPr>
        </p:nvSpPr>
        <p:spPr/>
        <p:txBody>
          <a:bodyPr/>
          <a:lstStyle/>
          <a:p>
            <a:pPr algn="ctr"/>
            <a:r>
              <a:rPr lang="en-GB" dirty="0">
                <a:solidFill>
                  <a:srgbClr val="156082"/>
                </a:solidFill>
              </a:rPr>
              <a:t>Content</a:t>
            </a:r>
          </a:p>
        </p:txBody>
      </p:sp>
      <p:grpSp>
        <p:nvGrpSpPr>
          <p:cNvPr id="4" name="Group 3">
            <a:extLst>
              <a:ext uri="{FF2B5EF4-FFF2-40B4-BE49-F238E27FC236}">
                <a16:creationId xmlns:a16="http://schemas.microsoft.com/office/drawing/2014/main" id="{9BD59855-64F7-BEA7-883B-9B31A994693D}"/>
              </a:ext>
            </a:extLst>
          </p:cNvPr>
          <p:cNvGrpSpPr/>
          <p:nvPr/>
        </p:nvGrpSpPr>
        <p:grpSpPr>
          <a:xfrm>
            <a:off x="838200" y="1770199"/>
            <a:ext cx="6480888" cy="649424"/>
            <a:chOff x="1011470" y="5843451"/>
            <a:chExt cx="6661396" cy="649424"/>
          </a:xfrm>
        </p:grpSpPr>
        <p:sp>
          <p:nvSpPr>
            <p:cNvPr id="5" name="Rectangle: Rounded Corners 4">
              <a:extLst>
                <a:ext uri="{FF2B5EF4-FFF2-40B4-BE49-F238E27FC236}">
                  <a16:creationId xmlns:a16="http://schemas.microsoft.com/office/drawing/2014/main" id="{40A498FC-F002-094F-1A78-635EA6DF48ED}"/>
                </a:ext>
              </a:extLst>
            </p:cNvPr>
            <p:cNvSpPr/>
            <p:nvPr/>
          </p:nvSpPr>
          <p:spPr>
            <a:xfrm>
              <a:off x="1053736" y="5843451"/>
              <a:ext cx="6619130" cy="649424"/>
            </a:xfrm>
            <a:prstGeom prst="roundRect">
              <a:avLst/>
            </a:prstGeom>
            <a:solidFill>
              <a:srgbClr val="156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B7C7231A-16E0-D600-8112-D6131DC2FB1E}"/>
                </a:ext>
              </a:extLst>
            </p:cNvPr>
            <p:cNvSpPr txBox="1"/>
            <p:nvPr/>
          </p:nvSpPr>
          <p:spPr>
            <a:xfrm>
              <a:off x="1011470" y="5967941"/>
              <a:ext cx="6619129" cy="414383"/>
            </a:xfrm>
            <a:prstGeom prst="rect">
              <a:avLst/>
            </a:prstGeom>
            <a:noFill/>
          </p:spPr>
          <p:txBody>
            <a:bodyPr wrap="square">
              <a:spAutoFit/>
            </a:bodyPr>
            <a:lstStyle/>
            <a:p>
              <a:pPr marL="0" indent="0" algn="ctr">
                <a:buNone/>
              </a:pPr>
              <a:r>
                <a:rPr lang="en-GB" sz="2000" dirty="0">
                  <a:solidFill>
                    <a:schemeClr val="bg1"/>
                  </a:solidFill>
                </a:rPr>
                <a:t>Understanding child exploitation and emerging trends</a:t>
              </a:r>
            </a:p>
          </p:txBody>
        </p:sp>
      </p:grpSp>
      <p:grpSp>
        <p:nvGrpSpPr>
          <p:cNvPr id="9" name="Group 8">
            <a:extLst>
              <a:ext uri="{FF2B5EF4-FFF2-40B4-BE49-F238E27FC236}">
                <a16:creationId xmlns:a16="http://schemas.microsoft.com/office/drawing/2014/main" id="{2AC325D4-70C1-4B12-3C68-342874A6ADA2}"/>
              </a:ext>
            </a:extLst>
          </p:cNvPr>
          <p:cNvGrpSpPr/>
          <p:nvPr/>
        </p:nvGrpSpPr>
        <p:grpSpPr>
          <a:xfrm>
            <a:off x="-100889" y="2599599"/>
            <a:ext cx="8430715" cy="639505"/>
            <a:chOff x="65391" y="5843451"/>
            <a:chExt cx="8430715" cy="639505"/>
          </a:xfrm>
        </p:grpSpPr>
        <p:sp>
          <p:nvSpPr>
            <p:cNvPr id="10" name="Rectangle: Rounded Corners 9">
              <a:extLst>
                <a:ext uri="{FF2B5EF4-FFF2-40B4-BE49-F238E27FC236}">
                  <a16:creationId xmlns:a16="http://schemas.microsoft.com/office/drawing/2014/main" id="{6A1667F8-0749-1579-D388-3AC20E8E394B}"/>
                </a:ext>
              </a:extLst>
            </p:cNvPr>
            <p:cNvSpPr/>
            <p:nvPr/>
          </p:nvSpPr>
          <p:spPr>
            <a:xfrm>
              <a:off x="1053737" y="5843451"/>
              <a:ext cx="6431631" cy="639505"/>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a:extLst>
                <a:ext uri="{FF2B5EF4-FFF2-40B4-BE49-F238E27FC236}">
                  <a16:creationId xmlns:a16="http://schemas.microsoft.com/office/drawing/2014/main" id="{C5C09823-90B1-E029-739A-F0B02202944B}"/>
                </a:ext>
              </a:extLst>
            </p:cNvPr>
            <p:cNvSpPr txBox="1"/>
            <p:nvPr/>
          </p:nvSpPr>
          <p:spPr>
            <a:xfrm>
              <a:off x="65391" y="5963148"/>
              <a:ext cx="8430715" cy="400110"/>
            </a:xfrm>
            <a:prstGeom prst="rect">
              <a:avLst/>
            </a:prstGeom>
            <a:noFill/>
          </p:spPr>
          <p:txBody>
            <a:bodyPr wrap="square">
              <a:spAutoFit/>
            </a:bodyPr>
            <a:lstStyle/>
            <a:p>
              <a:pPr marL="0" indent="0" algn="ctr">
                <a:buNone/>
              </a:pPr>
              <a:r>
                <a:rPr lang="en-GB" sz="2000" dirty="0">
                  <a:solidFill>
                    <a:schemeClr val="bg1"/>
                  </a:solidFill>
                </a:rPr>
                <a:t>Considering intersectionality in the context of exploitation </a:t>
              </a:r>
            </a:p>
          </p:txBody>
        </p:sp>
      </p:grpSp>
      <p:grpSp>
        <p:nvGrpSpPr>
          <p:cNvPr id="12" name="Group 11">
            <a:extLst>
              <a:ext uri="{FF2B5EF4-FFF2-40B4-BE49-F238E27FC236}">
                <a16:creationId xmlns:a16="http://schemas.microsoft.com/office/drawing/2014/main" id="{8077AE90-2007-CBC4-7427-097A11179940}"/>
              </a:ext>
            </a:extLst>
          </p:cNvPr>
          <p:cNvGrpSpPr/>
          <p:nvPr/>
        </p:nvGrpSpPr>
        <p:grpSpPr>
          <a:xfrm>
            <a:off x="676014" y="3413883"/>
            <a:ext cx="6643074" cy="649424"/>
            <a:chOff x="883811" y="5843451"/>
            <a:chExt cx="6023314" cy="649424"/>
          </a:xfrm>
        </p:grpSpPr>
        <p:sp>
          <p:nvSpPr>
            <p:cNvPr id="13" name="Rectangle: Rounded Corners 12">
              <a:extLst>
                <a:ext uri="{FF2B5EF4-FFF2-40B4-BE49-F238E27FC236}">
                  <a16:creationId xmlns:a16="http://schemas.microsoft.com/office/drawing/2014/main" id="{5DE7133A-DD45-80BA-11A6-7964B8EFA165}"/>
                </a:ext>
              </a:extLst>
            </p:cNvPr>
            <p:cNvSpPr/>
            <p:nvPr/>
          </p:nvSpPr>
          <p:spPr>
            <a:xfrm>
              <a:off x="1053736" y="5843451"/>
              <a:ext cx="5853389" cy="649424"/>
            </a:xfrm>
            <a:prstGeom prst="roundRect">
              <a:avLst/>
            </a:prstGeom>
            <a:solidFill>
              <a:srgbClr val="156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a:extLst>
                <a:ext uri="{FF2B5EF4-FFF2-40B4-BE49-F238E27FC236}">
                  <a16:creationId xmlns:a16="http://schemas.microsoft.com/office/drawing/2014/main" id="{5530D5AB-0D90-DAFA-8D38-E4A8003CBB64}"/>
                </a:ext>
              </a:extLst>
            </p:cNvPr>
            <p:cNvSpPr txBox="1"/>
            <p:nvPr/>
          </p:nvSpPr>
          <p:spPr>
            <a:xfrm>
              <a:off x="883811" y="5968108"/>
              <a:ext cx="5962354" cy="400110"/>
            </a:xfrm>
            <a:prstGeom prst="rect">
              <a:avLst/>
            </a:prstGeom>
            <a:noFill/>
          </p:spPr>
          <p:txBody>
            <a:bodyPr wrap="square">
              <a:spAutoFit/>
            </a:bodyPr>
            <a:lstStyle/>
            <a:p>
              <a:pPr marL="0" indent="0" algn="ctr">
                <a:buNone/>
              </a:pPr>
              <a:endParaRPr lang="en-GB" sz="2000" dirty="0">
                <a:solidFill>
                  <a:schemeClr val="bg1"/>
                </a:solidFill>
              </a:endParaRPr>
            </a:p>
          </p:txBody>
        </p:sp>
      </p:grpSp>
      <p:sp>
        <p:nvSpPr>
          <p:cNvPr id="3" name="TextBox 2">
            <a:extLst>
              <a:ext uri="{FF2B5EF4-FFF2-40B4-BE49-F238E27FC236}">
                <a16:creationId xmlns:a16="http://schemas.microsoft.com/office/drawing/2014/main" id="{FF413A97-5A42-25AB-B272-A7180EEC3088}"/>
              </a:ext>
            </a:extLst>
          </p:cNvPr>
          <p:cNvSpPr txBox="1"/>
          <p:nvPr/>
        </p:nvSpPr>
        <p:spPr>
          <a:xfrm>
            <a:off x="-593346" y="3525471"/>
            <a:ext cx="6204222" cy="400110"/>
          </a:xfrm>
          <a:prstGeom prst="rect">
            <a:avLst/>
          </a:prstGeom>
          <a:noFill/>
        </p:spPr>
        <p:txBody>
          <a:bodyPr wrap="square">
            <a:spAutoFit/>
          </a:bodyPr>
          <a:lstStyle/>
          <a:p>
            <a:pPr marL="0" indent="0" algn="ctr">
              <a:buNone/>
            </a:pPr>
            <a:r>
              <a:rPr lang="en-GB" sz="2000" dirty="0">
                <a:solidFill>
                  <a:schemeClr val="bg1"/>
                </a:solidFill>
              </a:rPr>
              <a:t>Findings from peer reviews</a:t>
            </a:r>
          </a:p>
        </p:txBody>
      </p:sp>
      <p:sp>
        <p:nvSpPr>
          <p:cNvPr id="7" name="TextBox 6">
            <a:extLst>
              <a:ext uri="{FF2B5EF4-FFF2-40B4-BE49-F238E27FC236}">
                <a16:creationId xmlns:a16="http://schemas.microsoft.com/office/drawing/2014/main" id="{BA85AA98-FD13-1A01-1B4A-00BF1FA603AC}"/>
              </a:ext>
            </a:extLst>
          </p:cNvPr>
          <p:cNvSpPr txBox="1"/>
          <p:nvPr/>
        </p:nvSpPr>
        <p:spPr>
          <a:xfrm>
            <a:off x="323992" y="4388015"/>
            <a:ext cx="8160182" cy="400110"/>
          </a:xfrm>
          <a:prstGeom prst="rect">
            <a:avLst/>
          </a:prstGeom>
          <a:noFill/>
        </p:spPr>
        <p:txBody>
          <a:bodyPr wrap="square">
            <a:spAutoFit/>
          </a:bodyPr>
          <a:lstStyle/>
          <a:p>
            <a:pPr marL="0" indent="0" algn="ctr">
              <a:buNone/>
            </a:pPr>
            <a:r>
              <a:rPr lang="en-GB" sz="2000" dirty="0">
                <a:solidFill>
                  <a:schemeClr val="bg1"/>
                </a:solidFill>
              </a:rPr>
              <a:t>Understanding trauma, toxic stress, and impact on behaviour</a:t>
            </a:r>
          </a:p>
        </p:txBody>
      </p:sp>
      <p:sp>
        <p:nvSpPr>
          <p:cNvPr id="8" name="TextBox 7">
            <a:extLst>
              <a:ext uri="{FF2B5EF4-FFF2-40B4-BE49-F238E27FC236}">
                <a16:creationId xmlns:a16="http://schemas.microsoft.com/office/drawing/2014/main" id="{8E76EC05-4EF0-D7B6-FD36-D1B004905291}"/>
              </a:ext>
            </a:extLst>
          </p:cNvPr>
          <p:cNvSpPr txBox="1"/>
          <p:nvPr/>
        </p:nvSpPr>
        <p:spPr>
          <a:xfrm>
            <a:off x="169644" y="5223473"/>
            <a:ext cx="8160182" cy="400110"/>
          </a:xfrm>
          <a:prstGeom prst="rect">
            <a:avLst/>
          </a:prstGeom>
          <a:noFill/>
        </p:spPr>
        <p:txBody>
          <a:bodyPr wrap="square">
            <a:spAutoFit/>
          </a:bodyPr>
          <a:lstStyle/>
          <a:p>
            <a:pPr marL="0" indent="0" algn="ctr">
              <a:buNone/>
            </a:pPr>
            <a:r>
              <a:rPr lang="en-GB" sz="2000" dirty="0">
                <a:solidFill>
                  <a:schemeClr val="bg1"/>
                </a:solidFill>
              </a:rPr>
              <a:t>Knowing the signs/indicators of exploitation, and their limits</a:t>
            </a:r>
          </a:p>
        </p:txBody>
      </p:sp>
      <p:pic>
        <p:nvPicPr>
          <p:cNvPr id="21" name="Picture 20" descr="A blue and purple text on a black background&#10;&#10;Description automatically generated">
            <a:extLst>
              <a:ext uri="{FF2B5EF4-FFF2-40B4-BE49-F238E27FC236}">
                <a16:creationId xmlns:a16="http://schemas.microsoft.com/office/drawing/2014/main" id="{96288E2A-1B91-4EA9-2A5C-F7FC476B48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3466" y="225183"/>
            <a:ext cx="2319113" cy="784634"/>
          </a:xfrm>
          <a:prstGeom prst="rect">
            <a:avLst/>
          </a:prstGeom>
        </p:spPr>
      </p:pic>
    </p:spTree>
    <p:extLst>
      <p:ext uri="{BB962C8B-B14F-4D97-AF65-F5344CB8AC3E}">
        <p14:creationId xmlns:p14="http://schemas.microsoft.com/office/powerpoint/2010/main" val="364406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9EAC7-D9F7-8AA4-DD15-FF3A9D66B0FC}"/>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30B7E565-5B09-BAF1-61C2-B874653D67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443" r="3114" b="-1"/>
          <a:stretch>
            <a:fillRect/>
          </a:stretch>
        </p:blipFill>
        <p:spPr bwMode="auto">
          <a:xfrm>
            <a:off x="838200" y="2227518"/>
            <a:ext cx="2255462" cy="31552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Mafia Kids Photograph by Often Pics - Fine Art America">
            <a:extLst>
              <a:ext uri="{FF2B5EF4-FFF2-40B4-BE49-F238E27FC236}">
                <a16:creationId xmlns:a16="http://schemas.microsoft.com/office/drawing/2014/main" id="{63491380-9946-19BA-35E5-7841E6D715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745" r="22143" b="5"/>
          <a:stretch>
            <a:fillRect/>
          </a:stretch>
        </p:blipFill>
        <p:spPr bwMode="auto">
          <a:xfrm>
            <a:off x="2711371" y="3129841"/>
            <a:ext cx="2255462" cy="31552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newspaper with text on it&#10;&#10;AI-generated content may be incorrect.">
            <a:extLst>
              <a:ext uri="{FF2B5EF4-FFF2-40B4-BE49-F238E27FC236}">
                <a16:creationId xmlns:a16="http://schemas.microsoft.com/office/drawing/2014/main" id="{F97992B6-D463-A766-658A-42DDDF3C83A3}"/>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rcRect r="-1" b="3774"/>
          <a:stretch>
            <a:fillRect/>
          </a:stretch>
        </p:blipFill>
        <p:spPr>
          <a:xfrm>
            <a:off x="4966833" y="2227518"/>
            <a:ext cx="2255462" cy="3155238"/>
          </a:xfrm>
          <a:prstGeom prst="rect">
            <a:avLst/>
          </a:prstGeom>
        </p:spPr>
      </p:pic>
      <p:pic>
        <p:nvPicPr>
          <p:cNvPr id="5" name="Picture 3" descr="The Prince in the Tower: James VI and I's Childhood at Stirling Castle -  Historic Environment Scotland Blog">
            <a:extLst>
              <a:ext uri="{FF2B5EF4-FFF2-40B4-BE49-F238E27FC236}">
                <a16:creationId xmlns:a16="http://schemas.microsoft.com/office/drawing/2014/main" id="{EC57CEBC-9BEC-9BB2-781C-B2A17DCABA29}"/>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725" r="-9" b="-9"/>
          <a:stretch>
            <a:fillRect/>
          </a:stretch>
        </p:blipFill>
        <p:spPr bwMode="auto">
          <a:xfrm>
            <a:off x="9098338" y="2227518"/>
            <a:ext cx="2255462"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he British Newspaper Archive Blog Cleveland Street Scandal | British  Newspaper Archive">
            <a:extLst>
              <a:ext uri="{FF2B5EF4-FFF2-40B4-BE49-F238E27FC236}">
                <a16:creationId xmlns:a16="http://schemas.microsoft.com/office/drawing/2014/main" id="{6C57A8A9-6F14-EE29-3269-C1EEB4E0B91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23122" r="22551" b="-1"/>
          <a:stretch>
            <a:fillRect/>
          </a:stretch>
        </p:blipFill>
        <p:spPr bwMode="auto">
          <a:xfrm>
            <a:off x="7032586" y="3129841"/>
            <a:ext cx="2255462" cy="315523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2DF2F796-95F1-5534-D589-17181F2A32B3}"/>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156082"/>
                </a:solidFill>
              </a:rPr>
              <a:t>History</a:t>
            </a:r>
          </a:p>
        </p:txBody>
      </p:sp>
      <p:pic>
        <p:nvPicPr>
          <p:cNvPr id="10" name="Picture 9" descr="A blue and purple text on a black background&#10;&#10;Description automatically generated">
            <a:extLst>
              <a:ext uri="{FF2B5EF4-FFF2-40B4-BE49-F238E27FC236}">
                <a16:creationId xmlns:a16="http://schemas.microsoft.com/office/drawing/2014/main" id="{0B057D01-0121-E05E-67A6-C2B714294E1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03466" y="225183"/>
            <a:ext cx="2319113" cy="784634"/>
          </a:xfrm>
          <a:prstGeom prst="rect">
            <a:avLst/>
          </a:prstGeom>
        </p:spPr>
      </p:pic>
      <p:sp>
        <p:nvSpPr>
          <p:cNvPr id="12" name="TextBox 11">
            <a:extLst>
              <a:ext uri="{FF2B5EF4-FFF2-40B4-BE49-F238E27FC236}">
                <a16:creationId xmlns:a16="http://schemas.microsoft.com/office/drawing/2014/main" id="{B7CA4169-EA23-0123-4DDC-43E2AEE35D1C}"/>
              </a:ext>
            </a:extLst>
          </p:cNvPr>
          <p:cNvSpPr txBox="1"/>
          <p:nvPr/>
        </p:nvSpPr>
        <p:spPr>
          <a:xfrm>
            <a:off x="838200" y="1475244"/>
            <a:ext cx="3461140" cy="430887"/>
          </a:xfrm>
          <a:prstGeom prst="rect">
            <a:avLst/>
          </a:prstGeom>
          <a:grpFill/>
        </p:spPr>
        <p:txBody>
          <a:bodyPr wrap="none" rtlCol="0">
            <a:spAutoFit/>
          </a:bodyPr>
          <a:lstStyle/>
          <a:p>
            <a:pPr algn="ctr"/>
            <a:r>
              <a:rPr lang="en-GB" sz="2200" dirty="0"/>
              <a:t>It didn’t start in Rochdale…</a:t>
            </a:r>
          </a:p>
        </p:txBody>
      </p:sp>
    </p:spTree>
    <p:extLst>
      <p:ext uri="{BB962C8B-B14F-4D97-AF65-F5344CB8AC3E}">
        <p14:creationId xmlns:p14="http://schemas.microsoft.com/office/powerpoint/2010/main" val="3855086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F4A82-547F-774D-EDCA-48F8064BD33A}"/>
              </a:ext>
            </a:extLst>
          </p:cNvPr>
          <p:cNvSpPr>
            <a:spLocks noGrp="1"/>
          </p:cNvSpPr>
          <p:nvPr>
            <p:ph type="title"/>
          </p:nvPr>
        </p:nvSpPr>
        <p:spPr/>
        <p:txBody>
          <a:bodyPr>
            <a:normAutofit/>
          </a:bodyPr>
          <a:lstStyle/>
          <a:p>
            <a:pPr algn="ctr"/>
            <a:r>
              <a:rPr lang="en-GB" sz="4000" dirty="0">
                <a:solidFill>
                  <a:srgbClr val="156082"/>
                </a:solidFill>
              </a:rPr>
              <a:t>Modern Slavery</a:t>
            </a:r>
            <a:endParaRPr lang="en-GB" sz="4000" dirty="0"/>
          </a:p>
        </p:txBody>
      </p:sp>
      <p:sp>
        <p:nvSpPr>
          <p:cNvPr id="11" name="TextBox 10">
            <a:extLst>
              <a:ext uri="{FF2B5EF4-FFF2-40B4-BE49-F238E27FC236}">
                <a16:creationId xmlns:a16="http://schemas.microsoft.com/office/drawing/2014/main" id="{8D72715B-1510-0842-AD11-7A71D0E1B58C}"/>
              </a:ext>
            </a:extLst>
          </p:cNvPr>
          <p:cNvSpPr txBox="1"/>
          <p:nvPr/>
        </p:nvSpPr>
        <p:spPr>
          <a:xfrm>
            <a:off x="606844" y="1443841"/>
            <a:ext cx="10746955" cy="3970318"/>
          </a:xfrm>
          <a:prstGeom prst="rect">
            <a:avLst/>
          </a:prstGeom>
          <a:grpFill/>
        </p:spPr>
        <p:txBody>
          <a:bodyPr wrap="square">
            <a:spAutoFit/>
          </a:bodyPr>
          <a:lstStyle/>
          <a:p>
            <a:pPr>
              <a:buNone/>
            </a:pPr>
            <a:r>
              <a:rPr lang="en-GB" dirty="0">
                <a:solidFill>
                  <a:srgbClr val="A71680"/>
                </a:solidFill>
              </a:rPr>
              <a:t>Modern slavery </a:t>
            </a:r>
            <a:r>
              <a:rPr lang="en-GB" dirty="0"/>
              <a:t>involves the exploitation of people for personal or commercial gain, often through coercion, deception, or abuse of vulnerability. Common forms include:</a:t>
            </a:r>
            <a:br>
              <a:rPr lang="en-GB" dirty="0"/>
            </a:br>
            <a:endParaRPr lang="en-GB" dirty="0"/>
          </a:p>
          <a:p>
            <a:r>
              <a:rPr lang="en-GB" dirty="0">
                <a:solidFill>
                  <a:srgbClr val="A71680"/>
                </a:solidFill>
              </a:rPr>
              <a:t>Forced Labour</a:t>
            </a:r>
            <a:br>
              <a:rPr lang="en-GB" dirty="0"/>
            </a:br>
            <a:r>
              <a:rPr lang="en-GB" dirty="0"/>
              <a:t>Individuals are compelled to work under threat or coercion, often in poor conditions and for little or no pay.</a:t>
            </a:r>
            <a:br>
              <a:rPr lang="en-GB" dirty="0"/>
            </a:br>
            <a:endParaRPr lang="en-GB" dirty="0"/>
          </a:p>
          <a:p>
            <a:r>
              <a:rPr lang="en-GB" dirty="0">
                <a:solidFill>
                  <a:srgbClr val="A71680"/>
                </a:solidFill>
              </a:rPr>
              <a:t>Sexual Exploitation</a:t>
            </a:r>
            <a:br>
              <a:rPr lang="en-GB" dirty="0"/>
            </a:br>
            <a:r>
              <a:rPr lang="en-GB" dirty="0"/>
              <a:t>Adults are forced into prostitution or other sexual activities through violence, threats, or manipulation.</a:t>
            </a:r>
          </a:p>
          <a:p>
            <a:br>
              <a:rPr lang="en-GB" dirty="0"/>
            </a:br>
            <a:r>
              <a:rPr lang="en-GB" dirty="0">
                <a:solidFill>
                  <a:srgbClr val="A71680"/>
                </a:solidFill>
              </a:rPr>
              <a:t>Criminal Exploitation</a:t>
            </a:r>
            <a:br>
              <a:rPr lang="en-GB" dirty="0"/>
            </a:br>
            <a:r>
              <a:rPr lang="en-GB" dirty="0"/>
              <a:t>Victims are coerced into committing crimes such as drug trafficking, theft, or fraud.</a:t>
            </a:r>
            <a:br>
              <a:rPr lang="en-GB" dirty="0"/>
            </a:br>
            <a:endParaRPr lang="en-GB" dirty="0"/>
          </a:p>
          <a:p>
            <a:r>
              <a:rPr lang="en-GB" dirty="0">
                <a:solidFill>
                  <a:srgbClr val="A71680"/>
                </a:solidFill>
              </a:rPr>
              <a:t>Domestic Servitude</a:t>
            </a:r>
            <a:br>
              <a:rPr lang="en-GB" dirty="0"/>
            </a:br>
            <a:r>
              <a:rPr lang="en-GB" dirty="0"/>
              <a:t>People are forced to work in private households, often isolated and without freedom of movement.</a:t>
            </a:r>
          </a:p>
        </p:txBody>
      </p:sp>
    </p:spTree>
    <p:extLst>
      <p:ext uri="{BB962C8B-B14F-4D97-AF65-F5344CB8AC3E}">
        <p14:creationId xmlns:p14="http://schemas.microsoft.com/office/powerpoint/2010/main" val="3494480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purple text on a black background&#10;&#10;Description automatically generated">
            <a:extLst>
              <a:ext uri="{FF2B5EF4-FFF2-40B4-BE49-F238E27FC236}">
                <a16:creationId xmlns:a16="http://schemas.microsoft.com/office/drawing/2014/main" id="{97E0E253-DCF2-5226-2BFD-6234255764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3837" y="225183"/>
            <a:ext cx="2319113" cy="784634"/>
          </a:xfrm>
          <a:prstGeom prst="rect">
            <a:avLst/>
          </a:prstGeom>
        </p:spPr>
      </p:pic>
      <p:sp>
        <p:nvSpPr>
          <p:cNvPr id="6" name="Title 1">
            <a:extLst>
              <a:ext uri="{FF2B5EF4-FFF2-40B4-BE49-F238E27FC236}">
                <a16:creationId xmlns:a16="http://schemas.microsoft.com/office/drawing/2014/main" id="{30FA9D98-8F0F-B4A6-30A7-11782E988A1A}"/>
              </a:ext>
            </a:extLst>
          </p:cNvPr>
          <p:cNvSpPr>
            <a:spLocks noGrp="1"/>
          </p:cNvSpPr>
          <p:nvPr>
            <p:ph type="ctrTitle"/>
          </p:nvPr>
        </p:nvSpPr>
        <p:spPr>
          <a:xfrm>
            <a:off x="0" y="-638915"/>
            <a:ext cx="11878106" cy="1648732"/>
          </a:xfrm>
          <a:noFill/>
        </p:spPr>
        <p:txBody>
          <a:bodyPr>
            <a:normAutofit/>
          </a:bodyPr>
          <a:lstStyle/>
          <a:p>
            <a:r>
              <a:rPr lang="en-GB" sz="4000" dirty="0">
                <a:solidFill>
                  <a:srgbClr val="156082"/>
                </a:solidFill>
              </a:rPr>
              <a:t>Exploitation of Children</a:t>
            </a:r>
          </a:p>
        </p:txBody>
      </p:sp>
      <p:sp>
        <p:nvSpPr>
          <p:cNvPr id="2" name="TextBox 1">
            <a:extLst>
              <a:ext uri="{FF2B5EF4-FFF2-40B4-BE49-F238E27FC236}">
                <a16:creationId xmlns:a16="http://schemas.microsoft.com/office/drawing/2014/main" id="{D79B855C-1E5C-9A0D-D136-164CE571752C}"/>
              </a:ext>
            </a:extLst>
          </p:cNvPr>
          <p:cNvSpPr txBox="1"/>
          <p:nvPr/>
        </p:nvSpPr>
        <p:spPr>
          <a:xfrm>
            <a:off x="1944305" y="1966452"/>
            <a:ext cx="1116011" cy="707886"/>
          </a:xfrm>
          <a:prstGeom prst="rect">
            <a:avLst/>
          </a:prstGeom>
          <a:grpFill/>
        </p:spPr>
        <p:txBody>
          <a:bodyPr wrap="none" rtlCol="0">
            <a:spAutoFit/>
          </a:bodyPr>
          <a:lstStyle/>
          <a:p>
            <a:pPr algn="ctr"/>
            <a:r>
              <a:rPr lang="en-GB" sz="4000" dirty="0">
                <a:solidFill>
                  <a:srgbClr val="4EC2BF"/>
                </a:solidFill>
              </a:rPr>
              <a:t>CSE</a:t>
            </a:r>
          </a:p>
        </p:txBody>
      </p:sp>
      <p:sp>
        <p:nvSpPr>
          <p:cNvPr id="3" name="TextBox 2">
            <a:extLst>
              <a:ext uri="{FF2B5EF4-FFF2-40B4-BE49-F238E27FC236}">
                <a16:creationId xmlns:a16="http://schemas.microsoft.com/office/drawing/2014/main" id="{2643D1C1-2595-1D48-19AC-DC28319F3087}"/>
              </a:ext>
            </a:extLst>
          </p:cNvPr>
          <p:cNvSpPr txBox="1"/>
          <p:nvPr/>
        </p:nvSpPr>
        <p:spPr>
          <a:xfrm>
            <a:off x="7952452" y="1966452"/>
            <a:ext cx="1179234" cy="707886"/>
          </a:xfrm>
          <a:prstGeom prst="rect">
            <a:avLst/>
          </a:prstGeom>
          <a:grpFill/>
        </p:spPr>
        <p:txBody>
          <a:bodyPr wrap="none" rtlCol="0">
            <a:spAutoFit/>
          </a:bodyPr>
          <a:lstStyle/>
          <a:p>
            <a:pPr algn="ctr"/>
            <a:r>
              <a:rPr lang="en-GB" sz="4000" dirty="0">
                <a:solidFill>
                  <a:srgbClr val="A71680"/>
                </a:solidFill>
              </a:rPr>
              <a:t>CCE</a:t>
            </a:r>
          </a:p>
        </p:txBody>
      </p:sp>
      <p:sp>
        <p:nvSpPr>
          <p:cNvPr id="7" name="TextBox 6">
            <a:extLst>
              <a:ext uri="{FF2B5EF4-FFF2-40B4-BE49-F238E27FC236}">
                <a16:creationId xmlns:a16="http://schemas.microsoft.com/office/drawing/2014/main" id="{3DF02EF7-E4E8-3FAD-193F-01E82DEA710B}"/>
              </a:ext>
            </a:extLst>
          </p:cNvPr>
          <p:cNvSpPr txBox="1"/>
          <p:nvPr/>
        </p:nvSpPr>
        <p:spPr>
          <a:xfrm>
            <a:off x="6332234" y="4183663"/>
            <a:ext cx="2477217" cy="461665"/>
          </a:xfrm>
          <a:prstGeom prst="rect">
            <a:avLst/>
          </a:prstGeom>
          <a:grpFill/>
        </p:spPr>
        <p:txBody>
          <a:bodyPr wrap="none" rtlCol="0">
            <a:spAutoFit/>
          </a:bodyPr>
          <a:lstStyle/>
          <a:p>
            <a:pPr algn="ctr"/>
            <a:r>
              <a:rPr lang="en-GB" sz="2400" dirty="0">
                <a:solidFill>
                  <a:srgbClr val="4EC2BF"/>
                </a:solidFill>
              </a:rPr>
              <a:t>Organ Harvesting</a:t>
            </a:r>
          </a:p>
        </p:txBody>
      </p:sp>
      <p:sp>
        <p:nvSpPr>
          <p:cNvPr id="9" name="TextBox 8">
            <a:extLst>
              <a:ext uri="{FF2B5EF4-FFF2-40B4-BE49-F238E27FC236}">
                <a16:creationId xmlns:a16="http://schemas.microsoft.com/office/drawing/2014/main" id="{5FD596EE-9E6F-67B2-7EBD-5F7C47B1F75C}"/>
              </a:ext>
            </a:extLst>
          </p:cNvPr>
          <p:cNvSpPr txBox="1"/>
          <p:nvPr/>
        </p:nvSpPr>
        <p:spPr>
          <a:xfrm>
            <a:off x="2703386" y="3429000"/>
            <a:ext cx="2798843" cy="461665"/>
          </a:xfrm>
          <a:prstGeom prst="rect">
            <a:avLst/>
          </a:prstGeom>
          <a:grpFill/>
        </p:spPr>
        <p:txBody>
          <a:bodyPr wrap="none" rtlCol="0">
            <a:spAutoFit/>
          </a:bodyPr>
          <a:lstStyle/>
          <a:p>
            <a:pPr algn="ctr"/>
            <a:r>
              <a:rPr lang="en-GB" sz="2400" dirty="0">
                <a:solidFill>
                  <a:srgbClr val="A71680"/>
                </a:solidFill>
              </a:rPr>
              <a:t>Domestic Servitude</a:t>
            </a:r>
          </a:p>
        </p:txBody>
      </p:sp>
      <p:sp>
        <p:nvSpPr>
          <p:cNvPr id="10" name="TextBox 9">
            <a:extLst>
              <a:ext uri="{FF2B5EF4-FFF2-40B4-BE49-F238E27FC236}">
                <a16:creationId xmlns:a16="http://schemas.microsoft.com/office/drawing/2014/main" id="{4D36E2A1-BD18-E64F-B4F5-FA2CF1E87CB4}"/>
              </a:ext>
            </a:extLst>
          </p:cNvPr>
          <p:cNvSpPr txBox="1"/>
          <p:nvPr/>
        </p:nvSpPr>
        <p:spPr>
          <a:xfrm>
            <a:off x="4880122" y="2412727"/>
            <a:ext cx="2431756" cy="523220"/>
          </a:xfrm>
          <a:prstGeom prst="rect">
            <a:avLst/>
          </a:prstGeom>
          <a:grpFill/>
        </p:spPr>
        <p:txBody>
          <a:bodyPr wrap="none" rtlCol="0">
            <a:spAutoFit/>
          </a:bodyPr>
          <a:lstStyle/>
          <a:p>
            <a:pPr algn="ctr"/>
            <a:r>
              <a:rPr lang="en-GB" sz="2800" dirty="0">
                <a:solidFill>
                  <a:srgbClr val="4EC2BF"/>
                </a:solidFill>
              </a:rPr>
              <a:t>Forced Labour</a:t>
            </a:r>
          </a:p>
        </p:txBody>
      </p:sp>
      <p:sp>
        <p:nvSpPr>
          <p:cNvPr id="11" name="TextBox 10">
            <a:extLst>
              <a:ext uri="{FF2B5EF4-FFF2-40B4-BE49-F238E27FC236}">
                <a16:creationId xmlns:a16="http://schemas.microsoft.com/office/drawing/2014/main" id="{878ED649-58A2-720B-0973-F59ABEF8521C}"/>
              </a:ext>
            </a:extLst>
          </p:cNvPr>
          <p:cNvSpPr txBox="1"/>
          <p:nvPr/>
        </p:nvSpPr>
        <p:spPr>
          <a:xfrm>
            <a:off x="5737102" y="2057478"/>
            <a:ext cx="2215350" cy="400110"/>
          </a:xfrm>
          <a:prstGeom prst="rect">
            <a:avLst/>
          </a:prstGeom>
          <a:grpFill/>
        </p:spPr>
        <p:txBody>
          <a:bodyPr wrap="none" rtlCol="0">
            <a:spAutoFit/>
          </a:bodyPr>
          <a:lstStyle/>
          <a:p>
            <a:pPr algn="ctr"/>
            <a:r>
              <a:rPr lang="en-GB" sz="2000" dirty="0"/>
              <a:t>Money Laundering</a:t>
            </a:r>
          </a:p>
        </p:txBody>
      </p:sp>
      <p:sp>
        <p:nvSpPr>
          <p:cNvPr id="12" name="TextBox 11">
            <a:extLst>
              <a:ext uri="{FF2B5EF4-FFF2-40B4-BE49-F238E27FC236}">
                <a16:creationId xmlns:a16="http://schemas.microsoft.com/office/drawing/2014/main" id="{BC9E23D0-B123-7FE7-226C-6B08F2BEF8B2}"/>
              </a:ext>
            </a:extLst>
          </p:cNvPr>
          <p:cNvSpPr txBox="1"/>
          <p:nvPr/>
        </p:nvSpPr>
        <p:spPr>
          <a:xfrm>
            <a:off x="8839554" y="1719271"/>
            <a:ext cx="2507482" cy="400110"/>
          </a:xfrm>
          <a:prstGeom prst="rect">
            <a:avLst/>
          </a:prstGeom>
          <a:grpFill/>
        </p:spPr>
        <p:txBody>
          <a:bodyPr wrap="none" rtlCol="0">
            <a:spAutoFit/>
          </a:bodyPr>
          <a:lstStyle/>
          <a:p>
            <a:pPr algn="ctr"/>
            <a:r>
              <a:rPr lang="en-GB" sz="2000" dirty="0"/>
              <a:t>Cannabis Cultivation</a:t>
            </a:r>
          </a:p>
        </p:txBody>
      </p:sp>
      <p:sp>
        <p:nvSpPr>
          <p:cNvPr id="13" name="TextBox 12">
            <a:extLst>
              <a:ext uri="{FF2B5EF4-FFF2-40B4-BE49-F238E27FC236}">
                <a16:creationId xmlns:a16="http://schemas.microsoft.com/office/drawing/2014/main" id="{F206D215-F359-E29D-13B9-5F9E2AD7B002}"/>
              </a:ext>
            </a:extLst>
          </p:cNvPr>
          <p:cNvSpPr txBox="1"/>
          <p:nvPr/>
        </p:nvSpPr>
        <p:spPr>
          <a:xfrm>
            <a:off x="8618723" y="2583059"/>
            <a:ext cx="1628972" cy="400110"/>
          </a:xfrm>
          <a:prstGeom prst="rect">
            <a:avLst/>
          </a:prstGeom>
          <a:grpFill/>
        </p:spPr>
        <p:txBody>
          <a:bodyPr wrap="none" rtlCol="0">
            <a:spAutoFit/>
          </a:bodyPr>
          <a:lstStyle/>
          <a:p>
            <a:pPr algn="ctr"/>
            <a:r>
              <a:rPr lang="en-GB" sz="2000" dirty="0"/>
              <a:t>County Lines</a:t>
            </a:r>
          </a:p>
        </p:txBody>
      </p:sp>
      <p:sp>
        <p:nvSpPr>
          <p:cNvPr id="14" name="TextBox 13">
            <a:extLst>
              <a:ext uri="{FF2B5EF4-FFF2-40B4-BE49-F238E27FC236}">
                <a16:creationId xmlns:a16="http://schemas.microsoft.com/office/drawing/2014/main" id="{70DF3054-3755-80ED-68D3-5B296ADA8949}"/>
              </a:ext>
            </a:extLst>
          </p:cNvPr>
          <p:cNvSpPr txBox="1"/>
          <p:nvPr/>
        </p:nvSpPr>
        <p:spPr>
          <a:xfrm>
            <a:off x="9127428" y="3133635"/>
            <a:ext cx="1766189" cy="400110"/>
          </a:xfrm>
          <a:prstGeom prst="rect">
            <a:avLst/>
          </a:prstGeom>
          <a:grpFill/>
        </p:spPr>
        <p:txBody>
          <a:bodyPr wrap="none" rtlCol="0">
            <a:spAutoFit/>
          </a:bodyPr>
          <a:lstStyle/>
          <a:p>
            <a:pPr algn="ctr"/>
            <a:r>
              <a:rPr lang="en-GB" sz="2000" dirty="0"/>
              <a:t>Radicalisation</a:t>
            </a:r>
          </a:p>
        </p:txBody>
      </p:sp>
      <p:sp>
        <p:nvSpPr>
          <p:cNvPr id="15" name="TextBox 14">
            <a:extLst>
              <a:ext uri="{FF2B5EF4-FFF2-40B4-BE49-F238E27FC236}">
                <a16:creationId xmlns:a16="http://schemas.microsoft.com/office/drawing/2014/main" id="{04088489-08D7-BE8F-1D55-097D77DF8328}"/>
              </a:ext>
            </a:extLst>
          </p:cNvPr>
          <p:cNvSpPr txBox="1"/>
          <p:nvPr/>
        </p:nvSpPr>
        <p:spPr>
          <a:xfrm>
            <a:off x="7329061" y="2857780"/>
            <a:ext cx="1373966" cy="400110"/>
          </a:xfrm>
          <a:prstGeom prst="rect">
            <a:avLst/>
          </a:prstGeom>
          <a:grpFill/>
        </p:spPr>
        <p:txBody>
          <a:bodyPr wrap="none" rtlCol="0">
            <a:spAutoFit/>
          </a:bodyPr>
          <a:lstStyle/>
          <a:p>
            <a:pPr algn="ctr"/>
            <a:r>
              <a:rPr lang="en-GB" sz="2000" dirty="0"/>
              <a:t>Shoplifting</a:t>
            </a:r>
          </a:p>
        </p:txBody>
      </p:sp>
      <p:sp>
        <p:nvSpPr>
          <p:cNvPr id="16" name="TextBox 15">
            <a:extLst>
              <a:ext uri="{FF2B5EF4-FFF2-40B4-BE49-F238E27FC236}">
                <a16:creationId xmlns:a16="http://schemas.microsoft.com/office/drawing/2014/main" id="{911D9310-BAAD-4890-87BF-CC22AE7DB2BB}"/>
              </a:ext>
            </a:extLst>
          </p:cNvPr>
          <p:cNvSpPr txBox="1"/>
          <p:nvPr/>
        </p:nvSpPr>
        <p:spPr>
          <a:xfrm>
            <a:off x="4595258" y="3868014"/>
            <a:ext cx="1659172" cy="400110"/>
          </a:xfrm>
          <a:prstGeom prst="rect">
            <a:avLst/>
          </a:prstGeom>
          <a:grpFill/>
        </p:spPr>
        <p:txBody>
          <a:bodyPr wrap="none" rtlCol="0">
            <a:spAutoFit/>
          </a:bodyPr>
          <a:lstStyle/>
          <a:p>
            <a:pPr algn="ctr"/>
            <a:r>
              <a:rPr lang="en-GB" sz="2000" dirty="0"/>
              <a:t>Benefit Fraud</a:t>
            </a:r>
          </a:p>
        </p:txBody>
      </p:sp>
      <p:sp>
        <p:nvSpPr>
          <p:cNvPr id="17" name="TextBox 16">
            <a:extLst>
              <a:ext uri="{FF2B5EF4-FFF2-40B4-BE49-F238E27FC236}">
                <a16:creationId xmlns:a16="http://schemas.microsoft.com/office/drawing/2014/main" id="{7D7B4415-2E46-DDBD-CA60-C9FD3933E964}"/>
              </a:ext>
            </a:extLst>
          </p:cNvPr>
          <p:cNvSpPr txBox="1"/>
          <p:nvPr/>
        </p:nvSpPr>
        <p:spPr>
          <a:xfrm>
            <a:off x="3060316" y="4268124"/>
            <a:ext cx="1924822" cy="400110"/>
          </a:xfrm>
          <a:prstGeom prst="rect">
            <a:avLst/>
          </a:prstGeom>
          <a:grpFill/>
        </p:spPr>
        <p:txBody>
          <a:bodyPr wrap="none" rtlCol="0">
            <a:spAutoFit/>
          </a:bodyPr>
          <a:lstStyle/>
          <a:p>
            <a:pPr algn="ctr"/>
            <a:r>
              <a:rPr lang="en-GB" sz="2000" dirty="0"/>
              <a:t>Financial Crime</a:t>
            </a:r>
          </a:p>
        </p:txBody>
      </p:sp>
      <p:sp>
        <p:nvSpPr>
          <p:cNvPr id="19" name="TextBox 18">
            <a:extLst>
              <a:ext uri="{FF2B5EF4-FFF2-40B4-BE49-F238E27FC236}">
                <a16:creationId xmlns:a16="http://schemas.microsoft.com/office/drawing/2014/main" id="{CAB0EE8A-D1E6-6AC6-F566-90FC62793840}"/>
              </a:ext>
            </a:extLst>
          </p:cNvPr>
          <p:cNvSpPr txBox="1"/>
          <p:nvPr/>
        </p:nvSpPr>
        <p:spPr>
          <a:xfrm>
            <a:off x="3568929" y="1867255"/>
            <a:ext cx="1311193" cy="400110"/>
          </a:xfrm>
          <a:prstGeom prst="rect">
            <a:avLst/>
          </a:prstGeom>
          <a:grpFill/>
        </p:spPr>
        <p:txBody>
          <a:bodyPr wrap="none" rtlCol="0">
            <a:spAutoFit/>
          </a:bodyPr>
          <a:lstStyle/>
          <a:p>
            <a:pPr algn="ctr"/>
            <a:r>
              <a:rPr lang="en-GB" sz="2000" dirty="0"/>
              <a:t>Sextortion</a:t>
            </a:r>
          </a:p>
        </p:txBody>
      </p:sp>
      <p:sp>
        <p:nvSpPr>
          <p:cNvPr id="21" name="TextBox 20">
            <a:extLst>
              <a:ext uri="{FF2B5EF4-FFF2-40B4-BE49-F238E27FC236}">
                <a16:creationId xmlns:a16="http://schemas.microsoft.com/office/drawing/2014/main" id="{692F8214-8ABC-B0F7-A9EB-A043D14A706D}"/>
              </a:ext>
            </a:extLst>
          </p:cNvPr>
          <p:cNvSpPr txBox="1"/>
          <p:nvPr/>
        </p:nvSpPr>
        <p:spPr>
          <a:xfrm>
            <a:off x="1740949" y="2840161"/>
            <a:ext cx="2039341" cy="400110"/>
          </a:xfrm>
          <a:prstGeom prst="rect">
            <a:avLst/>
          </a:prstGeom>
          <a:grpFill/>
        </p:spPr>
        <p:txBody>
          <a:bodyPr wrap="none" rtlCol="0">
            <a:spAutoFit/>
          </a:bodyPr>
          <a:lstStyle/>
          <a:p>
            <a:pPr algn="ctr"/>
            <a:r>
              <a:rPr lang="en-GB" sz="2000" dirty="0"/>
              <a:t>Serious Violence</a:t>
            </a:r>
          </a:p>
        </p:txBody>
      </p:sp>
      <p:sp>
        <p:nvSpPr>
          <p:cNvPr id="22" name="TextBox 21">
            <a:extLst>
              <a:ext uri="{FF2B5EF4-FFF2-40B4-BE49-F238E27FC236}">
                <a16:creationId xmlns:a16="http://schemas.microsoft.com/office/drawing/2014/main" id="{FCBD7B86-9A76-E380-BBDD-7C33198E293A}"/>
              </a:ext>
            </a:extLst>
          </p:cNvPr>
          <p:cNvSpPr txBox="1"/>
          <p:nvPr/>
        </p:nvSpPr>
        <p:spPr>
          <a:xfrm>
            <a:off x="4324478" y="1346529"/>
            <a:ext cx="2200732" cy="400110"/>
          </a:xfrm>
          <a:prstGeom prst="rect">
            <a:avLst/>
          </a:prstGeom>
          <a:grpFill/>
        </p:spPr>
        <p:txBody>
          <a:bodyPr wrap="none" rtlCol="0">
            <a:spAutoFit/>
          </a:bodyPr>
          <a:lstStyle/>
          <a:p>
            <a:pPr algn="ctr"/>
            <a:r>
              <a:rPr lang="en-GB" sz="2000" dirty="0"/>
              <a:t>Immigration Fraud</a:t>
            </a:r>
          </a:p>
        </p:txBody>
      </p:sp>
      <p:pic>
        <p:nvPicPr>
          <p:cNvPr id="24" name="Graphic 23" descr="Connections outline">
            <a:extLst>
              <a:ext uri="{FF2B5EF4-FFF2-40B4-BE49-F238E27FC236}">
                <a16:creationId xmlns:a16="http://schemas.microsoft.com/office/drawing/2014/main" id="{C3D90539-A08D-55BB-3219-C1C7D157442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4045" y="3890665"/>
            <a:ext cx="2039341" cy="2039341"/>
          </a:xfrm>
          <a:prstGeom prst="rect">
            <a:avLst/>
          </a:prstGeom>
        </p:spPr>
      </p:pic>
    </p:spTree>
    <p:extLst>
      <p:ext uri="{BB962C8B-B14F-4D97-AF65-F5344CB8AC3E}">
        <p14:creationId xmlns:p14="http://schemas.microsoft.com/office/powerpoint/2010/main" val="3105821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60DEB-B186-3B40-6CCE-7F446574F0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E43A3F-EFAB-A4AF-6C46-8E2C069B59D2}"/>
              </a:ext>
            </a:extLst>
          </p:cNvPr>
          <p:cNvSpPr>
            <a:spLocks noGrp="1"/>
          </p:cNvSpPr>
          <p:nvPr>
            <p:ph type="title"/>
          </p:nvPr>
        </p:nvSpPr>
        <p:spPr/>
        <p:txBody>
          <a:bodyPr>
            <a:normAutofit/>
          </a:bodyPr>
          <a:lstStyle/>
          <a:p>
            <a:pPr algn="ctr"/>
            <a:r>
              <a:rPr lang="en-GB" sz="4000" dirty="0">
                <a:solidFill>
                  <a:srgbClr val="156082"/>
                </a:solidFill>
              </a:rPr>
              <a:t>Child Sexual and Criminal Exploitation</a:t>
            </a:r>
            <a:endParaRPr lang="en-GB" sz="4000" dirty="0"/>
          </a:p>
        </p:txBody>
      </p:sp>
      <p:sp>
        <p:nvSpPr>
          <p:cNvPr id="3" name="TextBox 2">
            <a:extLst>
              <a:ext uri="{FF2B5EF4-FFF2-40B4-BE49-F238E27FC236}">
                <a16:creationId xmlns:a16="http://schemas.microsoft.com/office/drawing/2014/main" id="{8558239A-9E93-431D-8839-C2F40692A0F0}"/>
              </a:ext>
            </a:extLst>
          </p:cNvPr>
          <p:cNvSpPr txBox="1"/>
          <p:nvPr/>
        </p:nvSpPr>
        <p:spPr>
          <a:xfrm>
            <a:off x="472440" y="1582994"/>
            <a:ext cx="4925470" cy="4770537"/>
          </a:xfrm>
          <a:prstGeom prst="rect">
            <a:avLst/>
          </a:prstGeom>
          <a:grpFill/>
        </p:spPr>
        <p:txBody>
          <a:bodyPr wrap="square">
            <a:spAutoFit/>
          </a:bodyPr>
          <a:lstStyle/>
          <a:p>
            <a:pPr marL="0" indent="0" algn="just">
              <a:buNone/>
            </a:pPr>
            <a:r>
              <a:rPr lang="en-GB" dirty="0">
                <a:solidFill>
                  <a:schemeClr val="accent5"/>
                </a:solidFill>
                <a:latin typeface="Nta"/>
              </a:rPr>
              <a:t>CSE</a:t>
            </a:r>
            <a:r>
              <a:rPr lang="en-GB" dirty="0">
                <a:latin typeface="Nta"/>
              </a:rPr>
              <a:t> </a:t>
            </a:r>
            <a:r>
              <a:rPr lang="en-GB" dirty="0"/>
              <a:t>is a form of child sexual abuse. </a:t>
            </a:r>
          </a:p>
          <a:p>
            <a:pPr marL="0" indent="0" algn="just">
              <a:buNone/>
            </a:pPr>
            <a:endParaRPr lang="en-GB" dirty="0"/>
          </a:p>
          <a:p>
            <a:pPr marL="0" indent="0" algn="just">
              <a:buNone/>
            </a:pPr>
            <a:r>
              <a:rPr lang="en-GB" dirty="0"/>
              <a:t>It occurs where an individual or group takes advantage of an imbalance of power to coerce, manipulate or deceive a child or young person under the age of 18 into sexual activity (a) </a:t>
            </a:r>
          </a:p>
          <a:p>
            <a:pPr marL="0" indent="0" algn="just">
              <a:buNone/>
            </a:pPr>
            <a:r>
              <a:rPr lang="en-GB" dirty="0"/>
              <a:t>in exchange for something the victim needs or wants, and/or (b) for the financial advantage or increased status of the perpetrator or facilitator. The victim may have been sexually exploited even if the sexual activity appears consensual.</a:t>
            </a:r>
          </a:p>
          <a:p>
            <a:pPr marL="0" indent="0" algn="just">
              <a:buNone/>
            </a:pPr>
            <a:endParaRPr lang="en-GB" dirty="0"/>
          </a:p>
          <a:p>
            <a:pPr marL="0" indent="0" algn="just">
              <a:buNone/>
            </a:pPr>
            <a:r>
              <a:rPr lang="en-GB" dirty="0"/>
              <a:t>Child sexual exploitation does not always involve physical contact; it can also occur through technology.</a:t>
            </a:r>
          </a:p>
          <a:p>
            <a:pPr marL="0" indent="0" algn="just">
              <a:buNone/>
            </a:pPr>
            <a:endParaRPr lang="en-GB" sz="1400" dirty="0">
              <a:latin typeface="Nta"/>
            </a:endParaRPr>
          </a:p>
          <a:p>
            <a:pPr marL="0" indent="0" algn="r">
              <a:buNone/>
            </a:pPr>
            <a:r>
              <a:rPr lang="en-GB" sz="1400" dirty="0">
                <a:latin typeface="Nta"/>
              </a:rPr>
              <a:t>(Department for Education, 2017</a:t>
            </a:r>
            <a:r>
              <a:rPr lang="en-GB" dirty="0">
                <a:latin typeface="Nta"/>
              </a:rPr>
              <a:t>)</a:t>
            </a:r>
            <a:endParaRPr lang="en-GB" dirty="0"/>
          </a:p>
        </p:txBody>
      </p:sp>
      <p:sp>
        <p:nvSpPr>
          <p:cNvPr id="4" name="TextBox 3">
            <a:extLst>
              <a:ext uri="{FF2B5EF4-FFF2-40B4-BE49-F238E27FC236}">
                <a16:creationId xmlns:a16="http://schemas.microsoft.com/office/drawing/2014/main" id="{34A439C4-44ED-B117-D27D-2FDFBE89CD94}"/>
              </a:ext>
            </a:extLst>
          </p:cNvPr>
          <p:cNvSpPr txBox="1"/>
          <p:nvPr/>
        </p:nvSpPr>
        <p:spPr>
          <a:xfrm>
            <a:off x="6794092" y="1582994"/>
            <a:ext cx="4768644" cy="4955203"/>
          </a:xfrm>
          <a:prstGeom prst="rect">
            <a:avLst/>
          </a:prstGeom>
          <a:grpFill/>
        </p:spPr>
        <p:txBody>
          <a:bodyPr wrap="square">
            <a:spAutoFit/>
          </a:bodyPr>
          <a:lstStyle/>
          <a:p>
            <a:pPr algn="just"/>
            <a:r>
              <a:rPr lang="en-GB" dirty="0">
                <a:solidFill>
                  <a:schemeClr val="accent5"/>
                </a:solidFill>
                <a:latin typeface="+mj-lt"/>
                <a:ea typeface="Calibri" panose="020F0502020204030204" pitchFamily="34" charset="0"/>
                <a:cs typeface="Calibri" panose="020F0502020204030204" pitchFamily="34" charset="0"/>
              </a:rPr>
              <a:t>CCE </a:t>
            </a:r>
            <a:r>
              <a:rPr lang="en-GB" dirty="0">
                <a:latin typeface="+mj-lt"/>
                <a:ea typeface="Calibri" panose="020F0502020204030204" pitchFamily="34" charset="0"/>
                <a:cs typeface="Calibri" panose="020F0502020204030204" pitchFamily="34" charset="0"/>
              </a:rPr>
              <a:t>occurs where an individual or group takes advantage of an imbalance of power to coerce, control, manipulate or deceive a child or young person under the age of 18. The victim may have been criminally exploited even if the activity appears consensual. </a:t>
            </a:r>
          </a:p>
          <a:p>
            <a:pPr algn="just"/>
            <a:endParaRPr lang="en-GB" dirty="0">
              <a:latin typeface="+mj-lt"/>
              <a:ea typeface="Calibri" panose="020F0502020204030204" pitchFamily="34" charset="0"/>
              <a:cs typeface="Calibri" panose="020F0502020204030204" pitchFamily="34" charset="0"/>
            </a:endParaRPr>
          </a:p>
          <a:p>
            <a:pPr algn="just"/>
            <a:r>
              <a:rPr lang="en-GB" dirty="0">
                <a:latin typeface="+mj-lt"/>
                <a:ea typeface="Calibri" panose="020F0502020204030204" pitchFamily="34" charset="0"/>
                <a:cs typeface="Calibri" panose="020F0502020204030204" pitchFamily="34" charset="0"/>
              </a:rPr>
              <a:t>Child criminal exploitation does not always involve physical contact; it can also occur through using technology.” </a:t>
            </a:r>
          </a:p>
          <a:p>
            <a:pPr algn="r"/>
            <a:endParaRPr lang="en-GB" dirty="0">
              <a:solidFill>
                <a:srgbClr val="0B0C0C"/>
              </a:solidFill>
              <a:latin typeface="Calibri" panose="020F0502020204030204" pitchFamily="34" charset="0"/>
              <a:ea typeface="Calibri" panose="020F0502020204030204" pitchFamily="34" charset="0"/>
              <a:cs typeface="Calibri" panose="020F0502020204030204" pitchFamily="34" charset="0"/>
            </a:endParaRPr>
          </a:p>
          <a:p>
            <a:pPr algn="r"/>
            <a:r>
              <a:rPr lang="en-GB" sz="1400" dirty="0">
                <a:latin typeface="+mj-lt"/>
                <a:ea typeface="Calibri" panose="020F0502020204030204" pitchFamily="34" charset="0"/>
                <a:cs typeface="Calibri" panose="020F0502020204030204" pitchFamily="34" charset="0"/>
              </a:rPr>
              <a:t>(</a:t>
            </a:r>
            <a:r>
              <a:rPr lang="en-GB" sz="1400" dirty="0">
                <a:latin typeface="+mj-lt"/>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Serious Violence Strategy</a:t>
            </a:r>
            <a:r>
              <a:rPr lang="en-GB" sz="1400" dirty="0">
                <a:latin typeface="+mj-lt"/>
                <a:ea typeface="Calibri" panose="020F0502020204030204" pitchFamily="34" charset="0"/>
                <a:cs typeface="Calibri" panose="020F0502020204030204" pitchFamily="34" charset="0"/>
              </a:rPr>
              <a:t>, 2018)</a:t>
            </a:r>
          </a:p>
          <a:p>
            <a:pPr indent="0" algn="just">
              <a:buNone/>
            </a:pPr>
            <a:endParaRPr lang="en-GB" sz="1400" dirty="0">
              <a:solidFill>
                <a:srgbClr val="0B0C0C"/>
              </a:solidFill>
              <a:latin typeface="+mj-lt"/>
              <a:ea typeface="Calibri" panose="020F0502020204030204" pitchFamily="34" charset="0"/>
              <a:cs typeface="Calibri" panose="020F0502020204030204" pitchFamily="34" charset="0"/>
            </a:endParaRPr>
          </a:p>
          <a:p>
            <a:pPr indent="0" algn="just">
              <a:buNone/>
            </a:pPr>
            <a:r>
              <a:rPr lang="en-GB" dirty="0">
                <a:solidFill>
                  <a:schemeClr val="accent5"/>
                </a:solidFill>
                <a:latin typeface="+mj-lt"/>
                <a:ea typeface="Calibri" panose="020F0502020204030204" pitchFamily="34" charset="0"/>
                <a:cs typeface="Calibri" panose="020F0502020204030204" pitchFamily="34" charset="0"/>
              </a:rPr>
              <a:t>County Lines </a:t>
            </a:r>
            <a:r>
              <a:rPr lang="en-GB" dirty="0">
                <a:solidFill>
                  <a:srgbClr val="0B0C0C"/>
                </a:solidFill>
                <a:latin typeface="+mj-lt"/>
                <a:ea typeface="Calibri" panose="020F0502020204030204" pitchFamily="34" charset="0"/>
                <a:cs typeface="Calibri" panose="020F0502020204030204" pitchFamily="34" charset="0"/>
              </a:rPr>
              <a:t>is where illegal drugs are transported from one area to another, often across police and local authority boundaries, usually by children or vulnerable people who are coerced into it by gangs. </a:t>
            </a:r>
            <a:endParaRPr lang="en-GB" dirty="0">
              <a:latin typeface="+mj-lt"/>
              <a:ea typeface="Calibri" panose="020F0502020204030204" pitchFamily="34" charset="0"/>
              <a:cs typeface="Calibri" panose="020F0502020204030204" pitchFamily="34" charset="0"/>
            </a:endParaRPr>
          </a:p>
        </p:txBody>
      </p:sp>
      <p:pic>
        <p:nvPicPr>
          <p:cNvPr id="5" name="Picture 4" descr="A blue and purple text on a black background&#10;&#10;Description automatically generated">
            <a:extLst>
              <a:ext uri="{FF2B5EF4-FFF2-40B4-BE49-F238E27FC236}">
                <a16:creationId xmlns:a16="http://schemas.microsoft.com/office/drawing/2014/main" id="{385EF305-6B56-2173-766F-E4EF3035B0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53837" y="225183"/>
            <a:ext cx="2319113" cy="784634"/>
          </a:xfrm>
          <a:prstGeom prst="rect">
            <a:avLst/>
          </a:prstGeom>
        </p:spPr>
      </p:pic>
      <p:sp>
        <p:nvSpPr>
          <p:cNvPr id="7" name="Rectangle: Rounded Corners 6">
            <a:extLst>
              <a:ext uri="{FF2B5EF4-FFF2-40B4-BE49-F238E27FC236}">
                <a16:creationId xmlns:a16="http://schemas.microsoft.com/office/drawing/2014/main" id="{66187152-D0C4-138F-CF86-7623441CA16A}"/>
              </a:ext>
            </a:extLst>
          </p:cNvPr>
          <p:cNvSpPr/>
          <p:nvPr/>
        </p:nvSpPr>
        <p:spPr>
          <a:xfrm>
            <a:off x="768403" y="3306055"/>
            <a:ext cx="1052713" cy="243969"/>
          </a:xfrm>
          <a:prstGeom prst="roundRect">
            <a:avLst/>
          </a:prstGeom>
          <a:noFill/>
          <a:ln w="38100">
            <a:solidFill>
              <a:srgbClr val="2EB5B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9" name="TextBox 8">
            <a:extLst>
              <a:ext uri="{FF2B5EF4-FFF2-40B4-BE49-F238E27FC236}">
                <a16:creationId xmlns:a16="http://schemas.microsoft.com/office/drawing/2014/main" id="{C3B8A824-747A-DDDF-3CF0-00246D778DCC}"/>
              </a:ext>
            </a:extLst>
          </p:cNvPr>
          <p:cNvSpPr txBox="1"/>
          <p:nvPr/>
        </p:nvSpPr>
        <p:spPr>
          <a:xfrm>
            <a:off x="5092824" y="3468111"/>
            <a:ext cx="2006352" cy="369332"/>
          </a:xfrm>
          <a:prstGeom prst="rect">
            <a:avLst/>
          </a:prstGeom>
          <a:grpFill/>
        </p:spPr>
        <p:txBody>
          <a:bodyPr wrap="square" rtlCol="0">
            <a:spAutoFit/>
          </a:bodyPr>
          <a:lstStyle/>
          <a:p>
            <a:pPr algn="ctr"/>
            <a:r>
              <a:rPr lang="en-GB" dirty="0">
                <a:solidFill>
                  <a:srgbClr val="A71680"/>
                </a:solidFill>
              </a:rPr>
              <a:t>Criminalisation</a:t>
            </a:r>
          </a:p>
        </p:txBody>
      </p:sp>
    </p:spTree>
    <p:extLst>
      <p:ext uri="{BB962C8B-B14F-4D97-AF65-F5344CB8AC3E}">
        <p14:creationId xmlns:p14="http://schemas.microsoft.com/office/powerpoint/2010/main" val="3641585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1F58C-4228-7D76-38B6-E600951A30E4}"/>
            </a:ext>
          </a:extLst>
        </p:cNvPr>
        <p:cNvGrpSpPr/>
        <p:nvPr/>
      </p:nvGrpSpPr>
      <p:grpSpPr>
        <a:xfrm>
          <a:off x="0" y="0"/>
          <a:ext cx="0" cy="0"/>
          <a:chOff x="0" y="0"/>
          <a:chExt cx="0" cy="0"/>
        </a:xfrm>
      </p:grpSpPr>
      <p:pic>
        <p:nvPicPr>
          <p:cNvPr id="4" name="Picture 3" descr="A blue and purple text on a black background&#10;&#10;Description automatically generated">
            <a:extLst>
              <a:ext uri="{FF2B5EF4-FFF2-40B4-BE49-F238E27FC236}">
                <a16:creationId xmlns:a16="http://schemas.microsoft.com/office/drawing/2014/main" id="{CB589208-70AA-2CF7-2E0B-2E2A0537E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3837" y="225183"/>
            <a:ext cx="2319113" cy="784634"/>
          </a:xfrm>
          <a:prstGeom prst="rect">
            <a:avLst/>
          </a:prstGeom>
        </p:spPr>
      </p:pic>
      <p:sp>
        <p:nvSpPr>
          <p:cNvPr id="6" name="Title 1">
            <a:extLst>
              <a:ext uri="{FF2B5EF4-FFF2-40B4-BE49-F238E27FC236}">
                <a16:creationId xmlns:a16="http://schemas.microsoft.com/office/drawing/2014/main" id="{017EF044-2128-AA8B-7D68-319CA14A25D6}"/>
              </a:ext>
            </a:extLst>
          </p:cNvPr>
          <p:cNvSpPr>
            <a:spLocks noGrp="1"/>
          </p:cNvSpPr>
          <p:nvPr>
            <p:ph type="ctrTitle"/>
          </p:nvPr>
        </p:nvSpPr>
        <p:spPr>
          <a:xfrm>
            <a:off x="0" y="-638915"/>
            <a:ext cx="11878106" cy="1648732"/>
          </a:xfrm>
          <a:noFill/>
        </p:spPr>
        <p:txBody>
          <a:bodyPr>
            <a:normAutofit/>
          </a:bodyPr>
          <a:lstStyle/>
          <a:p>
            <a:r>
              <a:rPr lang="en-GB" sz="4000" dirty="0">
                <a:solidFill>
                  <a:srgbClr val="156082"/>
                </a:solidFill>
              </a:rPr>
              <a:t>Child Exploitation: Emerging Trends</a:t>
            </a:r>
          </a:p>
        </p:txBody>
      </p:sp>
      <p:grpSp>
        <p:nvGrpSpPr>
          <p:cNvPr id="9" name="Group 8">
            <a:extLst>
              <a:ext uri="{FF2B5EF4-FFF2-40B4-BE49-F238E27FC236}">
                <a16:creationId xmlns:a16="http://schemas.microsoft.com/office/drawing/2014/main" id="{780431DE-D75F-AC3E-E58D-97CB5CEB97A2}"/>
              </a:ext>
            </a:extLst>
          </p:cNvPr>
          <p:cNvGrpSpPr/>
          <p:nvPr/>
        </p:nvGrpSpPr>
        <p:grpSpPr>
          <a:xfrm>
            <a:off x="418212" y="1873915"/>
            <a:ext cx="11192539" cy="914400"/>
            <a:chOff x="418213" y="1828516"/>
            <a:chExt cx="11192539" cy="914400"/>
          </a:xfrm>
        </p:grpSpPr>
        <p:pic>
          <p:nvPicPr>
            <p:cNvPr id="5" name="Graphic 4" descr="Smart Phone outline">
              <a:extLst>
                <a:ext uri="{FF2B5EF4-FFF2-40B4-BE49-F238E27FC236}">
                  <a16:creationId xmlns:a16="http://schemas.microsoft.com/office/drawing/2014/main" id="{759FF096-45FD-93DB-2BBB-9973A59AB4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8213" y="1828516"/>
              <a:ext cx="914400" cy="914400"/>
            </a:xfrm>
            <a:prstGeom prst="rect">
              <a:avLst/>
            </a:prstGeom>
          </p:spPr>
        </p:pic>
        <p:sp>
          <p:nvSpPr>
            <p:cNvPr id="8" name="TextBox 7">
              <a:extLst>
                <a:ext uri="{FF2B5EF4-FFF2-40B4-BE49-F238E27FC236}">
                  <a16:creationId xmlns:a16="http://schemas.microsoft.com/office/drawing/2014/main" id="{B9F7F892-C031-BA80-414A-380C0CC472CF}"/>
                </a:ext>
              </a:extLst>
            </p:cNvPr>
            <p:cNvSpPr txBox="1"/>
            <p:nvPr/>
          </p:nvSpPr>
          <p:spPr>
            <a:xfrm>
              <a:off x="1332613" y="1931773"/>
              <a:ext cx="10278139" cy="707886"/>
            </a:xfrm>
            <a:prstGeom prst="rect">
              <a:avLst/>
            </a:prstGeom>
            <a:grpFill/>
          </p:spPr>
          <p:txBody>
            <a:bodyPr wrap="square">
              <a:spAutoFit/>
            </a:bodyPr>
            <a:lstStyle/>
            <a:p>
              <a:r>
                <a:rPr lang="en-GB" sz="2000" dirty="0">
                  <a:latin typeface="+mj-lt"/>
                  <a:ea typeface="Calibri" panose="020F0502020204030204" pitchFamily="34" charset="0"/>
                  <a:cs typeface="Calibri" panose="020F0502020204030204" pitchFamily="34" charset="0"/>
                </a:rPr>
                <a:t>Rise in online exploitation and abuse, including sextortion, grooming on gaming platforms, money laundering, AI-generated sexual imagery and deepfakes. </a:t>
              </a:r>
              <a:endParaRPr lang="en-GB" sz="2000" dirty="0"/>
            </a:p>
          </p:txBody>
        </p:sp>
      </p:grpSp>
      <p:grpSp>
        <p:nvGrpSpPr>
          <p:cNvPr id="2" name="Group 1">
            <a:extLst>
              <a:ext uri="{FF2B5EF4-FFF2-40B4-BE49-F238E27FC236}">
                <a16:creationId xmlns:a16="http://schemas.microsoft.com/office/drawing/2014/main" id="{6A046B0B-9E8A-A351-A570-78C0A944075B}"/>
              </a:ext>
            </a:extLst>
          </p:cNvPr>
          <p:cNvGrpSpPr/>
          <p:nvPr/>
        </p:nvGrpSpPr>
        <p:grpSpPr>
          <a:xfrm>
            <a:off x="418212" y="3155286"/>
            <a:ext cx="11192539" cy="914400"/>
            <a:chOff x="418212" y="3155286"/>
            <a:chExt cx="11192539" cy="914400"/>
          </a:xfrm>
        </p:grpSpPr>
        <p:pic>
          <p:nvPicPr>
            <p:cNvPr id="11" name="Graphic 10" descr="Smoking outline">
              <a:extLst>
                <a:ext uri="{FF2B5EF4-FFF2-40B4-BE49-F238E27FC236}">
                  <a16:creationId xmlns:a16="http://schemas.microsoft.com/office/drawing/2014/main" id="{F3DB34BD-7D07-C1CB-F53E-96712FC6C46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8212" y="3155286"/>
              <a:ext cx="914400" cy="914400"/>
            </a:xfrm>
            <a:prstGeom prst="rect">
              <a:avLst/>
            </a:prstGeom>
          </p:spPr>
        </p:pic>
        <p:sp>
          <p:nvSpPr>
            <p:cNvPr id="12" name="TextBox 11">
              <a:extLst>
                <a:ext uri="{FF2B5EF4-FFF2-40B4-BE49-F238E27FC236}">
                  <a16:creationId xmlns:a16="http://schemas.microsoft.com/office/drawing/2014/main" id="{73297448-B975-23C1-FA3D-2857AB4A3133}"/>
                </a:ext>
              </a:extLst>
            </p:cNvPr>
            <p:cNvSpPr txBox="1"/>
            <p:nvPr/>
          </p:nvSpPr>
          <p:spPr>
            <a:xfrm>
              <a:off x="1332612" y="3487516"/>
              <a:ext cx="10278139" cy="400110"/>
            </a:xfrm>
            <a:prstGeom prst="rect">
              <a:avLst/>
            </a:prstGeom>
            <a:grpFill/>
          </p:spPr>
          <p:txBody>
            <a:bodyPr wrap="square">
              <a:spAutoFit/>
            </a:bodyPr>
            <a:lstStyle/>
            <a:p>
              <a:r>
                <a:rPr lang="en-GB" sz="2000" dirty="0">
                  <a:latin typeface="+mj-lt"/>
                  <a:ea typeface="Calibri" panose="020F0502020204030204" pitchFamily="34" charset="0"/>
                  <a:cs typeface="Calibri" panose="020F0502020204030204" pitchFamily="34" charset="0"/>
                </a:rPr>
                <a:t>Exploitation of young people in schools to sell illegal/unregulated vapes. </a:t>
              </a:r>
              <a:endParaRPr lang="en-GB" sz="2000" dirty="0"/>
            </a:p>
          </p:txBody>
        </p:sp>
      </p:grpSp>
      <p:grpSp>
        <p:nvGrpSpPr>
          <p:cNvPr id="3" name="Group 2">
            <a:extLst>
              <a:ext uri="{FF2B5EF4-FFF2-40B4-BE49-F238E27FC236}">
                <a16:creationId xmlns:a16="http://schemas.microsoft.com/office/drawing/2014/main" id="{B70FAFCA-9ED8-7CCB-F699-A57A3DB3FEE0}"/>
              </a:ext>
            </a:extLst>
          </p:cNvPr>
          <p:cNvGrpSpPr/>
          <p:nvPr/>
        </p:nvGrpSpPr>
        <p:grpSpPr>
          <a:xfrm>
            <a:off x="418212" y="4586827"/>
            <a:ext cx="11192539" cy="914400"/>
            <a:chOff x="418212" y="4586827"/>
            <a:chExt cx="11192539" cy="914400"/>
          </a:xfrm>
        </p:grpSpPr>
        <p:pic>
          <p:nvPicPr>
            <p:cNvPr id="14" name="Graphic 13" descr="Present outline">
              <a:extLst>
                <a:ext uri="{FF2B5EF4-FFF2-40B4-BE49-F238E27FC236}">
                  <a16:creationId xmlns:a16="http://schemas.microsoft.com/office/drawing/2014/main" id="{F7109445-47FA-7366-7624-B85CFCD313C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8212" y="4586827"/>
              <a:ext cx="914400" cy="914400"/>
            </a:xfrm>
            <a:prstGeom prst="rect">
              <a:avLst/>
            </a:prstGeom>
          </p:spPr>
        </p:pic>
        <p:sp>
          <p:nvSpPr>
            <p:cNvPr id="15" name="TextBox 14">
              <a:extLst>
                <a:ext uri="{FF2B5EF4-FFF2-40B4-BE49-F238E27FC236}">
                  <a16:creationId xmlns:a16="http://schemas.microsoft.com/office/drawing/2014/main" id="{6998813D-1AFB-723F-CCFD-F66BF8D8A434}"/>
                </a:ext>
              </a:extLst>
            </p:cNvPr>
            <p:cNvSpPr txBox="1"/>
            <p:nvPr/>
          </p:nvSpPr>
          <p:spPr>
            <a:xfrm>
              <a:off x="1332612" y="4768887"/>
              <a:ext cx="10278139" cy="707886"/>
            </a:xfrm>
            <a:prstGeom prst="rect">
              <a:avLst/>
            </a:prstGeom>
            <a:grpFill/>
          </p:spPr>
          <p:txBody>
            <a:bodyPr wrap="square">
              <a:spAutoFit/>
            </a:bodyPr>
            <a:lstStyle/>
            <a:p>
              <a:r>
                <a:rPr lang="en-GB" sz="2000" dirty="0">
                  <a:latin typeface="+mj-lt"/>
                  <a:ea typeface="Calibri" panose="020F0502020204030204" pitchFamily="34" charset="0"/>
                  <a:cs typeface="Calibri" panose="020F0502020204030204" pitchFamily="34" charset="0"/>
                </a:rPr>
                <a:t>New forms of “rewards”, more difficult to identify, such as in-game currency, gift cards, cosmetic procedures such as lip fillers and nails.</a:t>
              </a:r>
              <a:endParaRPr lang="en-GB" sz="2000" dirty="0"/>
            </a:p>
          </p:txBody>
        </p:sp>
      </p:grpSp>
    </p:spTree>
    <p:extLst>
      <p:ext uri="{BB962C8B-B14F-4D97-AF65-F5344CB8AC3E}">
        <p14:creationId xmlns:p14="http://schemas.microsoft.com/office/powerpoint/2010/main" val="369927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5CE12-6CD8-579D-849B-8EAA74E2914D}"/>
            </a:ext>
          </a:extLst>
        </p:cNvPr>
        <p:cNvGrpSpPr/>
        <p:nvPr/>
      </p:nvGrpSpPr>
      <p:grpSpPr>
        <a:xfrm>
          <a:off x="0" y="0"/>
          <a:ext cx="0" cy="0"/>
          <a:chOff x="0" y="0"/>
          <a:chExt cx="0" cy="0"/>
        </a:xfrm>
      </p:grpSpPr>
      <p:pic>
        <p:nvPicPr>
          <p:cNvPr id="4" name="Picture 3" descr="A blue and purple text on a black background&#10;&#10;Description automatically generated">
            <a:extLst>
              <a:ext uri="{FF2B5EF4-FFF2-40B4-BE49-F238E27FC236}">
                <a16:creationId xmlns:a16="http://schemas.microsoft.com/office/drawing/2014/main" id="{BB52DDAC-E596-D71A-EE44-815D82D497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3837" y="225183"/>
            <a:ext cx="2319113" cy="784634"/>
          </a:xfrm>
          <a:prstGeom prst="rect">
            <a:avLst/>
          </a:prstGeom>
        </p:spPr>
      </p:pic>
      <p:sp>
        <p:nvSpPr>
          <p:cNvPr id="6" name="Title 1">
            <a:extLst>
              <a:ext uri="{FF2B5EF4-FFF2-40B4-BE49-F238E27FC236}">
                <a16:creationId xmlns:a16="http://schemas.microsoft.com/office/drawing/2014/main" id="{E7EC6543-23B5-3A52-EA46-0627E6481485}"/>
              </a:ext>
            </a:extLst>
          </p:cNvPr>
          <p:cNvSpPr>
            <a:spLocks noGrp="1"/>
          </p:cNvSpPr>
          <p:nvPr>
            <p:ph type="ctrTitle"/>
          </p:nvPr>
        </p:nvSpPr>
        <p:spPr>
          <a:xfrm>
            <a:off x="0" y="-638915"/>
            <a:ext cx="11878106" cy="1648732"/>
          </a:xfrm>
          <a:noFill/>
        </p:spPr>
        <p:txBody>
          <a:bodyPr>
            <a:normAutofit/>
          </a:bodyPr>
          <a:lstStyle/>
          <a:p>
            <a:r>
              <a:rPr lang="en-GB" sz="4000" dirty="0">
                <a:solidFill>
                  <a:srgbClr val="156082"/>
                </a:solidFill>
              </a:rPr>
              <a:t>Intersectionality</a:t>
            </a:r>
          </a:p>
        </p:txBody>
      </p:sp>
      <p:sp>
        <p:nvSpPr>
          <p:cNvPr id="13" name="TextBox 12">
            <a:extLst>
              <a:ext uri="{FF2B5EF4-FFF2-40B4-BE49-F238E27FC236}">
                <a16:creationId xmlns:a16="http://schemas.microsoft.com/office/drawing/2014/main" id="{32505ED6-E3AC-0CE9-B213-94FD028D6A2F}"/>
              </a:ext>
            </a:extLst>
          </p:cNvPr>
          <p:cNvSpPr txBox="1"/>
          <p:nvPr/>
        </p:nvSpPr>
        <p:spPr>
          <a:xfrm>
            <a:off x="561524" y="1078718"/>
            <a:ext cx="7398869" cy="5663089"/>
          </a:xfrm>
          <a:prstGeom prst="rect">
            <a:avLst/>
          </a:prstGeom>
          <a:grpFill/>
        </p:spPr>
        <p:txBody>
          <a:bodyPr wrap="square" rtlCol="0">
            <a:spAutoFit/>
          </a:bodyPr>
          <a:lstStyle/>
          <a:p>
            <a:r>
              <a:rPr lang="en-GB" sz="2800" dirty="0"/>
              <a:t> </a:t>
            </a:r>
            <a:endParaRPr lang="en-GB" sz="2400" dirty="0"/>
          </a:p>
          <a:p>
            <a:r>
              <a:rPr lang="en-GB" sz="2400" dirty="0">
                <a:solidFill>
                  <a:srgbClr val="A71680"/>
                </a:solidFill>
              </a:rPr>
              <a:t>Multiple identities, multiple risks </a:t>
            </a:r>
            <a:r>
              <a:rPr lang="en-GB" sz="2400" dirty="0"/>
              <a:t>Age, gender, ethnicity, disability, and social circumstances can overlap to increase vulnerability.</a:t>
            </a:r>
          </a:p>
          <a:p>
            <a:endParaRPr lang="en-GB" sz="2400" dirty="0"/>
          </a:p>
          <a:p>
            <a:r>
              <a:rPr lang="en-GB" sz="2400" dirty="0">
                <a:solidFill>
                  <a:srgbClr val="A71680"/>
                </a:solidFill>
              </a:rPr>
              <a:t>Hidden experiences </a:t>
            </a:r>
            <a:r>
              <a:rPr lang="en-GB" sz="2400" dirty="0"/>
              <a:t>Some harms are less visible unless we consider intersecting factors.</a:t>
            </a:r>
          </a:p>
          <a:p>
            <a:endParaRPr lang="en-GB" sz="2400" dirty="0"/>
          </a:p>
          <a:p>
            <a:r>
              <a:rPr lang="en-GB" sz="2400" dirty="0">
                <a:solidFill>
                  <a:srgbClr val="A71680"/>
                </a:solidFill>
              </a:rPr>
              <a:t>Bias and barriers </a:t>
            </a:r>
            <a:r>
              <a:rPr lang="en-GB" sz="2400" dirty="0"/>
              <a:t>Understanding intersectionality helps challenge assumptions and ensure fair access to support.</a:t>
            </a:r>
          </a:p>
          <a:p>
            <a:endParaRPr lang="en-GB" sz="2400" dirty="0"/>
          </a:p>
          <a:p>
            <a:r>
              <a:rPr lang="en-GB" sz="2400" dirty="0">
                <a:solidFill>
                  <a:srgbClr val="A71680"/>
                </a:solidFill>
              </a:rPr>
              <a:t>Effective safeguarding </a:t>
            </a:r>
            <a:r>
              <a:rPr lang="en-GB" sz="2400" dirty="0"/>
              <a:t>Strategies that recognise diversity are more inclusive, equitable, and impactful.</a:t>
            </a:r>
          </a:p>
          <a:p>
            <a:pPr algn="ctr"/>
            <a:endParaRPr lang="en-GB" sz="2200" dirty="0"/>
          </a:p>
        </p:txBody>
      </p:sp>
      <p:pic>
        <p:nvPicPr>
          <p:cNvPr id="2052" name="Picture 4" descr="intersectionality Icon - Free PNG &amp; SVG 4578585 - Noun Project">
            <a:extLst>
              <a:ext uri="{FF2B5EF4-FFF2-40B4-BE49-F238E27FC236}">
                <a16:creationId xmlns:a16="http://schemas.microsoft.com/office/drawing/2014/main" id="{285FC4C8-47A1-493F-C729-500FBE41F3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1337" y="1656348"/>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Rounded Corners 19">
            <a:extLst>
              <a:ext uri="{FF2B5EF4-FFF2-40B4-BE49-F238E27FC236}">
                <a16:creationId xmlns:a16="http://schemas.microsoft.com/office/drawing/2014/main" id="{19C352D7-3F9F-3B52-7BC9-7D0742CAD487}"/>
              </a:ext>
            </a:extLst>
          </p:cNvPr>
          <p:cNvSpPr/>
          <p:nvPr/>
        </p:nvSpPr>
        <p:spPr>
          <a:xfrm>
            <a:off x="8470232" y="3910263"/>
            <a:ext cx="2731168" cy="2045369"/>
          </a:xfrm>
          <a:prstGeom prst="roundRect">
            <a:avLst/>
          </a:prstGeom>
          <a:noFill/>
          <a:ln w="38100">
            <a:solidFill>
              <a:srgbClr val="2EB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D3AE2EB1-BB98-5C24-53F7-6A0AA5922384}"/>
              </a:ext>
            </a:extLst>
          </p:cNvPr>
          <p:cNvSpPr txBox="1"/>
          <p:nvPr/>
        </p:nvSpPr>
        <p:spPr>
          <a:xfrm>
            <a:off x="8633598" y="4040395"/>
            <a:ext cx="2404436" cy="1785104"/>
          </a:xfrm>
          <a:prstGeom prst="rect">
            <a:avLst/>
          </a:prstGeom>
          <a:grpFill/>
        </p:spPr>
        <p:txBody>
          <a:bodyPr wrap="square" rtlCol="0">
            <a:spAutoFit/>
          </a:bodyPr>
          <a:lstStyle/>
          <a:p>
            <a:pPr algn="ctr"/>
            <a:r>
              <a:rPr lang="en-GB" sz="2200" dirty="0"/>
              <a:t>Racially minoritised and neuro-diverse children are overrepresented</a:t>
            </a:r>
          </a:p>
        </p:txBody>
      </p:sp>
    </p:spTree>
    <p:extLst>
      <p:ext uri="{BB962C8B-B14F-4D97-AF65-F5344CB8AC3E}">
        <p14:creationId xmlns:p14="http://schemas.microsoft.com/office/powerpoint/2010/main" val="2701993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66B0B-D0B6-D8C5-DDB0-9ED8A09CC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8BE15-647F-05FF-A8A0-C528BB404901}"/>
              </a:ext>
            </a:extLst>
          </p:cNvPr>
          <p:cNvSpPr>
            <a:spLocks noGrp="1"/>
          </p:cNvSpPr>
          <p:nvPr>
            <p:ph type="title"/>
          </p:nvPr>
        </p:nvSpPr>
        <p:spPr>
          <a:xfrm>
            <a:off x="628880" y="164392"/>
            <a:ext cx="10515600" cy="1325563"/>
          </a:xfrm>
        </p:spPr>
        <p:txBody>
          <a:bodyPr>
            <a:normAutofit/>
          </a:bodyPr>
          <a:lstStyle/>
          <a:p>
            <a:pPr algn="ctr"/>
            <a:r>
              <a:rPr lang="en-GB" sz="4000" dirty="0">
                <a:solidFill>
                  <a:schemeClr val="accent1"/>
                </a:solidFill>
              </a:rPr>
              <a:t>Adolescent Abuse and Neglect </a:t>
            </a:r>
          </a:p>
        </p:txBody>
      </p:sp>
      <p:sp>
        <p:nvSpPr>
          <p:cNvPr id="3" name="TextBox 2">
            <a:extLst>
              <a:ext uri="{FF2B5EF4-FFF2-40B4-BE49-F238E27FC236}">
                <a16:creationId xmlns:a16="http://schemas.microsoft.com/office/drawing/2014/main" id="{D60220E4-2901-4500-42A5-370B2622B1CC}"/>
              </a:ext>
            </a:extLst>
          </p:cNvPr>
          <p:cNvSpPr txBox="1"/>
          <p:nvPr/>
        </p:nvSpPr>
        <p:spPr>
          <a:xfrm>
            <a:off x="628880" y="1323474"/>
            <a:ext cx="5889256" cy="5139869"/>
          </a:xfrm>
          <a:prstGeom prst="rect">
            <a:avLst/>
          </a:prstGeom>
          <a:grpFill/>
        </p:spPr>
        <p:txBody>
          <a:bodyPr wrap="square" rtlCol="0">
            <a:spAutoFit/>
          </a:bodyPr>
          <a:lstStyle/>
          <a:p>
            <a:r>
              <a:rPr lang="en-GB" dirty="0"/>
              <a:t>Extra‑familial harm is an important focus of complex safeguarding — but it’s not always that simple.</a:t>
            </a:r>
            <a:br>
              <a:rPr lang="en-GB" dirty="0"/>
            </a:br>
            <a:r>
              <a:rPr lang="en-GB" dirty="0"/>
              <a:t>Whilst any child can be targeted for exploitation, for many the reality is a complex web of inter‑familial and extra‑familial harm. Our peer reviews show that </a:t>
            </a:r>
            <a:r>
              <a:rPr lang="en-GB" dirty="0">
                <a:solidFill>
                  <a:srgbClr val="A71680"/>
                </a:solidFill>
              </a:rPr>
              <a:t>neglect and domestic violence are present in almost all case audits,</a:t>
            </a:r>
            <a:r>
              <a:rPr lang="en-GB" dirty="0"/>
              <a:t> pointing to how harm within families often co‑exists with risks outside the home.</a:t>
            </a:r>
          </a:p>
          <a:p>
            <a:endParaRPr lang="en-GB" b="1" dirty="0"/>
          </a:p>
          <a:p>
            <a:r>
              <a:rPr lang="en-GB" dirty="0"/>
              <a:t>Research demonstrates that poverty and material hardship are key drivers of abuse, neglect and exploitation with deeper levels of poverty linked to higher rates of harm.</a:t>
            </a:r>
          </a:p>
          <a:p>
            <a:endParaRPr lang="en-GB" dirty="0"/>
          </a:p>
          <a:p>
            <a:r>
              <a:rPr lang="en-GB" dirty="0">
                <a:solidFill>
                  <a:srgbClr val="A71680"/>
                </a:solidFill>
              </a:rPr>
              <a:t>Deprivation can mask harm </a:t>
            </a:r>
            <a:r>
              <a:rPr lang="en-GB" dirty="0"/>
              <a:t>Practitioners may normalise poverty as “just how things are,” without recognising the associated risk and vulnerability it creates. </a:t>
            </a:r>
          </a:p>
          <a:p>
            <a:pPr algn="ctr"/>
            <a:endParaRPr lang="en-GB" sz="2200" dirty="0"/>
          </a:p>
        </p:txBody>
      </p:sp>
      <p:graphicFrame>
        <p:nvGraphicFramePr>
          <p:cNvPr id="4" name="Diagram 3">
            <a:extLst>
              <a:ext uri="{FF2B5EF4-FFF2-40B4-BE49-F238E27FC236}">
                <a16:creationId xmlns:a16="http://schemas.microsoft.com/office/drawing/2014/main" id="{EE5AC5B4-A37E-F62C-EECE-50CDC79FA50A}"/>
              </a:ext>
            </a:extLst>
          </p:cNvPr>
          <p:cNvGraphicFramePr/>
          <p:nvPr/>
        </p:nvGraphicFramePr>
        <p:xfrm>
          <a:off x="6096000" y="1323474"/>
          <a:ext cx="5889256" cy="49222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4125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BF45A-F5CA-D5F9-1971-F30C0B8613E2}"/>
            </a:ext>
          </a:extLst>
        </p:cNvPr>
        <p:cNvGrpSpPr/>
        <p:nvPr/>
      </p:nvGrpSpPr>
      <p:grpSpPr>
        <a:xfrm>
          <a:off x="0" y="0"/>
          <a:ext cx="0" cy="0"/>
          <a:chOff x="0" y="0"/>
          <a:chExt cx="0" cy="0"/>
        </a:xfrm>
      </p:grpSpPr>
      <p:pic>
        <p:nvPicPr>
          <p:cNvPr id="4" name="Picture 3" descr="A blue and purple text on a black background&#10;&#10;Description automatically generated">
            <a:extLst>
              <a:ext uri="{FF2B5EF4-FFF2-40B4-BE49-F238E27FC236}">
                <a16:creationId xmlns:a16="http://schemas.microsoft.com/office/drawing/2014/main" id="{11C38598-5A57-8955-7EEC-5BE3B6C0C3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3837" y="225183"/>
            <a:ext cx="2319113" cy="784634"/>
          </a:xfrm>
          <a:prstGeom prst="rect">
            <a:avLst/>
          </a:prstGeom>
        </p:spPr>
      </p:pic>
      <p:sp>
        <p:nvSpPr>
          <p:cNvPr id="6" name="Title 1">
            <a:extLst>
              <a:ext uri="{FF2B5EF4-FFF2-40B4-BE49-F238E27FC236}">
                <a16:creationId xmlns:a16="http://schemas.microsoft.com/office/drawing/2014/main" id="{026B0D41-CEF0-65F0-A8F0-18F094849EF7}"/>
              </a:ext>
            </a:extLst>
          </p:cNvPr>
          <p:cNvSpPr>
            <a:spLocks noGrp="1"/>
          </p:cNvSpPr>
          <p:nvPr>
            <p:ph type="ctrTitle"/>
          </p:nvPr>
        </p:nvSpPr>
        <p:spPr>
          <a:xfrm>
            <a:off x="0" y="-638915"/>
            <a:ext cx="11878106" cy="1648732"/>
          </a:xfrm>
          <a:noFill/>
        </p:spPr>
        <p:txBody>
          <a:bodyPr>
            <a:normAutofit/>
          </a:bodyPr>
          <a:lstStyle/>
          <a:p>
            <a:r>
              <a:rPr lang="en-GB" sz="4000" dirty="0">
                <a:solidFill>
                  <a:srgbClr val="156082"/>
                </a:solidFill>
              </a:rPr>
              <a:t>Ethan’s Story</a:t>
            </a:r>
          </a:p>
        </p:txBody>
      </p:sp>
      <p:pic>
        <p:nvPicPr>
          <p:cNvPr id="9" name="Picture 8" descr="A black and white illustration of a person and a child&#10;&#10;AI-generated content may be incorrect.">
            <a:extLst>
              <a:ext uri="{FF2B5EF4-FFF2-40B4-BE49-F238E27FC236}">
                <a16:creationId xmlns:a16="http://schemas.microsoft.com/office/drawing/2014/main" id="{4F098DED-5C9D-DDDF-1738-A0AE4349F1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9934" y="1011396"/>
            <a:ext cx="8432132" cy="5621421"/>
          </a:xfrm>
          <a:prstGeom prst="rect">
            <a:avLst/>
          </a:prstGeom>
        </p:spPr>
      </p:pic>
    </p:spTree>
    <p:extLst>
      <p:ext uri="{BB962C8B-B14F-4D97-AF65-F5344CB8AC3E}">
        <p14:creationId xmlns:p14="http://schemas.microsoft.com/office/powerpoint/2010/main" val="719509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4FE64-A32C-5E6B-8C7E-8F15ED10F430}"/>
            </a:ext>
          </a:extLst>
        </p:cNvPr>
        <p:cNvGrpSpPr/>
        <p:nvPr/>
      </p:nvGrpSpPr>
      <p:grpSpPr>
        <a:xfrm>
          <a:off x="0" y="0"/>
          <a:ext cx="0" cy="0"/>
          <a:chOff x="0" y="0"/>
          <a:chExt cx="0" cy="0"/>
        </a:xfrm>
      </p:grpSpPr>
      <p:pic>
        <p:nvPicPr>
          <p:cNvPr id="4" name="Picture 3" descr="A blue and purple text on a black background&#10;&#10;Description automatically generated">
            <a:extLst>
              <a:ext uri="{FF2B5EF4-FFF2-40B4-BE49-F238E27FC236}">
                <a16:creationId xmlns:a16="http://schemas.microsoft.com/office/drawing/2014/main" id="{222E8E5D-8C84-E8EA-80D7-55D5FED442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3837" y="225183"/>
            <a:ext cx="2319113" cy="784634"/>
          </a:xfrm>
          <a:prstGeom prst="rect">
            <a:avLst/>
          </a:prstGeom>
        </p:spPr>
      </p:pic>
      <p:sp>
        <p:nvSpPr>
          <p:cNvPr id="6" name="Title 1">
            <a:extLst>
              <a:ext uri="{FF2B5EF4-FFF2-40B4-BE49-F238E27FC236}">
                <a16:creationId xmlns:a16="http://schemas.microsoft.com/office/drawing/2014/main" id="{B96E4AEC-499B-EBDD-19BE-8789727B337B}"/>
              </a:ext>
            </a:extLst>
          </p:cNvPr>
          <p:cNvSpPr>
            <a:spLocks noGrp="1"/>
          </p:cNvSpPr>
          <p:nvPr>
            <p:ph type="ctrTitle"/>
          </p:nvPr>
        </p:nvSpPr>
        <p:spPr>
          <a:xfrm>
            <a:off x="0" y="-638915"/>
            <a:ext cx="11878106" cy="1648732"/>
          </a:xfrm>
          <a:noFill/>
        </p:spPr>
        <p:txBody>
          <a:bodyPr>
            <a:normAutofit/>
          </a:bodyPr>
          <a:lstStyle/>
          <a:p>
            <a:r>
              <a:rPr lang="en-GB" sz="4000" dirty="0">
                <a:solidFill>
                  <a:srgbClr val="156082"/>
                </a:solidFill>
              </a:rPr>
              <a:t>How do we identify exploitation?</a:t>
            </a:r>
          </a:p>
        </p:txBody>
      </p:sp>
      <p:sp>
        <p:nvSpPr>
          <p:cNvPr id="20" name="TextBox 19">
            <a:extLst>
              <a:ext uri="{FF2B5EF4-FFF2-40B4-BE49-F238E27FC236}">
                <a16:creationId xmlns:a16="http://schemas.microsoft.com/office/drawing/2014/main" id="{ECB9FD1F-406B-3745-9931-A7F46C588809}"/>
              </a:ext>
            </a:extLst>
          </p:cNvPr>
          <p:cNvSpPr txBox="1"/>
          <p:nvPr/>
        </p:nvSpPr>
        <p:spPr>
          <a:xfrm>
            <a:off x="700559" y="1308431"/>
            <a:ext cx="10705378" cy="4893647"/>
          </a:xfrm>
          <a:prstGeom prst="rect">
            <a:avLst/>
          </a:prstGeom>
          <a:grpFill/>
        </p:spPr>
        <p:txBody>
          <a:bodyPr wrap="square">
            <a:spAutoFit/>
          </a:bodyPr>
          <a:lstStyle/>
          <a:p>
            <a:r>
              <a:rPr lang="en-GB" sz="2400" dirty="0"/>
              <a:t>Obvious indicators (“red flags”):</a:t>
            </a:r>
          </a:p>
          <a:p>
            <a:r>
              <a:rPr lang="en-GB" sz="2400" dirty="0"/>
              <a:t>Repeated missing episodes or going missing from home or care</a:t>
            </a:r>
          </a:p>
          <a:p>
            <a:r>
              <a:rPr lang="en-GB" sz="2400" dirty="0"/>
              <a:t>Signs of physical harm, injury, or self-harm</a:t>
            </a:r>
          </a:p>
          <a:p>
            <a:r>
              <a:rPr lang="en-GB" sz="2400" dirty="0"/>
              <a:t>Mental health concerns, including anxiety, depression, or trauma responses</a:t>
            </a:r>
          </a:p>
          <a:p>
            <a:r>
              <a:rPr lang="en-GB" sz="2400" dirty="0"/>
              <a:t>Sudden changes in behaviour, school attendance, or friendships</a:t>
            </a:r>
          </a:p>
          <a:p>
            <a:endParaRPr lang="en-GB" sz="2400" dirty="0"/>
          </a:p>
          <a:p>
            <a:r>
              <a:rPr lang="en-GB" sz="2400" dirty="0"/>
              <a:t>Subtle indicators (“absence of normality”):</a:t>
            </a:r>
          </a:p>
          <a:p>
            <a:r>
              <a:rPr lang="en-GB" sz="2400" dirty="0"/>
              <a:t>Victims may avoid mainstream services due to control, fear, or manipulation</a:t>
            </a:r>
          </a:p>
          <a:p>
            <a:r>
              <a:rPr lang="en-GB" sz="2400" dirty="0"/>
              <a:t>Fragmented access to healthcare: attending walk-in centres instead of GPs, or visiting multiple sexual health clinics rather than one familiar service</a:t>
            </a:r>
          </a:p>
          <a:p>
            <a:r>
              <a:rPr lang="en-GB" sz="2400" dirty="0"/>
              <a:t>Isolation from peers or usual activities, which may be enforced by exploiters</a:t>
            </a:r>
          </a:p>
          <a:p>
            <a:r>
              <a:rPr lang="en-GB" sz="2400" dirty="0"/>
              <a:t>Difficulty forming trusting relationships with professionals, reflecting high levels of coercion or manipulation</a:t>
            </a:r>
          </a:p>
        </p:txBody>
      </p:sp>
      <p:pic>
        <p:nvPicPr>
          <p:cNvPr id="3" name="Graphic 2" descr="Flag outline">
            <a:extLst>
              <a:ext uri="{FF2B5EF4-FFF2-40B4-BE49-F238E27FC236}">
                <a16:creationId xmlns:a16="http://schemas.microsoft.com/office/drawing/2014/main" id="{ED003573-F45D-9C0E-272E-2C5AD43E6C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96637" y="1416715"/>
            <a:ext cx="914400" cy="914400"/>
          </a:xfrm>
          <a:prstGeom prst="rect">
            <a:avLst/>
          </a:prstGeom>
        </p:spPr>
      </p:pic>
      <p:pic>
        <p:nvPicPr>
          <p:cNvPr id="7" name="Graphic 6" descr="Magnifying glass outline">
            <a:extLst>
              <a:ext uri="{FF2B5EF4-FFF2-40B4-BE49-F238E27FC236}">
                <a16:creationId xmlns:a16="http://schemas.microsoft.com/office/drawing/2014/main" id="{92CF2E83-BE9D-3661-CCB1-F2224A5182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96637" y="3152274"/>
            <a:ext cx="914400" cy="914400"/>
          </a:xfrm>
          <a:prstGeom prst="rect">
            <a:avLst/>
          </a:prstGeom>
        </p:spPr>
      </p:pic>
    </p:spTree>
    <p:extLst>
      <p:ext uri="{BB962C8B-B14F-4D97-AF65-F5344CB8AC3E}">
        <p14:creationId xmlns:p14="http://schemas.microsoft.com/office/powerpoint/2010/main" val="3131903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D3623-1152-8EAE-9359-AE13B4B45B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34DFDB-6339-88AA-3E51-0A53DA359260}"/>
              </a:ext>
            </a:extLst>
          </p:cNvPr>
          <p:cNvSpPr>
            <a:spLocks noGrp="1"/>
          </p:cNvSpPr>
          <p:nvPr>
            <p:ph type="title"/>
          </p:nvPr>
        </p:nvSpPr>
        <p:spPr>
          <a:xfrm>
            <a:off x="4359728" y="2766218"/>
            <a:ext cx="3472543" cy="1325563"/>
          </a:xfrm>
        </p:spPr>
        <p:txBody>
          <a:bodyPr/>
          <a:lstStyle/>
          <a:p>
            <a:r>
              <a:rPr lang="en-GB" dirty="0">
                <a:solidFill>
                  <a:srgbClr val="156082"/>
                </a:solidFill>
              </a:rPr>
              <a:t>Any Questions</a:t>
            </a:r>
          </a:p>
        </p:txBody>
      </p:sp>
      <p:pic>
        <p:nvPicPr>
          <p:cNvPr id="3" name="Picture 2" descr="A blue and purple text on a black background&#10;&#10;Description automatically generated">
            <a:extLst>
              <a:ext uri="{FF2B5EF4-FFF2-40B4-BE49-F238E27FC236}">
                <a16:creationId xmlns:a16="http://schemas.microsoft.com/office/drawing/2014/main" id="{D8E9D72D-D318-E629-F899-7C46448658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3837" y="225183"/>
            <a:ext cx="2319113" cy="784634"/>
          </a:xfrm>
          <a:prstGeom prst="rect">
            <a:avLst/>
          </a:prstGeom>
        </p:spPr>
      </p:pic>
    </p:spTree>
    <p:extLst>
      <p:ext uri="{BB962C8B-B14F-4D97-AF65-F5344CB8AC3E}">
        <p14:creationId xmlns:p14="http://schemas.microsoft.com/office/powerpoint/2010/main" val="3358967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4FFEE-2689-7C4A-6500-65973DCDCE9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435B67F-728F-D153-6D8B-1C3C8C881311}"/>
              </a:ext>
            </a:extLst>
          </p:cNvPr>
          <p:cNvSpPr txBox="1"/>
          <p:nvPr/>
        </p:nvSpPr>
        <p:spPr>
          <a:xfrm>
            <a:off x="272836" y="588498"/>
            <a:ext cx="11220142" cy="892552"/>
          </a:xfrm>
          <a:prstGeom prst="rect">
            <a:avLst/>
          </a:prstGeom>
          <a:noFill/>
        </p:spPr>
        <p:txBody>
          <a:bodyPr wrap="square">
            <a:spAutoFit/>
          </a:bodyPr>
          <a:lstStyle/>
          <a:p>
            <a:r>
              <a:rPr lang="en-GB" sz="2400" b="1" dirty="0">
                <a:solidFill>
                  <a:schemeClr val="accent1"/>
                </a:solidFill>
                <a:latin typeface="Arial" panose="020B0604020202020204" pitchFamily="34" charset="0"/>
                <a:cs typeface="Arial" panose="020B0604020202020204" pitchFamily="34" charset="0"/>
              </a:rPr>
              <a:t>Developing Exploitation data for NW MASAs</a:t>
            </a:r>
          </a:p>
          <a:p>
            <a:r>
              <a:rPr lang="en-GB" sz="2800" b="1" dirty="0">
                <a:solidFill>
                  <a:srgbClr val="36A7AE"/>
                </a:solidFill>
                <a:latin typeface="Calibri" panose="020F0502020204030204" pitchFamily="34" charset="0"/>
                <a:cs typeface="Calibri" panose="020F0502020204030204" pitchFamily="34" charset="0"/>
              </a:rPr>
              <a:t> </a:t>
            </a:r>
            <a:endParaRPr lang="en-GB" sz="2800" b="1"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4C52622C-AFFB-E66C-7BE7-C1B13922272F}"/>
              </a:ext>
            </a:extLst>
          </p:cNvPr>
          <p:cNvSpPr txBox="1"/>
          <p:nvPr/>
        </p:nvSpPr>
        <p:spPr>
          <a:xfrm>
            <a:off x="272836" y="1160784"/>
            <a:ext cx="11646328" cy="5170646"/>
          </a:xfrm>
          <a:prstGeom prst="rect">
            <a:avLst/>
          </a:prstGeom>
          <a:noFill/>
        </p:spPr>
        <p:txBody>
          <a:bodyPr wrap="square" rtlCol="0">
            <a:spAutoFit/>
          </a:bodyPr>
          <a:lstStyle/>
          <a:p>
            <a:r>
              <a:rPr lang="en-GB" dirty="0"/>
              <a:t>This session brings together partners from across the North West to </a:t>
            </a:r>
            <a:r>
              <a:rPr lang="en-GB" b="1" dirty="0"/>
              <a:t>collaborate on developing a child exploitation data set and guidance on what we want it to tell us!</a:t>
            </a:r>
            <a:r>
              <a:rPr lang="en-GB" dirty="0"/>
              <a:t> </a:t>
            </a:r>
          </a:p>
          <a:p>
            <a:endParaRPr lang="en-GB" dirty="0"/>
          </a:p>
          <a:p>
            <a:r>
              <a:rPr lang="en-GB" dirty="0"/>
              <a:t>We’ll explore what data is </a:t>
            </a:r>
            <a:r>
              <a:rPr lang="en-GB" b="1" dirty="0"/>
              <a:t>currently available, where the gaps are, and how we can strengthen our collective understanding</a:t>
            </a:r>
            <a:r>
              <a:rPr lang="en-GB" dirty="0"/>
              <a:t> of children’s and families’ lived experiences.</a:t>
            </a:r>
          </a:p>
          <a:p>
            <a:r>
              <a:rPr lang="en-GB" dirty="0"/>
              <a:t> </a:t>
            </a:r>
          </a:p>
          <a:p>
            <a:pPr marL="285750" lvl="0" indent="-285750">
              <a:buFont typeface="Arial" panose="020B0604020202020204" pitchFamily="34" charset="0"/>
              <a:buChar char="•"/>
            </a:pPr>
            <a:r>
              <a:rPr lang="en-GB" sz="1600" b="1" dirty="0"/>
              <a:t>Share current practice</a:t>
            </a:r>
            <a:r>
              <a:rPr lang="en-GB" sz="1600" dirty="0"/>
              <a:t> – Review existing data across agencies and discuss what this tells us about need and impact.</a:t>
            </a:r>
          </a:p>
          <a:p>
            <a:pPr marL="285750" lvl="0" indent="-285750">
              <a:buFont typeface="Arial" panose="020B0604020202020204" pitchFamily="34" charset="0"/>
              <a:buChar char="•"/>
            </a:pPr>
            <a:r>
              <a:rPr lang="en-GB" sz="1600" b="1" dirty="0"/>
              <a:t>Explore understanding</a:t>
            </a:r>
            <a:r>
              <a:rPr lang="en-GB" sz="1600" dirty="0"/>
              <a:t> – Identify what information we don’t yet capture, and what we want our data to tell us about the lived experiences of children and families.</a:t>
            </a:r>
          </a:p>
          <a:p>
            <a:pPr marL="285750" lvl="0" indent="-285750">
              <a:buFont typeface="Arial" panose="020B0604020202020204" pitchFamily="34" charset="0"/>
              <a:buChar char="•"/>
            </a:pPr>
            <a:r>
              <a:rPr lang="en-GB" sz="1600" b="1" dirty="0"/>
              <a:t>Collaborate</a:t>
            </a:r>
            <a:r>
              <a:rPr lang="en-GB" sz="1600" dirty="0"/>
              <a:t>– Co-produce ideas to strengthen our data: agreeing shared definitions, identifying data gaps, and reflecting on why this matters to our partnership.</a:t>
            </a:r>
          </a:p>
          <a:p>
            <a:pPr marL="285750" lvl="0" indent="-285750">
              <a:buFont typeface="Arial" panose="020B0604020202020204" pitchFamily="34" charset="0"/>
              <a:buChar char="•"/>
            </a:pPr>
            <a:endParaRPr lang="en-GB" dirty="0"/>
          </a:p>
          <a:p>
            <a:pPr lvl="0"/>
            <a:r>
              <a:rPr lang="en-GB" sz="2400" b="1" dirty="0">
                <a:solidFill>
                  <a:schemeClr val="accent1"/>
                </a:solidFill>
                <a:latin typeface="Arial" panose="020B0604020202020204" pitchFamily="34" charset="0"/>
                <a:cs typeface="Arial" panose="020B0604020202020204" pitchFamily="34" charset="0"/>
              </a:rPr>
              <a:t>Session outcomes:</a:t>
            </a:r>
          </a:p>
          <a:p>
            <a:pPr lvl="0"/>
            <a:endParaRPr lang="en-GB" sz="1000" b="1" dirty="0">
              <a:solidFill>
                <a:schemeClr val="accent1"/>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b="1" dirty="0"/>
              <a:t>Start the co-production of a regional data set </a:t>
            </a:r>
            <a:r>
              <a:rPr lang="en-GB" dirty="0"/>
              <a:t>and accompanying guidance, supporting consistency in how child exploitation is defined, recorded, and understood across agencies.</a:t>
            </a:r>
          </a:p>
          <a:p>
            <a:pPr marL="285750" lvl="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b="1" dirty="0"/>
              <a:t>Identify opportunities for alignment</a:t>
            </a:r>
            <a:r>
              <a:rPr lang="en-GB" dirty="0"/>
              <a:t> with national developments and good practice, strengthening our collective approach and improving outcomes for children and families.</a:t>
            </a:r>
            <a:endParaRPr lang="en-US" sz="2000"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Rectangle 7">
            <a:extLst>
              <a:ext uri="{FF2B5EF4-FFF2-40B4-BE49-F238E27FC236}">
                <a16:creationId xmlns:a16="http://schemas.microsoft.com/office/drawing/2014/main" id="{7243B981-2612-6293-9B94-19992B0E1B48}"/>
              </a:ext>
            </a:extLst>
          </p:cNvPr>
          <p:cNvSpPr>
            <a:spLocks noChangeArrowheads="1"/>
          </p:cNvSpPr>
          <p:nvPr/>
        </p:nvSpPr>
        <p:spPr bwMode="auto">
          <a:xfrm>
            <a:off x="-12192" y="0"/>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889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14A45-A3AF-D6A7-9A30-F2D54DA2134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8CD7DC1-8B87-B9AE-6E3A-6602D6F29A3C}"/>
              </a:ext>
            </a:extLst>
          </p:cNvPr>
          <p:cNvSpPr txBox="1"/>
          <p:nvPr/>
        </p:nvSpPr>
        <p:spPr>
          <a:xfrm>
            <a:off x="2417732" y="-224794"/>
            <a:ext cx="7656350" cy="523220"/>
          </a:xfrm>
          <a:prstGeom prst="rect">
            <a:avLst/>
          </a:prstGeom>
          <a:noFill/>
        </p:spPr>
        <p:txBody>
          <a:bodyPr wrap="square">
            <a:spAutoFit/>
          </a:bodyPr>
          <a:lstStyle/>
          <a:p>
            <a:r>
              <a:rPr lang="en-GB" sz="2800" b="1" dirty="0">
                <a:solidFill>
                  <a:srgbClr val="36A7AE"/>
                </a:solidFill>
                <a:latin typeface="Calibri" panose="020F0502020204030204" pitchFamily="34" charset="0"/>
                <a:cs typeface="Calibri" panose="020F0502020204030204" pitchFamily="34" charset="0"/>
              </a:rPr>
              <a:t> </a:t>
            </a:r>
            <a:endParaRPr lang="en-GB" sz="2800" b="1" dirty="0">
              <a:latin typeface="Calibri" panose="020F0502020204030204" pitchFamily="34" charset="0"/>
              <a:cs typeface="Calibri" panose="020F0502020204030204" pitchFamily="34" charset="0"/>
            </a:endParaRPr>
          </a:p>
        </p:txBody>
      </p:sp>
      <p:sp>
        <p:nvSpPr>
          <p:cNvPr id="4" name="Rectangle 7">
            <a:extLst>
              <a:ext uri="{FF2B5EF4-FFF2-40B4-BE49-F238E27FC236}">
                <a16:creationId xmlns:a16="http://schemas.microsoft.com/office/drawing/2014/main" id="{A988AC22-C389-2600-8821-E6121EB8DD92}"/>
              </a:ext>
            </a:extLst>
          </p:cNvPr>
          <p:cNvSpPr>
            <a:spLocks noChangeArrowheads="1"/>
          </p:cNvSpPr>
          <p:nvPr/>
        </p:nvSpPr>
        <p:spPr bwMode="auto">
          <a:xfrm>
            <a:off x="-12192" y="0"/>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algn="ctr"/>
            <a:r>
              <a:rPr lang="en-GB" sz="2800" b="1" dirty="0">
                <a:solidFill>
                  <a:schemeClr val="bg1"/>
                </a:solidFill>
                <a:latin typeface="Calibri" panose="020F0502020204030204" pitchFamily="34" charset="0"/>
                <a:cs typeface="Calibri" panose="020F0502020204030204" pitchFamily="34" charset="0"/>
              </a:rPr>
              <a:t>Menti 1: What are the key factors influencing child exploitation in your area?</a:t>
            </a:r>
          </a:p>
          <a:p>
            <a:pPr algn="ctr"/>
            <a:r>
              <a:rPr lang="en-GB" sz="2800" b="1" dirty="0">
                <a:solidFill>
                  <a:schemeClr val="bg1"/>
                </a:solidFill>
                <a:latin typeface="Calibri" panose="020F0502020204030204" pitchFamily="34" charset="0"/>
                <a:cs typeface="Calibri" panose="020F0502020204030204" pitchFamily="34" charset="0"/>
              </a:rPr>
              <a:t> </a:t>
            </a:r>
            <a:endParaRPr lang="en-GB" b="1" dirty="0">
              <a:solidFill>
                <a:schemeClr val="bg1"/>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92D256C6-A788-D02D-4185-5A54D3B2978A}"/>
              </a:ext>
            </a:extLst>
          </p:cNvPr>
          <p:cNvPicPr>
            <a:picLocks noChangeAspect="1"/>
          </p:cNvPicPr>
          <p:nvPr/>
        </p:nvPicPr>
        <p:blipFill>
          <a:blip r:embed="rId3"/>
          <a:stretch>
            <a:fillRect/>
          </a:stretch>
        </p:blipFill>
        <p:spPr>
          <a:xfrm>
            <a:off x="3762375" y="1095375"/>
            <a:ext cx="4667250" cy="4667250"/>
          </a:xfrm>
          <a:prstGeom prst="rect">
            <a:avLst/>
          </a:prstGeom>
        </p:spPr>
      </p:pic>
    </p:spTree>
    <p:extLst>
      <p:ext uri="{BB962C8B-B14F-4D97-AF65-F5344CB8AC3E}">
        <p14:creationId xmlns:p14="http://schemas.microsoft.com/office/powerpoint/2010/main" val="3811843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C0BD9-ED38-440A-21C4-583E8DAF332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2435B05-E4CE-A657-42D6-E223E40F307E}"/>
              </a:ext>
            </a:extLst>
          </p:cNvPr>
          <p:cNvSpPr txBox="1"/>
          <p:nvPr/>
        </p:nvSpPr>
        <p:spPr>
          <a:xfrm>
            <a:off x="914400" y="1836720"/>
            <a:ext cx="4672584" cy="1848312"/>
          </a:xfrm>
          <a:prstGeom prst="rect">
            <a:avLst/>
          </a:prstGeom>
          <a:solidFill>
            <a:srgbClr val="FFFFCC"/>
          </a:solidFill>
        </p:spPr>
        <p:txBody>
          <a:bodyPr wrap="square" rtlCol="0">
            <a:spAutoFit/>
          </a:bodyPr>
          <a:lstStyle/>
          <a:p>
            <a:endParaRPr lang="en-GB" dirty="0"/>
          </a:p>
        </p:txBody>
      </p:sp>
      <p:sp>
        <p:nvSpPr>
          <p:cNvPr id="7" name="TextBox 6">
            <a:extLst>
              <a:ext uri="{FF2B5EF4-FFF2-40B4-BE49-F238E27FC236}">
                <a16:creationId xmlns:a16="http://schemas.microsoft.com/office/drawing/2014/main" id="{1EC5E562-EB1E-0FEE-1A4B-8192CB7E0EE1}"/>
              </a:ext>
            </a:extLst>
          </p:cNvPr>
          <p:cNvSpPr txBox="1"/>
          <p:nvPr/>
        </p:nvSpPr>
        <p:spPr>
          <a:xfrm>
            <a:off x="355348" y="593530"/>
            <a:ext cx="9703052" cy="461665"/>
          </a:xfrm>
          <a:prstGeom prst="rect">
            <a:avLst/>
          </a:prstGeom>
          <a:noFill/>
        </p:spPr>
        <p:txBody>
          <a:bodyPr wrap="square">
            <a:spAutoFit/>
          </a:bodyPr>
          <a:lstStyle/>
          <a:p>
            <a:r>
              <a:rPr lang="en-GB" sz="2400" b="1" dirty="0">
                <a:solidFill>
                  <a:schemeClr val="accent1"/>
                </a:solidFill>
                <a:latin typeface="Arial" panose="020B0604020202020204" pitchFamily="34" charset="0"/>
                <a:cs typeface="Arial" panose="020B0604020202020204" pitchFamily="34" charset="0"/>
              </a:rPr>
              <a:t>Definitions !</a:t>
            </a:r>
            <a:endParaRPr lang="en-GB" sz="2800" b="1" dirty="0">
              <a:latin typeface="Calibri" panose="020F0502020204030204" pitchFamily="34" charset="0"/>
              <a:cs typeface="Calibri" panose="020F0502020204030204" pitchFamily="34" charset="0"/>
            </a:endParaRPr>
          </a:p>
        </p:txBody>
      </p:sp>
      <p:sp>
        <p:nvSpPr>
          <p:cNvPr id="4" name="Rectangle 7">
            <a:extLst>
              <a:ext uri="{FF2B5EF4-FFF2-40B4-BE49-F238E27FC236}">
                <a16:creationId xmlns:a16="http://schemas.microsoft.com/office/drawing/2014/main" id="{63826DF9-3AE0-01CF-3336-B82FF5266436}"/>
              </a:ext>
            </a:extLst>
          </p:cNvPr>
          <p:cNvSpPr>
            <a:spLocks noChangeArrowheads="1"/>
          </p:cNvSpPr>
          <p:nvPr/>
        </p:nvSpPr>
        <p:spPr bwMode="auto">
          <a:xfrm>
            <a:off x="-12192" y="1"/>
            <a:ext cx="12192000" cy="178676"/>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6AE0FD6-C375-2AD2-F7D2-89ADDA4632C7}"/>
              </a:ext>
            </a:extLst>
          </p:cNvPr>
          <p:cNvSpPr txBox="1"/>
          <p:nvPr/>
        </p:nvSpPr>
        <p:spPr>
          <a:xfrm>
            <a:off x="609698" y="1315512"/>
            <a:ext cx="10226565" cy="5016758"/>
          </a:xfrm>
          <a:prstGeom prst="rect">
            <a:avLst/>
          </a:prstGeom>
          <a:noFill/>
        </p:spPr>
        <p:txBody>
          <a:bodyPr wrap="square" rtlCol="0">
            <a:spAutoFit/>
          </a:bodyPr>
          <a:lstStyle/>
          <a:p>
            <a:r>
              <a:rPr lang="en-GB" sz="2000" dirty="0"/>
              <a:t>Lots of different terminology in the North West, we have:</a:t>
            </a:r>
          </a:p>
          <a:p>
            <a:endParaRPr lang="en-GB" sz="2000" dirty="0"/>
          </a:p>
          <a:p>
            <a:pPr marL="800100" lvl="1" indent="-342900">
              <a:buFont typeface="Arial" panose="020B0604020202020204" pitchFamily="34" charset="0"/>
              <a:buChar char="•"/>
            </a:pPr>
            <a:r>
              <a:rPr lang="en-GB" sz="2000" dirty="0"/>
              <a:t>Extra Familial Harm (EFH)</a:t>
            </a:r>
          </a:p>
          <a:p>
            <a:pPr marL="800100" lvl="1" indent="-342900">
              <a:buFont typeface="Arial" panose="020B0604020202020204" pitchFamily="34" charset="0"/>
              <a:buChar char="•"/>
            </a:pPr>
            <a:r>
              <a:rPr lang="en-GB" sz="2000" dirty="0"/>
              <a:t>Harm outside the Home (HOTH)</a:t>
            </a:r>
          </a:p>
          <a:p>
            <a:pPr marL="800100" lvl="1" indent="-342900">
              <a:buFont typeface="Arial" panose="020B0604020202020204" pitchFamily="34" charset="0"/>
              <a:buChar char="•"/>
            </a:pPr>
            <a:r>
              <a:rPr lang="en-GB" sz="2000" dirty="0"/>
              <a:t>Complex Safeguarding</a:t>
            </a:r>
          </a:p>
          <a:p>
            <a:pPr marL="800100" lvl="1" indent="-342900">
              <a:buFont typeface="Arial" panose="020B0604020202020204" pitchFamily="34" charset="0"/>
              <a:buChar char="•"/>
            </a:pPr>
            <a:r>
              <a:rPr lang="en-GB" sz="2000" dirty="0"/>
              <a:t>Risk outside the Home (ROTH)</a:t>
            </a:r>
          </a:p>
          <a:p>
            <a:pPr marL="800100" lvl="1" indent="-342900">
              <a:buFont typeface="Arial" panose="020B0604020202020204" pitchFamily="34" charset="0"/>
              <a:buChar char="•"/>
            </a:pPr>
            <a:r>
              <a:rPr lang="en-GB" sz="2000" dirty="0"/>
              <a:t>Contextual Safeguarding</a:t>
            </a:r>
          </a:p>
          <a:p>
            <a:pPr marL="342900" indent="-342900">
              <a:buFontTx/>
              <a:buChar char="-"/>
            </a:pPr>
            <a:endParaRPr lang="en-GB" sz="2000" dirty="0"/>
          </a:p>
          <a:p>
            <a:r>
              <a:rPr lang="en-GB" sz="2000" dirty="0"/>
              <a:t>Differentiate between the type of harm, and the response/pathway/approach.</a:t>
            </a:r>
          </a:p>
          <a:p>
            <a:endParaRPr lang="en-GB" sz="2000" dirty="0"/>
          </a:p>
          <a:p>
            <a:r>
              <a:rPr lang="en-GB" sz="2000" dirty="0"/>
              <a:t>Essentially though, all about </a:t>
            </a:r>
            <a:r>
              <a:rPr lang="en-GB" sz="2000" b="1" dirty="0"/>
              <a:t>Child</a:t>
            </a:r>
            <a:r>
              <a:rPr lang="en-GB" sz="2000" dirty="0"/>
              <a:t> </a:t>
            </a:r>
            <a:r>
              <a:rPr lang="en-GB" sz="2000" b="1" dirty="0"/>
              <a:t>Exploitation as a priority area for 16 of 24 MASA’s</a:t>
            </a:r>
            <a:r>
              <a:rPr lang="en-GB" sz="2000" dirty="0"/>
              <a:t>, the source and context of that harm is often complex and nuanced. In most areas the focus is around CSE, CCE, Modern slavery and Trafficking. </a:t>
            </a:r>
          </a:p>
          <a:p>
            <a:endParaRPr lang="en-GB" sz="2000" dirty="0"/>
          </a:p>
          <a:p>
            <a:r>
              <a:rPr lang="en-GB" sz="2000" dirty="0"/>
              <a:t>Links to many other priority thematic areas - </a:t>
            </a:r>
            <a:r>
              <a:rPr lang="en-GB" sz="2000" b="1" dirty="0"/>
              <a:t>serious violence, organised crime, domestic abuse and neglect.</a:t>
            </a:r>
            <a:endParaRPr lang="en-GB" b="1" dirty="0"/>
          </a:p>
        </p:txBody>
      </p:sp>
    </p:spTree>
    <p:extLst>
      <p:ext uri="{BB962C8B-B14F-4D97-AF65-F5344CB8AC3E}">
        <p14:creationId xmlns:p14="http://schemas.microsoft.com/office/powerpoint/2010/main" val="208806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3E13-9B72-D20B-147A-BFAEC197F45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F87E8DF5-6712-13A6-6C04-D48568BEA835}"/>
              </a:ext>
            </a:extLst>
          </p:cNvPr>
          <p:cNvPicPr>
            <a:picLocks noChangeAspect="1"/>
          </p:cNvPicPr>
          <p:nvPr/>
        </p:nvPicPr>
        <p:blipFill>
          <a:blip r:embed="rId3"/>
          <a:stretch>
            <a:fillRect/>
          </a:stretch>
        </p:blipFill>
        <p:spPr>
          <a:xfrm>
            <a:off x="3948026" y="4728584"/>
            <a:ext cx="6964089" cy="1344512"/>
          </a:xfrm>
          <a:prstGeom prst="rect">
            <a:avLst/>
          </a:prstGeom>
        </p:spPr>
      </p:pic>
      <p:sp>
        <p:nvSpPr>
          <p:cNvPr id="10" name="Rectangle 7">
            <a:extLst>
              <a:ext uri="{FF2B5EF4-FFF2-40B4-BE49-F238E27FC236}">
                <a16:creationId xmlns:a16="http://schemas.microsoft.com/office/drawing/2014/main" id="{DDDF224B-9F91-781C-2CD7-759C077DE52B}"/>
              </a:ext>
            </a:extLst>
          </p:cNvPr>
          <p:cNvSpPr>
            <a:spLocks noChangeArrowheads="1"/>
          </p:cNvSpPr>
          <p:nvPr/>
        </p:nvSpPr>
        <p:spPr bwMode="auto">
          <a:xfrm>
            <a:off x="0" y="6388099"/>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13" name="TextBox 12">
            <a:extLst>
              <a:ext uri="{FF2B5EF4-FFF2-40B4-BE49-F238E27FC236}">
                <a16:creationId xmlns:a16="http://schemas.microsoft.com/office/drawing/2014/main" id="{1654656C-B18E-DC36-5981-192FAAFC9659}"/>
              </a:ext>
            </a:extLst>
          </p:cNvPr>
          <p:cNvSpPr txBox="1"/>
          <p:nvPr/>
        </p:nvSpPr>
        <p:spPr>
          <a:xfrm>
            <a:off x="394095" y="874455"/>
            <a:ext cx="11403810" cy="2554545"/>
          </a:xfrm>
          <a:prstGeom prst="rect">
            <a:avLst/>
          </a:prstGeom>
          <a:noFill/>
        </p:spPr>
        <p:txBody>
          <a:bodyPr wrap="square" rtlCol="0">
            <a:spAutoFit/>
          </a:bodyPr>
          <a:lstStyle/>
          <a:p>
            <a:r>
              <a:rPr lang="en-GB" sz="3200" b="1" dirty="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North West Multi-agency Safeguarding Learning and Support Hub</a:t>
            </a: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a:p>
            <a:r>
              <a:rPr lang="en-GB" sz="3200" b="1" dirty="0">
                <a:latin typeface="Calibri" panose="020F0502020204030204" pitchFamily="34" charset="0"/>
                <a:ea typeface="Calibri" panose="020F0502020204030204" pitchFamily="34" charset="0"/>
                <a:cs typeface="Calibri" panose="020F0502020204030204" pitchFamily="34" charset="0"/>
              </a:rPr>
              <a:t>Breakout Room Discussions</a:t>
            </a: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logo with text and a circle&#10;&#10;AI-generated content may be incorrect.">
            <a:extLst>
              <a:ext uri="{FF2B5EF4-FFF2-40B4-BE49-F238E27FC236}">
                <a16:creationId xmlns:a16="http://schemas.microsoft.com/office/drawing/2014/main" id="{CDA52619-8742-0FD4-75D6-A1E940A699F0}"/>
              </a:ext>
            </a:extLst>
          </p:cNvPr>
          <p:cNvPicPr>
            <a:picLocks noChangeAspect="1"/>
          </p:cNvPicPr>
          <p:nvPr/>
        </p:nvPicPr>
        <p:blipFill rotWithShape="1">
          <a:blip r:embed="rId4">
            <a:extLst>
              <a:ext uri="{28A0092B-C50C-407E-A947-70E740481C1C}">
                <a14:useLocalDpi xmlns:a14="http://schemas.microsoft.com/office/drawing/2010/main" val="0"/>
              </a:ext>
            </a:extLst>
          </a:blip>
          <a:srcRect l="4277" t="8666" b="10189"/>
          <a:stretch/>
        </p:blipFill>
        <p:spPr bwMode="auto">
          <a:xfrm>
            <a:off x="1411801" y="4846085"/>
            <a:ext cx="2536225" cy="1296848"/>
          </a:xfrm>
          <a:prstGeom prst="rect">
            <a:avLst/>
          </a:prstGeom>
          <a:ln>
            <a:noFill/>
          </a:ln>
          <a:extLst>
            <a:ext uri="{53640926-AAD7-44D8-BBD7-CCE9431645EC}">
              <a14:shadowObscured xmlns:a14="http://schemas.microsoft.com/office/drawing/2010/main"/>
            </a:ext>
          </a:extLst>
        </p:spPr>
      </p:pic>
      <p:cxnSp>
        <p:nvCxnSpPr>
          <p:cNvPr id="4" name="Straight Connector 3">
            <a:extLst>
              <a:ext uri="{FF2B5EF4-FFF2-40B4-BE49-F238E27FC236}">
                <a16:creationId xmlns:a16="http://schemas.microsoft.com/office/drawing/2014/main" id="{9712A760-360F-D556-24F1-228F348DE34A}"/>
              </a:ext>
            </a:extLst>
          </p:cNvPr>
          <p:cNvCxnSpPr>
            <a:cxnSpLocks/>
          </p:cNvCxnSpPr>
          <p:nvPr/>
        </p:nvCxnSpPr>
        <p:spPr>
          <a:xfrm flipV="1">
            <a:off x="471045" y="2844856"/>
            <a:ext cx="10005995" cy="2787"/>
          </a:xfrm>
          <a:prstGeom prst="line">
            <a:avLst/>
          </a:prstGeom>
          <a:ln>
            <a:gradFill flip="none" rotWithShape="1">
              <a:gsLst>
                <a:gs pos="0">
                  <a:schemeClr val="accent2">
                    <a:lumMod val="75000"/>
                  </a:schemeClr>
                </a:gs>
                <a:gs pos="100000">
                  <a:srgbClr val="FFC000"/>
                </a:gs>
              </a:gsLst>
              <a:lin ang="18900000" scaled="1"/>
              <a:tileRect/>
            </a:gra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10FB168C-FC95-10AB-7AF7-F9A2A635CA83}"/>
              </a:ext>
            </a:extLst>
          </p:cNvPr>
          <p:cNvCxnSpPr>
            <a:cxnSpLocks/>
          </p:cNvCxnSpPr>
          <p:nvPr/>
        </p:nvCxnSpPr>
        <p:spPr>
          <a:xfrm>
            <a:off x="471045" y="2925073"/>
            <a:ext cx="9311933" cy="19252"/>
          </a:xfrm>
          <a:prstGeom prst="line">
            <a:avLst/>
          </a:prstGeom>
          <a:ln>
            <a:gradFill flip="none" rotWithShape="1">
              <a:gsLst>
                <a:gs pos="0">
                  <a:schemeClr val="accent2"/>
                </a:gs>
                <a:gs pos="100000">
                  <a:srgbClr val="FFFF00"/>
                </a:gs>
              </a:gsLst>
              <a:path path="circle">
                <a:fillToRect t="100000" r="100000"/>
              </a:path>
              <a:tileRect l="-100000" b="-100000"/>
            </a:gra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7866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33EB3-EE6D-B1B4-CF84-B29ACFBCD95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A55474F-E03D-FF66-3DA7-89FFC13E453C}"/>
              </a:ext>
            </a:extLst>
          </p:cNvPr>
          <p:cNvPicPr>
            <a:picLocks noChangeAspect="1"/>
          </p:cNvPicPr>
          <p:nvPr/>
        </p:nvPicPr>
        <p:blipFill>
          <a:blip r:embed="rId3"/>
          <a:stretch>
            <a:fillRect/>
          </a:stretch>
        </p:blipFill>
        <p:spPr>
          <a:xfrm>
            <a:off x="3116598" y="4885970"/>
            <a:ext cx="6964089" cy="1344512"/>
          </a:xfrm>
          <a:prstGeom prst="rect">
            <a:avLst/>
          </a:prstGeom>
        </p:spPr>
      </p:pic>
      <p:pic>
        <p:nvPicPr>
          <p:cNvPr id="9" name="Picture 8">
            <a:extLst>
              <a:ext uri="{FF2B5EF4-FFF2-40B4-BE49-F238E27FC236}">
                <a16:creationId xmlns:a16="http://schemas.microsoft.com/office/drawing/2014/main" id="{6A5EAD7E-942C-7E03-EFFF-D084AC95C1FE}"/>
              </a:ext>
            </a:extLst>
          </p:cNvPr>
          <p:cNvPicPr>
            <a:picLocks noChangeAspect="1"/>
          </p:cNvPicPr>
          <p:nvPr/>
        </p:nvPicPr>
        <p:blipFill>
          <a:blip r:embed="rId4"/>
          <a:stretch>
            <a:fillRect/>
          </a:stretch>
        </p:blipFill>
        <p:spPr>
          <a:xfrm>
            <a:off x="9967794" y="5373875"/>
            <a:ext cx="1180872" cy="808943"/>
          </a:xfrm>
          <a:prstGeom prst="rect">
            <a:avLst/>
          </a:prstGeom>
        </p:spPr>
      </p:pic>
      <p:sp>
        <p:nvSpPr>
          <p:cNvPr id="10" name="Rectangle 7">
            <a:extLst>
              <a:ext uri="{FF2B5EF4-FFF2-40B4-BE49-F238E27FC236}">
                <a16:creationId xmlns:a16="http://schemas.microsoft.com/office/drawing/2014/main" id="{723E954B-537E-A705-2567-9B2510604149}"/>
              </a:ext>
            </a:extLst>
          </p:cNvPr>
          <p:cNvSpPr>
            <a:spLocks noChangeArrowheads="1"/>
          </p:cNvSpPr>
          <p:nvPr/>
        </p:nvSpPr>
        <p:spPr bwMode="auto">
          <a:xfrm>
            <a:off x="0" y="6388099"/>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13" name="TextBox 12">
            <a:extLst>
              <a:ext uri="{FF2B5EF4-FFF2-40B4-BE49-F238E27FC236}">
                <a16:creationId xmlns:a16="http://schemas.microsoft.com/office/drawing/2014/main" id="{D0AA1EE1-C215-147F-070B-A3ADEDC4E55C}"/>
              </a:ext>
            </a:extLst>
          </p:cNvPr>
          <p:cNvSpPr txBox="1"/>
          <p:nvPr/>
        </p:nvSpPr>
        <p:spPr>
          <a:xfrm>
            <a:off x="471046" y="548709"/>
            <a:ext cx="10677620" cy="3354765"/>
          </a:xfrm>
          <a:prstGeom prst="rect">
            <a:avLst/>
          </a:prstGeom>
          <a:noFill/>
        </p:spPr>
        <p:txBody>
          <a:bodyPr wrap="square" rtlCol="0">
            <a:spAutoFit/>
          </a:bodyPr>
          <a:lstStyle/>
          <a:p>
            <a:r>
              <a:rPr lang="en-GB" sz="3200" b="1" dirty="0">
                <a:latin typeface="Calibri" panose="020F0502020204030204" pitchFamily="34" charset="0"/>
                <a:ea typeface="Calibri" panose="020F0502020204030204" pitchFamily="34" charset="0"/>
                <a:cs typeface="Calibri" panose="020F0502020204030204" pitchFamily="34" charset="0"/>
              </a:rPr>
              <a:t>Break out discussion 1: Existing data and insights</a:t>
            </a:r>
          </a:p>
          <a:p>
            <a:pPr lvl="0"/>
            <a:endParaRPr lang="en-GB" sz="2400" dirty="0"/>
          </a:p>
          <a:p>
            <a:pPr lvl="0"/>
            <a:endParaRPr lang="en-GB" sz="2400" dirty="0"/>
          </a:p>
          <a:p>
            <a:pPr marL="285750" indent="-285750">
              <a:buFont typeface="Arial" panose="020B0604020202020204" pitchFamily="34" charset="0"/>
              <a:buChar char="•"/>
            </a:pPr>
            <a:r>
              <a:rPr lang="en-GB" sz="2400" dirty="0"/>
              <a:t>What data and insights do we </a:t>
            </a:r>
            <a:r>
              <a:rPr lang="en-GB" sz="2400" b="1" dirty="0"/>
              <a:t>currently have </a:t>
            </a:r>
            <a:r>
              <a:rPr lang="en-GB" sz="2400" dirty="0"/>
              <a:t>that could help </a:t>
            </a:r>
            <a:r>
              <a:rPr lang="en-GB" sz="2400" b="1" dirty="0"/>
              <a:t>us better understand and respond </a:t>
            </a:r>
            <a:r>
              <a:rPr lang="en-GB" sz="2400" dirty="0"/>
              <a:t>to child exploitation?</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What is the </a:t>
            </a:r>
            <a:r>
              <a:rPr lang="en-GB" sz="2400" b="1" dirty="0"/>
              <a:t>most important </a:t>
            </a:r>
            <a:r>
              <a:rPr lang="en-GB" sz="2400" dirty="0"/>
              <a:t>to focus on and why? </a:t>
            </a:r>
          </a:p>
          <a:p>
            <a:pPr lvl="0"/>
            <a:endParaRPr lang="en-GB" dirty="0"/>
          </a:p>
          <a:p>
            <a:pPr lvl="0"/>
            <a:endParaRPr lang="en-GB" dirty="0"/>
          </a:p>
        </p:txBody>
      </p:sp>
      <p:pic>
        <p:nvPicPr>
          <p:cNvPr id="2" name="Picture 1" descr="A logo with text and a circle&#10;&#10;AI-generated content may be incorrect.">
            <a:extLst>
              <a:ext uri="{FF2B5EF4-FFF2-40B4-BE49-F238E27FC236}">
                <a16:creationId xmlns:a16="http://schemas.microsoft.com/office/drawing/2014/main" id="{C69BCE48-4823-DA3D-0D79-C086DDB21D6E}"/>
              </a:ext>
            </a:extLst>
          </p:cNvPr>
          <p:cNvPicPr>
            <a:picLocks noChangeAspect="1"/>
          </p:cNvPicPr>
          <p:nvPr/>
        </p:nvPicPr>
        <p:blipFill rotWithShape="1">
          <a:blip r:embed="rId5">
            <a:extLst>
              <a:ext uri="{28A0092B-C50C-407E-A947-70E740481C1C}">
                <a14:useLocalDpi xmlns:a14="http://schemas.microsoft.com/office/drawing/2010/main" val="0"/>
              </a:ext>
            </a:extLst>
          </a:blip>
          <a:srcRect l="4277" t="8666" b="10189"/>
          <a:stretch/>
        </p:blipFill>
        <p:spPr bwMode="auto">
          <a:xfrm>
            <a:off x="317144" y="5012443"/>
            <a:ext cx="2536225" cy="12968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13106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D0E26-B171-BBE6-B1C1-934940FB6B5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3F52281-F17D-2C9C-DECD-71B268B1379D}"/>
              </a:ext>
            </a:extLst>
          </p:cNvPr>
          <p:cNvSpPr txBox="1"/>
          <p:nvPr/>
        </p:nvSpPr>
        <p:spPr>
          <a:xfrm>
            <a:off x="398835" y="303791"/>
            <a:ext cx="11220142" cy="954107"/>
          </a:xfrm>
          <a:prstGeom prst="rect">
            <a:avLst/>
          </a:prstGeom>
          <a:noFill/>
        </p:spPr>
        <p:txBody>
          <a:bodyPr wrap="square">
            <a:spAutoFit/>
          </a:bodyPr>
          <a:lstStyle/>
          <a:p>
            <a:r>
              <a:rPr lang="en-GB" sz="2800" b="1" dirty="0">
                <a:solidFill>
                  <a:schemeClr val="accent1"/>
                </a:solidFill>
                <a:latin typeface="Arial" panose="020B0604020202020204" pitchFamily="34" charset="0"/>
                <a:cs typeface="Arial" panose="020B0604020202020204" pitchFamily="34" charset="0"/>
              </a:rPr>
              <a:t>Child Exploitation data - NW</a:t>
            </a:r>
          </a:p>
          <a:p>
            <a:r>
              <a:rPr lang="en-GB" sz="2800" b="1" dirty="0">
                <a:solidFill>
                  <a:srgbClr val="36A7AE"/>
                </a:solidFill>
                <a:latin typeface="Calibri" panose="020F0502020204030204" pitchFamily="34" charset="0"/>
                <a:cs typeface="Calibri" panose="020F0502020204030204" pitchFamily="34" charset="0"/>
              </a:rPr>
              <a:t> </a:t>
            </a:r>
            <a:endParaRPr lang="en-GB" sz="2800" b="1" dirty="0">
              <a:latin typeface="Calibri" panose="020F0502020204030204" pitchFamily="34" charset="0"/>
              <a:cs typeface="Calibri" panose="020F0502020204030204" pitchFamily="34" charset="0"/>
            </a:endParaRPr>
          </a:p>
        </p:txBody>
      </p:sp>
      <p:sp>
        <p:nvSpPr>
          <p:cNvPr id="4" name="Rectangle 7">
            <a:extLst>
              <a:ext uri="{FF2B5EF4-FFF2-40B4-BE49-F238E27FC236}">
                <a16:creationId xmlns:a16="http://schemas.microsoft.com/office/drawing/2014/main" id="{1FDBE070-B7B4-6F80-8363-56781EDF5BB2}"/>
              </a:ext>
            </a:extLst>
          </p:cNvPr>
          <p:cNvSpPr>
            <a:spLocks noChangeArrowheads="1"/>
          </p:cNvSpPr>
          <p:nvPr/>
        </p:nvSpPr>
        <p:spPr bwMode="auto">
          <a:xfrm>
            <a:off x="-12192" y="0"/>
            <a:ext cx="12192000" cy="165319"/>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6389BAB-ECA2-AFE9-FBF4-FFCD8132F9BB}"/>
              </a:ext>
            </a:extLst>
          </p:cNvPr>
          <p:cNvSpPr txBox="1"/>
          <p:nvPr/>
        </p:nvSpPr>
        <p:spPr>
          <a:xfrm>
            <a:off x="230229" y="1324578"/>
            <a:ext cx="3930291" cy="3477875"/>
          </a:xfrm>
          <a:prstGeom prst="rect">
            <a:avLst/>
          </a:prstGeom>
          <a:noFill/>
        </p:spPr>
        <p:txBody>
          <a:bodyPr wrap="square" rtlCol="0">
            <a:spAutoFit/>
          </a:bodyPr>
          <a:lstStyle/>
          <a:p>
            <a:pPr marL="342900" indent="-342900">
              <a:buFont typeface="Arial" panose="020B0604020202020204" pitchFamily="34" charset="0"/>
              <a:buChar char="•"/>
            </a:pPr>
            <a:r>
              <a:rPr lang="en-GB" sz="2000" b="1" dirty="0">
                <a:latin typeface="Arial" panose="020B0604020202020204" pitchFamily="34" charset="0"/>
                <a:ea typeface="Calibri" panose="020F0502020204030204" pitchFamily="34" charset="0"/>
                <a:cs typeface="Times New Roman" panose="02020603050405020304" pitchFamily="18" charset="0"/>
              </a:rPr>
              <a:t>Hub has identified that Child Exploitation (in those various forms) is a priority for 16 of 24 NW MASAs and a key area for data development</a:t>
            </a:r>
          </a:p>
          <a:p>
            <a:pPr marL="342900" indent="-342900">
              <a:buFont typeface="Arial" panose="020B0604020202020204" pitchFamily="34" charset="0"/>
              <a:buChar char="•"/>
            </a:pPr>
            <a:endParaRPr lang="en-GB" sz="2000" b="1" dirty="0">
              <a:latin typeface="Arial" panose="020B060402020202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GB" sz="2000" b="1" dirty="0">
              <a:latin typeface="Arial" panose="020B060402020202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en-GB" sz="2000" b="1" dirty="0">
                <a:latin typeface="Arial" panose="020B0604020202020204" pitchFamily="34" charset="0"/>
                <a:ea typeface="Calibri" panose="020F0502020204030204" pitchFamily="34" charset="0"/>
                <a:cs typeface="Times New Roman" panose="02020603050405020304" pitchFamily="18" charset="0"/>
              </a:rPr>
              <a:t>Currently around 71 </a:t>
            </a:r>
            <a:r>
              <a:rPr lang="en-GB" sz="2000" b="1" i="1" dirty="0">
                <a:latin typeface="Arial" panose="020B0604020202020204" pitchFamily="34" charset="0"/>
                <a:ea typeface="Calibri" panose="020F0502020204030204" pitchFamily="34" charset="0"/>
                <a:cs typeface="Times New Roman" panose="02020603050405020304" pitchFamily="18" charset="0"/>
              </a:rPr>
              <a:t>similar</a:t>
            </a:r>
            <a:r>
              <a:rPr lang="en-GB" sz="2000" b="1" dirty="0">
                <a:latin typeface="Arial" panose="020B0604020202020204" pitchFamily="34" charset="0"/>
                <a:ea typeface="Calibri" panose="020F0502020204030204" pitchFamily="34" charset="0"/>
                <a:cs typeface="Times New Roman" panose="02020603050405020304" pitchFamily="18" charset="0"/>
              </a:rPr>
              <a:t> measures -  summarised into the 55 listed here</a:t>
            </a:r>
            <a:endParaRPr lang="en-US" sz="2000" dirty="0">
              <a:latin typeface="Arial" panose="020B060402020202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27495150-062C-5D11-63DB-31D05C70D823}"/>
              </a:ext>
            </a:extLst>
          </p:cNvPr>
          <p:cNvPicPr>
            <a:picLocks noChangeAspect="1"/>
          </p:cNvPicPr>
          <p:nvPr/>
        </p:nvPicPr>
        <p:blipFill>
          <a:blip r:embed="rId3"/>
          <a:stretch>
            <a:fillRect/>
          </a:stretch>
        </p:blipFill>
        <p:spPr>
          <a:xfrm>
            <a:off x="5633803" y="239079"/>
            <a:ext cx="6445421" cy="6469622"/>
          </a:xfrm>
          <a:prstGeom prst="rect">
            <a:avLst/>
          </a:prstGeom>
        </p:spPr>
      </p:pic>
    </p:spTree>
    <p:extLst>
      <p:ext uri="{BB962C8B-B14F-4D97-AF65-F5344CB8AC3E}">
        <p14:creationId xmlns:p14="http://schemas.microsoft.com/office/powerpoint/2010/main" val="2496041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85DA0-B1FC-0490-DC4C-6684CBF572F3}"/>
            </a:ext>
          </a:extLst>
        </p:cNvPr>
        <p:cNvGrpSpPr/>
        <p:nvPr/>
      </p:nvGrpSpPr>
      <p:grpSpPr>
        <a:xfrm>
          <a:off x="0" y="0"/>
          <a:ext cx="0" cy="0"/>
          <a:chOff x="0" y="0"/>
          <a:chExt cx="0" cy="0"/>
        </a:xfrm>
      </p:grpSpPr>
      <p:sp>
        <p:nvSpPr>
          <p:cNvPr id="4" name="Rectangle 7">
            <a:extLst>
              <a:ext uri="{FF2B5EF4-FFF2-40B4-BE49-F238E27FC236}">
                <a16:creationId xmlns:a16="http://schemas.microsoft.com/office/drawing/2014/main" id="{2591511D-A4DC-DEB6-5D05-935DAC59BD0D}"/>
              </a:ext>
            </a:extLst>
          </p:cNvPr>
          <p:cNvSpPr>
            <a:spLocks noChangeArrowheads="1"/>
          </p:cNvSpPr>
          <p:nvPr/>
        </p:nvSpPr>
        <p:spPr bwMode="auto">
          <a:xfrm>
            <a:off x="0" y="6415314"/>
            <a:ext cx="12192000" cy="442686"/>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sz="12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603537E6-C4DE-4F01-51DC-9DC34AC31277}"/>
              </a:ext>
            </a:extLst>
          </p:cNvPr>
          <p:cNvSpPr txBox="1"/>
          <p:nvPr/>
        </p:nvSpPr>
        <p:spPr>
          <a:xfrm>
            <a:off x="329836" y="142491"/>
            <a:ext cx="11303867" cy="369332"/>
          </a:xfrm>
          <a:prstGeom prst="rect">
            <a:avLst/>
          </a:prstGeom>
          <a:noFill/>
        </p:spPr>
        <p:txBody>
          <a:bodyPr wrap="square">
            <a:spAutoFit/>
          </a:bodyPr>
          <a:lstStyle/>
          <a:p>
            <a:r>
              <a:rPr lang="en-GB" dirty="0">
                <a:solidFill>
                  <a:srgbClr val="36A7AE"/>
                </a:solidFill>
                <a:latin typeface="Calibri" panose="020F0502020204030204" pitchFamily="34" charset="0"/>
                <a:cs typeface="Calibri" panose="020F0502020204030204" pitchFamily="34" charset="0"/>
              </a:rPr>
              <a:t>What might a focus area look like at a regional level?</a:t>
            </a:r>
          </a:p>
        </p:txBody>
      </p:sp>
      <p:sp>
        <p:nvSpPr>
          <p:cNvPr id="2" name="TextBox 1">
            <a:extLst>
              <a:ext uri="{FF2B5EF4-FFF2-40B4-BE49-F238E27FC236}">
                <a16:creationId xmlns:a16="http://schemas.microsoft.com/office/drawing/2014/main" id="{857DA08F-5B79-5BFF-F07E-95202233CD69}"/>
              </a:ext>
            </a:extLst>
          </p:cNvPr>
          <p:cNvSpPr txBox="1"/>
          <p:nvPr/>
        </p:nvSpPr>
        <p:spPr>
          <a:xfrm>
            <a:off x="329836" y="511823"/>
            <a:ext cx="11089758" cy="584775"/>
          </a:xfrm>
          <a:prstGeom prst="rect">
            <a:avLst/>
          </a:prstGeom>
          <a:noFill/>
        </p:spPr>
        <p:txBody>
          <a:bodyPr wrap="square" rtlCol="0">
            <a:spAutoFit/>
          </a:bodyPr>
          <a:lstStyle/>
          <a:p>
            <a:r>
              <a:rPr lang="en-GB" sz="1600" dirty="0"/>
              <a:t>At a regional level, one idea would be to pick a key metric to understand the scale of need. The work below comes from a piece of work the NW RIG undertook in 2023-24 (focus of JTAI data provision):</a:t>
            </a:r>
          </a:p>
        </p:txBody>
      </p:sp>
      <p:pic>
        <p:nvPicPr>
          <p:cNvPr id="5" name="Picture 4">
            <a:extLst>
              <a:ext uri="{FF2B5EF4-FFF2-40B4-BE49-F238E27FC236}">
                <a16:creationId xmlns:a16="http://schemas.microsoft.com/office/drawing/2014/main" id="{810F7706-6B12-6273-7F80-9856573B9DFA}"/>
              </a:ext>
            </a:extLst>
          </p:cNvPr>
          <p:cNvPicPr>
            <a:picLocks noChangeAspect="1"/>
          </p:cNvPicPr>
          <p:nvPr/>
        </p:nvPicPr>
        <p:blipFill>
          <a:blip r:embed="rId3"/>
          <a:stretch>
            <a:fillRect/>
          </a:stretch>
        </p:blipFill>
        <p:spPr>
          <a:xfrm>
            <a:off x="434831" y="1176395"/>
            <a:ext cx="6815789" cy="5159121"/>
          </a:xfrm>
          <a:prstGeom prst="rect">
            <a:avLst/>
          </a:prstGeom>
        </p:spPr>
      </p:pic>
    </p:spTree>
    <p:extLst>
      <p:ext uri="{BB962C8B-B14F-4D97-AF65-F5344CB8AC3E}">
        <p14:creationId xmlns:p14="http://schemas.microsoft.com/office/powerpoint/2010/main" val="2104759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BBD46-2F34-50F1-E14B-5B11655DAA3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3072FF1-1D46-04DB-679C-AF462547527D}"/>
              </a:ext>
            </a:extLst>
          </p:cNvPr>
          <p:cNvSpPr txBox="1"/>
          <p:nvPr/>
        </p:nvSpPr>
        <p:spPr>
          <a:xfrm>
            <a:off x="329836" y="259879"/>
            <a:ext cx="11303867" cy="369332"/>
          </a:xfrm>
          <a:prstGeom prst="rect">
            <a:avLst/>
          </a:prstGeom>
          <a:noFill/>
        </p:spPr>
        <p:txBody>
          <a:bodyPr wrap="square">
            <a:spAutoFit/>
          </a:bodyPr>
          <a:lstStyle/>
          <a:p>
            <a:r>
              <a:rPr lang="en-GB" dirty="0">
                <a:solidFill>
                  <a:srgbClr val="36A7AE"/>
                </a:solidFill>
                <a:latin typeface="Calibri" panose="020F0502020204030204" pitchFamily="34" charset="0"/>
                <a:cs typeface="Calibri" panose="020F0502020204030204" pitchFamily="34" charset="0"/>
              </a:rPr>
              <a:t>Adolescent Harm example</a:t>
            </a:r>
          </a:p>
        </p:txBody>
      </p:sp>
      <p:sp>
        <p:nvSpPr>
          <p:cNvPr id="2" name="TextBox 1">
            <a:extLst>
              <a:ext uri="{FF2B5EF4-FFF2-40B4-BE49-F238E27FC236}">
                <a16:creationId xmlns:a16="http://schemas.microsoft.com/office/drawing/2014/main" id="{B5DA8EA9-AA76-BF6C-A48F-E39BF066363C}"/>
              </a:ext>
            </a:extLst>
          </p:cNvPr>
          <p:cNvSpPr txBox="1"/>
          <p:nvPr/>
        </p:nvSpPr>
        <p:spPr>
          <a:xfrm>
            <a:off x="329836" y="636016"/>
            <a:ext cx="11532328" cy="584775"/>
          </a:xfrm>
          <a:prstGeom prst="rect">
            <a:avLst/>
          </a:prstGeom>
          <a:noFill/>
        </p:spPr>
        <p:txBody>
          <a:bodyPr wrap="square" rtlCol="0">
            <a:spAutoFit/>
          </a:bodyPr>
          <a:lstStyle/>
          <a:p>
            <a:r>
              <a:rPr lang="en-GB" sz="1600" dirty="0"/>
              <a:t>Dataset list below is a sub-regional example from GM – combining a snapshot of adolescent harm related data on different themes, captured in different single and multi-agency forums. </a:t>
            </a:r>
          </a:p>
        </p:txBody>
      </p:sp>
      <p:pic>
        <p:nvPicPr>
          <p:cNvPr id="5" name="Picture 4">
            <a:extLst>
              <a:ext uri="{FF2B5EF4-FFF2-40B4-BE49-F238E27FC236}">
                <a16:creationId xmlns:a16="http://schemas.microsoft.com/office/drawing/2014/main" id="{8DDBC5F8-3663-E00F-3CC2-F13380451AB3}"/>
              </a:ext>
            </a:extLst>
          </p:cNvPr>
          <p:cNvPicPr>
            <a:picLocks noChangeAspect="1"/>
          </p:cNvPicPr>
          <p:nvPr/>
        </p:nvPicPr>
        <p:blipFill>
          <a:blip r:embed="rId3"/>
          <a:stretch>
            <a:fillRect/>
          </a:stretch>
        </p:blipFill>
        <p:spPr>
          <a:xfrm>
            <a:off x="329836" y="1227596"/>
            <a:ext cx="11203935" cy="5489111"/>
          </a:xfrm>
          <a:prstGeom prst="rect">
            <a:avLst/>
          </a:prstGeom>
        </p:spPr>
      </p:pic>
    </p:spTree>
    <p:extLst>
      <p:ext uri="{BB962C8B-B14F-4D97-AF65-F5344CB8AC3E}">
        <p14:creationId xmlns:p14="http://schemas.microsoft.com/office/powerpoint/2010/main" val="3017296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6DC7D-9516-1E56-BAC9-549BA5320A4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777A974-5D53-41BC-8BD6-C71AC1291368}"/>
              </a:ext>
            </a:extLst>
          </p:cNvPr>
          <p:cNvPicPr>
            <a:picLocks noChangeAspect="1"/>
          </p:cNvPicPr>
          <p:nvPr/>
        </p:nvPicPr>
        <p:blipFill>
          <a:blip r:embed="rId3"/>
          <a:stretch>
            <a:fillRect/>
          </a:stretch>
        </p:blipFill>
        <p:spPr>
          <a:xfrm>
            <a:off x="3116598" y="4885970"/>
            <a:ext cx="6964089" cy="1344512"/>
          </a:xfrm>
          <a:prstGeom prst="rect">
            <a:avLst/>
          </a:prstGeom>
        </p:spPr>
      </p:pic>
      <p:pic>
        <p:nvPicPr>
          <p:cNvPr id="9" name="Picture 8">
            <a:extLst>
              <a:ext uri="{FF2B5EF4-FFF2-40B4-BE49-F238E27FC236}">
                <a16:creationId xmlns:a16="http://schemas.microsoft.com/office/drawing/2014/main" id="{7BF0A15D-497A-3C4B-7F87-16CD272C960A}"/>
              </a:ext>
            </a:extLst>
          </p:cNvPr>
          <p:cNvPicPr>
            <a:picLocks noChangeAspect="1"/>
          </p:cNvPicPr>
          <p:nvPr/>
        </p:nvPicPr>
        <p:blipFill>
          <a:blip r:embed="rId4"/>
          <a:stretch>
            <a:fillRect/>
          </a:stretch>
        </p:blipFill>
        <p:spPr>
          <a:xfrm>
            <a:off x="9967794" y="5373875"/>
            <a:ext cx="1180872" cy="808943"/>
          </a:xfrm>
          <a:prstGeom prst="rect">
            <a:avLst/>
          </a:prstGeom>
        </p:spPr>
      </p:pic>
      <p:sp>
        <p:nvSpPr>
          <p:cNvPr id="10" name="Rectangle 7">
            <a:extLst>
              <a:ext uri="{FF2B5EF4-FFF2-40B4-BE49-F238E27FC236}">
                <a16:creationId xmlns:a16="http://schemas.microsoft.com/office/drawing/2014/main" id="{80F1587A-96AD-3119-EC0C-ABC50898AFA3}"/>
              </a:ext>
            </a:extLst>
          </p:cNvPr>
          <p:cNvSpPr>
            <a:spLocks noChangeArrowheads="1"/>
          </p:cNvSpPr>
          <p:nvPr/>
        </p:nvSpPr>
        <p:spPr bwMode="auto">
          <a:xfrm>
            <a:off x="0" y="6388099"/>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13" name="TextBox 12">
            <a:extLst>
              <a:ext uri="{FF2B5EF4-FFF2-40B4-BE49-F238E27FC236}">
                <a16:creationId xmlns:a16="http://schemas.microsoft.com/office/drawing/2014/main" id="{7A30DB99-844D-0A90-3F13-26DF288AD84D}"/>
              </a:ext>
            </a:extLst>
          </p:cNvPr>
          <p:cNvSpPr txBox="1"/>
          <p:nvPr/>
        </p:nvSpPr>
        <p:spPr>
          <a:xfrm>
            <a:off x="471046" y="548709"/>
            <a:ext cx="10677620" cy="4370427"/>
          </a:xfrm>
          <a:prstGeom prst="rect">
            <a:avLst/>
          </a:prstGeom>
          <a:noFill/>
        </p:spPr>
        <p:txBody>
          <a:bodyPr wrap="square" rtlCol="0">
            <a:spAutoFit/>
          </a:bodyPr>
          <a:lstStyle/>
          <a:p>
            <a:r>
              <a:rPr lang="en-GB" sz="3200" b="1" dirty="0">
                <a:latin typeface="Calibri" panose="020F0502020204030204" pitchFamily="34" charset="0"/>
                <a:ea typeface="Calibri" panose="020F0502020204030204" pitchFamily="34" charset="0"/>
                <a:cs typeface="Calibri" panose="020F0502020204030204" pitchFamily="34" charset="0"/>
              </a:rPr>
              <a:t>Break out discussion 2: Gaps</a:t>
            </a:r>
          </a:p>
          <a:p>
            <a:pPr lvl="0"/>
            <a:r>
              <a:rPr lang="en-GB" b="1" dirty="0"/>
              <a:t> </a:t>
            </a:r>
          </a:p>
          <a:p>
            <a:pPr lvl="0"/>
            <a:endParaRPr lang="en-GB" sz="2400" b="1" dirty="0"/>
          </a:p>
          <a:p>
            <a:pPr lvl="0"/>
            <a:endParaRPr lang="en-GB" sz="2400" dirty="0"/>
          </a:p>
          <a:p>
            <a:pPr marL="285750" lvl="0" indent="-285750">
              <a:buFont typeface="Arial" panose="020B0604020202020204" pitchFamily="34" charset="0"/>
              <a:buChar char="•"/>
            </a:pPr>
            <a:r>
              <a:rPr lang="en-GB" sz="2400" dirty="0"/>
              <a:t>Where do you see gaps in data and insights to better </a:t>
            </a:r>
            <a:r>
              <a:rPr lang="en-GB" sz="2400" b="1" dirty="0"/>
              <a:t>understand and respond to child exploitation?</a:t>
            </a:r>
          </a:p>
          <a:p>
            <a:pPr marL="285750" lvl="0" indent="-285750">
              <a:buFont typeface="Arial" panose="020B0604020202020204" pitchFamily="34" charset="0"/>
              <a:buChar char="•"/>
            </a:pPr>
            <a:endParaRPr lang="en-GB" sz="2400" dirty="0"/>
          </a:p>
          <a:p>
            <a:pPr marL="285750" lvl="0" indent="-285750">
              <a:buFont typeface="Arial" panose="020B0604020202020204" pitchFamily="34" charset="0"/>
              <a:buChar char="•"/>
            </a:pPr>
            <a:r>
              <a:rPr lang="en-GB" sz="2400" dirty="0"/>
              <a:t>What data and insights could </a:t>
            </a:r>
            <a:r>
              <a:rPr lang="en-GB" sz="2400" b="1" dirty="0"/>
              <a:t>your agency </a:t>
            </a:r>
            <a:r>
              <a:rPr lang="en-GB" sz="2400" dirty="0"/>
              <a:t>bring to your local safeguarding partnership arrangement, to help fill identified gaps?</a:t>
            </a:r>
          </a:p>
          <a:p>
            <a:pPr marL="285750" lvl="0" indent="-285750">
              <a:buFont typeface="Arial" panose="020B0604020202020204" pitchFamily="34" charset="0"/>
              <a:buChar char="•"/>
            </a:pPr>
            <a:endParaRPr lang="en-GB" sz="2400" dirty="0"/>
          </a:p>
          <a:p>
            <a:pPr lvl="0"/>
            <a:endParaRPr lang="en-GB" dirty="0"/>
          </a:p>
          <a:p>
            <a:pPr lvl="0"/>
            <a:endParaRPr lang="en-GB" dirty="0"/>
          </a:p>
        </p:txBody>
      </p:sp>
      <p:pic>
        <p:nvPicPr>
          <p:cNvPr id="2" name="Picture 1" descr="A logo with text and a circle&#10;&#10;AI-generated content may be incorrect.">
            <a:extLst>
              <a:ext uri="{FF2B5EF4-FFF2-40B4-BE49-F238E27FC236}">
                <a16:creationId xmlns:a16="http://schemas.microsoft.com/office/drawing/2014/main" id="{96A51051-2491-6025-14FB-5D9AA63ADFF5}"/>
              </a:ext>
            </a:extLst>
          </p:cNvPr>
          <p:cNvPicPr>
            <a:picLocks noChangeAspect="1"/>
          </p:cNvPicPr>
          <p:nvPr/>
        </p:nvPicPr>
        <p:blipFill rotWithShape="1">
          <a:blip r:embed="rId5">
            <a:extLst>
              <a:ext uri="{28A0092B-C50C-407E-A947-70E740481C1C}">
                <a14:useLocalDpi xmlns:a14="http://schemas.microsoft.com/office/drawing/2010/main" val="0"/>
              </a:ext>
            </a:extLst>
          </a:blip>
          <a:srcRect l="4277" t="8666" b="10189"/>
          <a:stretch/>
        </p:blipFill>
        <p:spPr bwMode="auto">
          <a:xfrm>
            <a:off x="317144" y="5012443"/>
            <a:ext cx="2536225" cy="12968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28539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3EF51-1DDC-3371-AE12-CD496CA841D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8EE78D01-8556-C423-10A8-EF5579FFCBD6}"/>
              </a:ext>
            </a:extLst>
          </p:cNvPr>
          <p:cNvPicPr>
            <a:picLocks noChangeAspect="1"/>
          </p:cNvPicPr>
          <p:nvPr/>
        </p:nvPicPr>
        <p:blipFill>
          <a:blip r:embed="rId3"/>
          <a:stretch>
            <a:fillRect/>
          </a:stretch>
        </p:blipFill>
        <p:spPr>
          <a:xfrm>
            <a:off x="3116598" y="4885970"/>
            <a:ext cx="6964089" cy="1344512"/>
          </a:xfrm>
          <a:prstGeom prst="rect">
            <a:avLst/>
          </a:prstGeom>
        </p:spPr>
      </p:pic>
      <p:pic>
        <p:nvPicPr>
          <p:cNvPr id="9" name="Picture 8">
            <a:extLst>
              <a:ext uri="{FF2B5EF4-FFF2-40B4-BE49-F238E27FC236}">
                <a16:creationId xmlns:a16="http://schemas.microsoft.com/office/drawing/2014/main" id="{F2C17051-1953-EA41-9028-CDBA413C9C3A}"/>
              </a:ext>
            </a:extLst>
          </p:cNvPr>
          <p:cNvPicPr>
            <a:picLocks noChangeAspect="1"/>
          </p:cNvPicPr>
          <p:nvPr/>
        </p:nvPicPr>
        <p:blipFill>
          <a:blip r:embed="rId4"/>
          <a:stretch>
            <a:fillRect/>
          </a:stretch>
        </p:blipFill>
        <p:spPr>
          <a:xfrm>
            <a:off x="9967794" y="5373875"/>
            <a:ext cx="1180872" cy="808943"/>
          </a:xfrm>
          <a:prstGeom prst="rect">
            <a:avLst/>
          </a:prstGeom>
        </p:spPr>
      </p:pic>
      <p:sp>
        <p:nvSpPr>
          <p:cNvPr id="10" name="Rectangle 7">
            <a:extLst>
              <a:ext uri="{FF2B5EF4-FFF2-40B4-BE49-F238E27FC236}">
                <a16:creationId xmlns:a16="http://schemas.microsoft.com/office/drawing/2014/main" id="{0DE6244F-C323-13B7-84C9-D9A2537DF3E1}"/>
              </a:ext>
            </a:extLst>
          </p:cNvPr>
          <p:cNvSpPr>
            <a:spLocks noChangeArrowheads="1"/>
          </p:cNvSpPr>
          <p:nvPr/>
        </p:nvSpPr>
        <p:spPr bwMode="auto">
          <a:xfrm>
            <a:off x="0" y="6388099"/>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13" name="TextBox 12">
            <a:extLst>
              <a:ext uri="{FF2B5EF4-FFF2-40B4-BE49-F238E27FC236}">
                <a16:creationId xmlns:a16="http://schemas.microsoft.com/office/drawing/2014/main" id="{A2A91900-024D-E1B6-606D-C8BD9AA1E072}"/>
              </a:ext>
            </a:extLst>
          </p:cNvPr>
          <p:cNvSpPr txBox="1"/>
          <p:nvPr/>
        </p:nvSpPr>
        <p:spPr>
          <a:xfrm>
            <a:off x="471046" y="548709"/>
            <a:ext cx="10677620" cy="4001095"/>
          </a:xfrm>
          <a:prstGeom prst="rect">
            <a:avLst/>
          </a:prstGeom>
          <a:noFill/>
        </p:spPr>
        <p:txBody>
          <a:bodyPr wrap="square" rtlCol="0">
            <a:spAutoFit/>
          </a:bodyPr>
          <a:lstStyle/>
          <a:p>
            <a:r>
              <a:rPr lang="en-GB" sz="3200" b="1" dirty="0">
                <a:latin typeface="Calibri" panose="020F0502020204030204" pitchFamily="34" charset="0"/>
                <a:ea typeface="Calibri" panose="020F0502020204030204" pitchFamily="34" charset="0"/>
                <a:cs typeface="Calibri" panose="020F0502020204030204" pitchFamily="34" charset="0"/>
              </a:rPr>
              <a:t>Break out discussion 3: Impact and Outcomes</a:t>
            </a:r>
          </a:p>
          <a:p>
            <a:pPr lvl="0"/>
            <a:r>
              <a:rPr lang="en-GB" b="1" dirty="0"/>
              <a:t> </a:t>
            </a:r>
          </a:p>
          <a:p>
            <a:pPr lvl="0"/>
            <a:endParaRPr lang="en-GB" sz="2400" b="1" dirty="0"/>
          </a:p>
          <a:p>
            <a:pPr lvl="0"/>
            <a:endParaRPr lang="en-GB" sz="2400" dirty="0"/>
          </a:p>
          <a:p>
            <a:pPr marL="285750" lvl="0" indent="-285750">
              <a:buFont typeface="Arial" panose="020B0604020202020204" pitchFamily="34" charset="0"/>
              <a:buChar char="•"/>
            </a:pPr>
            <a:r>
              <a:rPr lang="en-GB" sz="2400" dirty="0"/>
              <a:t>What </a:t>
            </a:r>
            <a:r>
              <a:rPr lang="en-GB" sz="2400" b="1" dirty="0"/>
              <a:t>areas should we focus </a:t>
            </a:r>
            <a:r>
              <a:rPr lang="en-GB" sz="2400" dirty="0"/>
              <a:t>on to understand impact and outcomes?</a:t>
            </a:r>
          </a:p>
          <a:p>
            <a:pPr marL="285750" lvl="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How can we develop data and insights to </a:t>
            </a:r>
            <a:r>
              <a:rPr lang="en-GB" sz="2400" b="1" dirty="0"/>
              <a:t>better capture impact and outcomes </a:t>
            </a:r>
            <a:r>
              <a:rPr lang="en-GB" sz="2400" dirty="0"/>
              <a:t>for children and families?</a:t>
            </a:r>
          </a:p>
          <a:p>
            <a:pPr marL="285750" lvl="0" indent="-285750">
              <a:buFont typeface="Arial" panose="020B0604020202020204" pitchFamily="34" charset="0"/>
              <a:buChar char="•"/>
            </a:pPr>
            <a:endParaRPr lang="en-GB" sz="2400" dirty="0"/>
          </a:p>
          <a:p>
            <a:pPr lvl="0"/>
            <a:endParaRPr lang="en-GB" dirty="0"/>
          </a:p>
          <a:p>
            <a:pPr lvl="0"/>
            <a:endParaRPr lang="en-GB" dirty="0"/>
          </a:p>
        </p:txBody>
      </p:sp>
      <p:pic>
        <p:nvPicPr>
          <p:cNvPr id="2" name="Picture 1" descr="A logo with text and a circle&#10;&#10;AI-generated content may be incorrect.">
            <a:extLst>
              <a:ext uri="{FF2B5EF4-FFF2-40B4-BE49-F238E27FC236}">
                <a16:creationId xmlns:a16="http://schemas.microsoft.com/office/drawing/2014/main" id="{8363A7A7-9C1D-22A4-A4F6-3473BF18DEB7}"/>
              </a:ext>
            </a:extLst>
          </p:cNvPr>
          <p:cNvPicPr>
            <a:picLocks noChangeAspect="1"/>
          </p:cNvPicPr>
          <p:nvPr/>
        </p:nvPicPr>
        <p:blipFill rotWithShape="1">
          <a:blip r:embed="rId5">
            <a:extLst>
              <a:ext uri="{28A0092B-C50C-407E-A947-70E740481C1C}">
                <a14:useLocalDpi xmlns:a14="http://schemas.microsoft.com/office/drawing/2010/main" val="0"/>
              </a:ext>
            </a:extLst>
          </a:blip>
          <a:srcRect l="4277" t="8666" b="10189"/>
          <a:stretch/>
        </p:blipFill>
        <p:spPr bwMode="auto">
          <a:xfrm>
            <a:off x="317144" y="5012443"/>
            <a:ext cx="2536225" cy="12968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17129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A1509-C129-857F-92C6-03B49398476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E27D3F7-5E4B-F31D-B640-E1A89329F21F}"/>
              </a:ext>
            </a:extLst>
          </p:cNvPr>
          <p:cNvPicPr>
            <a:picLocks noChangeAspect="1"/>
          </p:cNvPicPr>
          <p:nvPr/>
        </p:nvPicPr>
        <p:blipFill>
          <a:blip r:embed="rId3"/>
          <a:stretch>
            <a:fillRect/>
          </a:stretch>
        </p:blipFill>
        <p:spPr>
          <a:xfrm>
            <a:off x="3116598" y="4885970"/>
            <a:ext cx="6964089" cy="1344512"/>
          </a:xfrm>
          <a:prstGeom prst="rect">
            <a:avLst/>
          </a:prstGeom>
        </p:spPr>
      </p:pic>
      <p:pic>
        <p:nvPicPr>
          <p:cNvPr id="9" name="Picture 8">
            <a:extLst>
              <a:ext uri="{FF2B5EF4-FFF2-40B4-BE49-F238E27FC236}">
                <a16:creationId xmlns:a16="http://schemas.microsoft.com/office/drawing/2014/main" id="{35DBA6EA-26B9-491A-D594-485871C45816}"/>
              </a:ext>
            </a:extLst>
          </p:cNvPr>
          <p:cNvPicPr>
            <a:picLocks noChangeAspect="1"/>
          </p:cNvPicPr>
          <p:nvPr/>
        </p:nvPicPr>
        <p:blipFill>
          <a:blip r:embed="rId4"/>
          <a:stretch>
            <a:fillRect/>
          </a:stretch>
        </p:blipFill>
        <p:spPr>
          <a:xfrm>
            <a:off x="9967794" y="5373875"/>
            <a:ext cx="1180872" cy="808943"/>
          </a:xfrm>
          <a:prstGeom prst="rect">
            <a:avLst/>
          </a:prstGeom>
        </p:spPr>
      </p:pic>
      <p:sp>
        <p:nvSpPr>
          <p:cNvPr id="10" name="Rectangle 7">
            <a:extLst>
              <a:ext uri="{FF2B5EF4-FFF2-40B4-BE49-F238E27FC236}">
                <a16:creationId xmlns:a16="http://schemas.microsoft.com/office/drawing/2014/main" id="{5ED507D2-EE71-81D3-FCBD-F740DB1F1395}"/>
              </a:ext>
            </a:extLst>
          </p:cNvPr>
          <p:cNvSpPr>
            <a:spLocks noChangeArrowheads="1"/>
          </p:cNvSpPr>
          <p:nvPr/>
        </p:nvSpPr>
        <p:spPr bwMode="auto">
          <a:xfrm>
            <a:off x="0" y="6388099"/>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13" name="TextBox 12">
            <a:extLst>
              <a:ext uri="{FF2B5EF4-FFF2-40B4-BE49-F238E27FC236}">
                <a16:creationId xmlns:a16="http://schemas.microsoft.com/office/drawing/2014/main" id="{F465D970-B16E-126D-01E7-00F010A9D1BF}"/>
              </a:ext>
            </a:extLst>
          </p:cNvPr>
          <p:cNvSpPr txBox="1"/>
          <p:nvPr/>
        </p:nvSpPr>
        <p:spPr>
          <a:xfrm>
            <a:off x="492014" y="675182"/>
            <a:ext cx="10919698" cy="3108543"/>
          </a:xfrm>
          <a:prstGeom prst="rect">
            <a:avLst/>
          </a:prstGeom>
          <a:noFill/>
        </p:spPr>
        <p:txBody>
          <a:bodyPr wrap="square" rtlCol="0">
            <a:spAutoFit/>
          </a:bodyPr>
          <a:lstStyle/>
          <a:p>
            <a:r>
              <a:rPr lang="en-GB" sz="3200" b="1" dirty="0">
                <a:latin typeface="Calibri" panose="020F0502020204030204" pitchFamily="34" charset="0"/>
                <a:ea typeface="Calibri" panose="020F0502020204030204" pitchFamily="34" charset="0"/>
                <a:cs typeface="Calibri" panose="020F0502020204030204" pitchFamily="34" charset="0"/>
              </a:rPr>
              <a:t>Next Steps</a:t>
            </a: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a:p>
            <a:r>
              <a:rPr lang="en-GB" sz="3200" dirty="0">
                <a:latin typeface="Calibri" panose="020F0502020204030204" pitchFamily="34" charset="0"/>
                <a:ea typeface="Calibri" panose="020F0502020204030204" pitchFamily="34" charset="0"/>
                <a:cs typeface="Calibri" panose="020F0502020204030204" pitchFamily="34" charset="0"/>
              </a:rPr>
              <a:t>Circulate an </a:t>
            </a:r>
            <a:r>
              <a:rPr lang="en-GB" sz="3200">
                <a:latin typeface="Calibri" panose="020F0502020204030204" pitchFamily="34" charset="0"/>
                <a:ea typeface="Calibri" panose="020F0502020204030204" pitchFamily="34" charset="0"/>
                <a:cs typeface="Calibri" panose="020F0502020204030204" pitchFamily="34" charset="0"/>
              </a:rPr>
              <a:t>Exploitation Outcomes </a:t>
            </a:r>
            <a:r>
              <a:rPr lang="en-GB" sz="3200" dirty="0">
                <a:latin typeface="Calibri" panose="020F0502020204030204" pitchFamily="34" charset="0"/>
                <a:ea typeface="Calibri" panose="020F0502020204030204" pitchFamily="34" charset="0"/>
                <a:cs typeface="Calibri" panose="020F0502020204030204" pitchFamily="34" charset="0"/>
              </a:rPr>
              <a:t>Framework, with definitions and guidance</a:t>
            </a:r>
          </a:p>
          <a:p>
            <a:r>
              <a:rPr lang="en-GB" sz="3200" dirty="0">
                <a:latin typeface="Calibri" panose="020F0502020204030204" pitchFamily="34" charset="0"/>
                <a:ea typeface="Calibri" panose="020F0502020204030204" pitchFamily="34" charset="0"/>
                <a:cs typeface="Calibri" panose="020F0502020204030204" pitchFamily="34" charset="0"/>
              </a:rPr>
              <a:t> </a:t>
            </a:r>
            <a:endParaRPr lang="en-GB" sz="2800" dirty="0">
              <a:latin typeface="Calibri" panose="020F0502020204030204" pitchFamily="34" charset="0"/>
              <a:ea typeface="Calibri" panose="020F0502020204030204" pitchFamily="34" charset="0"/>
              <a:cs typeface="Calibri" panose="020F0502020204030204" pitchFamily="34" charset="0"/>
            </a:endParaRPr>
          </a:p>
          <a:p>
            <a:pPr lvl="0"/>
            <a:endParaRPr lang="en-GB" dirty="0"/>
          </a:p>
          <a:p>
            <a:pPr lvl="0"/>
            <a:endParaRPr lang="en-GB" dirty="0"/>
          </a:p>
        </p:txBody>
      </p:sp>
      <p:pic>
        <p:nvPicPr>
          <p:cNvPr id="2" name="Picture 1" descr="A logo with text and a circle&#10;&#10;AI-generated content may be incorrect.">
            <a:extLst>
              <a:ext uri="{FF2B5EF4-FFF2-40B4-BE49-F238E27FC236}">
                <a16:creationId xmlns:a16="http://schemas.microsoft.com/office/drawing/2014/main" id="{536CFB43-B917-158F-1BDB-6410435B425D}"/>
              </a:ext>
            </a:extLst>
          </p:cNvPr>
          <p:cNvPicPr>
            <a:picLocks noChangeAspect="1"/>
          </p:cNvPicPr>
          <p:nvPr/>
        </p:nvPicPr>
        <p:blipFill rotWithShape="1">
          <a:blip r:embed="rId5">
            <a:extLst>
              <a:ext uri="{28A0092B-C50C-407E-A947-70E740481C1C}">
                <a14:useLocalDpi xmlns:a14="http://schemas.microsoft.com/office/drawing/2010/main" val="0"/>
              </a:ext>
            </a:extLst>
          </a:blip>
          <a:srcRect l="4277" t="8666" b="10189"/>
          <a:stretch/>
        </p:blipFill>
        <p:spPr bwMode="auto">
          <a:xfrm>
            <a:off x="317144" y="5012443"/>
            <a:ext cx="2536225" cy="12968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34546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B34BF-085E-1DAC-1CA3-09F90EC6F8F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4633205-1EC9-DCF5-EA65-96391C18A8E1}"/>
              </a:ext>
            </a:extLst>
          </p:cNvPr>
          <p:cNvSpPr txBox="1"/>
          <p:nvPr/>
        </p:nvSpPr>
        <p:spPr>
          <a:xfrm>
            <a:off x="2417732" y="-224794"/>
            <a:ext cx="7656350" cy="523220"/>
          </a:xfrm>
          <a:prstGeom prst="rect">
            <a:avLst/>
          </a:prstGeom>
          <a:noFill/>
        </p:spPr>
        <p:txBody>
          <a:bodyPr wrap="square">
            <a:spAutoFit/>
          </a:bodyPr>
          <a:lstStyle/>
          <a:p>
            <a:r>
              <a:rPr lang="en-GB" sz="2800" b="1" dirty="0">
                <a:solidFill>
                  <a:srgbClr val="36A7AE"/>
                </a:solidFill>
                <a:latin typeface="Calibri" panose="020F0502020204030204" pitchFamily="34" charset="0"/>
                <a:cs typeface="Calibri" panose="020F0502020204030204" pitchFamily="34" charset="0"/>
              </a:rPr>
              <a:t> </a:t>
            </a:r>
            <a:endParaRPr lang="en-GB" sz="2800" b="1" dirty="0">
              <a:latin typeface="Calibri" panose="020F0502020204030204" pitchFamily="34" charset="0"/>
              <a:cs typeface="Calibri" panose="020F0502020204030204" pitchFamily="34" charset="0"/>
            </a:endParaRPr>
          </a:p>
        </p:txBody>
      </p:sp>
      <p:sp>
        <p:nvSpPr>
          <p:cNvPr id="4" name="Rectangle 7">
            <a:extLst>
              <a:ext uri="{FF2B5EF4-FFF2-40B4-BE49-F238E27FC236}">
                <a16:creationId xmlns:a16="http://schemas.microsoft.com/office/drawing/2014/main" id="{10BC2FD4-86EF-042A-B4BA-B65F22C99CEE}"/>
              </a:ext>
            </a:extLst>
          </p:cNvPr>
          <p:cNvSpPr>
            <a:spLocks noChangeArrowheads="1"/>
          </p:cNvSpPr>
          <p:nvPr/>
        </p:nvSpPr>
        <p:spPr bwMode="auto">
          <a:xfrm>
            <a:off x="-12192" y="0"/>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algn="ctr"/>
            <a:r>
              <a:rPr lang="en-GB" sz="2800" b="1" dirty="0">
                <a:solidFill>
                  <a:schemeClr val="bg1"/>
                </a:solidFill>
                <a:latin typeface="Calibri" panose="020F0502020204030204" pitchFamily="34" charset="0"/>
                <a:cs typeface="Calibri" panose="020F0502020204030204" pitchFamily="34" charset="0"/>
              </a:rPr>
              <a:t>Menti 2: What will you take away from todays session?</a:t>
            </a:r>
          </a:p>
          <a:p>
            <a:pPr algn="ctr"/>
            <a:r>
              <a:rPr lang="en-GB" sz="2800" b="1" dirty="0">
                <a:solidFill>
                  <a:schemeClr val="bg1"/>
                </a:solidFill>
                <a:latin typeface="Calibri" panose="020F0502020204030204" pitchFamily="34" charset="0"/>
                <a:cs typeface="Calibri" panose="020F0502020204030204" pitchFamily="34" charset="0"/>
              </a:rPr>
              <a:t> </a:t>
            </a:r>
          </a:p>
        </p:txBody>
      </p:sp>
      <p:pic>
        <p:nvPicPr>
          <p:cNvPr id="5" name="Picture 4">
            <a:extLst>
              <a:ext uri="{FF2B5EF4-FFF2-40B4-BE49-F238E27FC236}">
                <a16:creationId xmlns:a16="http://schemas.microsoft.com/office/drawing/2014/main" id="{D1CC49DF-58B8-BC78-9500-F95B48AC07E7}"/>
              </a:ext>
            </a:extLst>
          </p:cNvPr>
          <p:cNvPicPr>
            <a:picLocks noChangeAspect="1"/>
          </p:cNvPicPr>
          <p:nvPr/>
        </p:nvPicPr>
        <p:blipFill>
          <a:blip r:embed="rId3"/>
          <a:stretch>
            <a:fillRect/>
          </a:stretch>
        </p:blipFill>
        <p:spPr>
          <a:xfrm>
            <a:off x="3762375" y="1095375"/>
            <a:ext cx="4667250" cy="4667250"/>
          </a:xfrm>
          <a:prstGeom prst="rect">
            <a:avLst/>
          </a:prstGeom>
        </p:spPr>
      </p:pic>
    </p:spTree>
    <p:extLst>
      <p:ext uri="{BB962C8B-B14F-4D97-AF65-F5344CB8AC3E}">
        <p14:creationId xmlns:p14="http://schemas.microsoft.com/office/powerpoint/2010/main" val="6595472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05ef69e-6149-4fba-a40c-df338810f644}" enabled="0" method="" siteId="{a05ef69e-6149-4fba-a40c-df338810f644}" removed="1"/>
</clbl:labelList>
</file>

<file path=docProps/app.xml><?xml version="1.0" encoding="utf-8"?>
<Properties xmlns="http://schemas.openxmlformats.org/officeDocument/2006/extended-properties" xmlns:vt="http://schemas.openxmlformats.org/officeDocument/2006/docPropsVTypes">
  <TotalTime>0</TotalTime>
  <Words>2703</Words>
  <Application>Microsoft Office PowerPoint</Application>
  <PresentationFormat>Widescreen</PresentationFormat>
  <Paragraphs>350</Paragraphs>
  <Slides>30</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Aptos Display</vt:lpstr>
      <vt:lpstr>Arial</vt:lpstr>
      <vt:lpstr>Calibri</vt:lpstr>
      <vt:lpstr>Nta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Understanding Exploitation</vt:lpstr>
      <vt:lpstr>Content</vt:lpstr>
      <vt:lpstr>PowerPoint Presentation</vt:lpstr>
      <vt:lpstr>Modern Slavery</vt:lpstr>
      <vt:lpstr>Exploitation of Children</vt:lpstr>
      <vt:lpstr>Child Sexual and Criminal Exploitation</vt:lpstr>
      <vt:lpstr>Child Exploitation: Emerging Trends</vt:lpstr>
      <vt:lpstr>Intersectionality</vt:lpstr>
      <vt:lpstr>Adolescent Abuse and Neglect </vt:lpstr>
      <vt:lpstr>Ethan’s Story</vt:lpstr>
      <vt:lpstr>How do we identify exploitation?</vt:lpstr>
      <vt:lpstr>Any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Hayes, Sean</dc:creator>
  <cp:lastModifiedBy>Joanne Beese</cp:lastModifiedBy>
  <cp:revision>68</cp:revision>
  <cp:lastPrinted>2025-12-17T11:33:28Z</cp:lastPrinted>
  <dcterms:created xsi:type="dcterms:W3CDTF">2024-10-09T08:44:30Z</dcterms:created>
  <dcterms:modified xsi:type="dcterms:W3CDTF">2026-02-10T13:48:31Z</dcterms:modified>
</cp:coreProperties>
</file>