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0" r:id="rId2"/>
    <p:sldId id="260" r:id="rId3"/>
    <p:sldId id="275" r:id="rId4"/>
    <p:sldId id="352" r:id="rId5"/>
    <p:sldId id="272" r:id="rId6"/>
    <p:sldId id="353" r:id="rId7"/>
    <p:sldId id="282" r:id="rId8"/>
    <p:sldId id="263" r:id="rId9"/>
    <p:sldId id="266" r:id="rId10"/>
    <p:sldId id="269" r:id="rId11"/>
    <p:sldId id="359" r:id="rId12"/>
    <p:sldId id="279" r:id="rId13"/>
    <p:sldId id="354" r:id="rId14"/>
    <p:sldId id="355" r:id="rId15"/>
    <p:sldId id="283" r:id="rId16"/>
    <p:sldId id="261" r:id="rId17"/>
    <p:sldId id="284" r:id="rId18"/>
    <p:sldId id="357" r:id="rId19"/>
    <p:sldId id="281" r:id="rId20"/>
    <p:sldId id="358" r:id="rId21"/>
    <p:sldId id="268" r:id="rId22"/>
    <p:sldId id="349" r:id="rId23"/>
    <p:sldId id="350" r:id="rId24"/>
    <p:sldId id="351" r:id="rId25"/>
    <p:sldId id="360" r:id="rId26"/>
    <p:sldId id="361" r:id="rId27"/>
    <p:sldId id="356" r:id="rId2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2D0DD6-3C91-A911-9DDE-57E5EA71C339}" name="Ford, Emma" initials="EF" userId="S::emma.ford@warrington.gov.uk::878d08fe-45ab-4969-86b0-cc807c7c0551" providerId="AD"/>
  <p188:author id="{E4F918ED-9B6A-78F3-AB44-091EB75FBEDA}" name="John Foster" initials="JF" userId="S::John.Foster@eastsussex.gov.uk::c9dffbe1-f712-499d-9080-9ac7d4dae2e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B09C"/>
    <a:srgbClr val="FFCC99"/>
    <a:srgbClr val="8ED973"/>
    <a:srgbClr val="FFFFCC"/>
    <a:srgbClr val="BFBFBF"/>
    <a:srgbClr val="85C1EC"/>
    <a:srgbClr val="03A5A1"/>
    <a:srgbClr val="4E95D9"/>
    <a:srgbClr val="DB78D0"/>
    <a:srgbClr val="95C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B36DEA-72F9-4098-AC67-6048A5AFC7D6}" v="50" dt="2025-11-12T13:42:35.5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11" autoAdjust="0"/>
    <p:restoredTop sz="95064" autoAdjust="0"/>
  </p:normalViewPr>
  <p:slideViewPr>
    <p:cSldViewPr snapToGrid="0">
      <p:cViewPr varScale="1">
        <p:scale>
          <a:sx n="91" d="100"/>
          <a:sy n="91" d="100"/>
        </p:scale>
        <p:origin x="1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Ford" userId="9d603595-7ca6-4e16-aba7-05e124d419b7" providerId="ADAL" clId="{7565505F-06B7-48C4-B8BC-AFB2D7BB5026}"/>
    <pc:docChg chg="undo custSel addSld delSld modSld sldOrd">
      <pc:chgData name="Emma Ford" userId="9d603595-7ca6-4e16-aba7-05e124d419b7" providerId="ADAL" clId="{7565505F-06B7-48C4-B8BC-AFB2D7BB5026}" dt="2025-11-12T13:42:35.550" v="1141" actId="1076"/>
      <pc:docMkLst>
        <pc:docMk/>
      </pc:docMkLst>
      <pc:sldChg chg="modSp add mod">
        <pc:chgData name="Emma Ford" userId="9d603595-7ca6-4e16-aba7-05e124d419b7" providerId="ADAL" clId="{7565505F-06B7-48C4-B8BC-AFB2D7BB5026}" dt="2025-11-12T12:03:33.098" v="338" actId="20577"/>
        <pc:sldMkLst>
          <pc:docMk/>
          <pc:sldMk cId="3210290431" sldId="260"/>
        </pc:sldMkLst>
        <pc:spChg chg="mod">
          <ac:chgData name="Emma Ford" userId="9d603595-7ca6-4e16-aba7-05e124d419b7" providerId="ADAL" clId="{7565505F-06B7-48C4-B8BC-AFB2D7BB5026}" dt="2025-11-12T11:29:47.140" v="57" actId="255"/>
          <ac:spMkLst>
            <pc:docMk/>
            <pc:sldMk cId="3210290431" sldId="260"/>
            <ac:spMk id="2" creationId="{B8B3727E-D8D3-9632-A3EE-C10ECB53E54D}"/>
          </ac:spMkLst>
        </pc:spChg>
        <pc:spChg chg="mod">
          <ac:chgData name="Emma Ford" userId="9d603595-7ca6-4e16-aba7-05e124d419b7" providerId="ADAL" clId="{7565505F-06B7-48C4-B8BC-AFB2D7BB5026}" dt="2025-11-12T12:03:33.098" v="338" actId="20577"/>
          <ac:spMkLst>
            <pc:docMk/>
            <pc:sldMk cId="3210290431" sldId="260"/>
            <ac:spMk id="5" creationId="{C2CAEC94-CCF0-2184-18D1-3C75B783ABDC}"/>
          </ac:spMkLst>
        </pc:spChg>
      </pc:sldChg>
      <pc:sldChg chg="addSp delSp modSp add mod ord setBg delDesignElem">
        <pc:chgData name="Emma Ford" userId="9d603595-7ca6-4e16-aba7-05e124d419b7" providerId="ADAL" clId="{7565505F-06B7-48C4-B8BC-AFB2D7BB5026}" dt="2025-11-12T12:15:22.807" v="785"/>
        <pc:sldMkLst>
          <pc:docMk/>
          <pc:sldMk cId="7339001" sldId="261"/>
        </pc:sldMkLst>
        <pc:spChg chg="mod">
          <ac:chgData name="Emma Ford" userId="9d603595-7ca6-4e16-aba7-05e124d419b7" providerId="ADAL" clId="{7565505F-06B7-48C4-B8BC-AFB2D7BB5026}" dt="2025-11-12T11:44:41.984" v="266" actId="5793"/>
          <ac:spMkLst>
            <pc:docMk/>
            <pc:sldMk cId="7339001" sldId="261"/>
            <ac:spMk id="2" creationId="{2256DDE6-7D12-CC09-198C-0EE98F9665C2}"/>
          </ac:spMkLst>
        </pc:spChg>
        <pc:spChg chg="del">
          <ac:chgData name="Emma Ford" userId="9d603595-7ca6-4e16-aba7-05e124d419b7" providerId="ADAL" clId="{7565505F-06B7-48C4-B8BC-AFB2D7BB5026}" dt="2025-11-12T11:33:51.986" v="166" actId="478"/>
          <ac:spMkLst>
            <pc:docMk/>
            <pc:sldMk cId="7339001" sldId="261"/>
            <ac:spMk id="3" creationId="{79B39243-014B-5980-B870-885BC2665F22}"/>
          </ac:spMkLst>
        </pc:spChg>
        <pc:spChg chg="add mod">
          <ac:chgData name="Emma Ford" userId="9d603595-7ca6-4e16-aba7-05e124d419b7" providerId="ADAL" clId="{7565505F-06B7-48C4-B8BC-AFB2D7BB5026}" dt="2025-11-12T11:33:53.285" v="167"/>
          <ac:spMkLst>
            <pc:docMk/>
            <pc:sldMk cId="7339001" sldId="261"/>
            <ac:spMk id="4" creationId="{EA3A1D32-AE48-7597-3C8F-651023EF7B27}"/>
          </ac:spMkLst>
        </pc:spChg>
        <pc:spChg chg="add mod">
          <ac:chgData name="Emma Ford" userId="9d603595-7ca6-4e16-aba7-05e124d419b7" providerId="ADAL" clId="{7565505F-06B7-48C4-B8BC-AFB2D7BB5026}" dt="2025-11-12T11:34:08.339" v="168"/>
          <ac:spMkLst>
            <pc:docMk/>
            <pc:sldMk cId="7339001" sldId="261"/>
            <ac:spMk id="5" creationId="{C2B3627E-3036-451E-2F24-F398270AE785}"/>
          </ac:spMkLst>
        </pc:spChg>
        <pc:spChg chg="add mod">
          <ac:chgData name="Emma Ford" userId="9d603595-7ca6-4e16-aba7-05e124d419b7" providerId="ADAL" clId="{7565505F-06B7-48C4-B8BC-AFB2D7BB5026}" dt="2025-11-12T11:38:46.649" v="262" actId="1076"/>
          <ac:spMkLst>
            <pc:docMk/>
            <pc:sldMk cId="7339001" sldId="261"/>
            <ac:spMk id="6" creationId="{5EDB9CAD-9268-8EFF-3C95-31EE473CAD86}"/>
          </ac:spMkLst>
        </pc:spChg>
        <pc:spChg chg="del">
          <ac:chgData name="Emma Ford" userId="9d603595-7ca6-4e16-aba7-05e124d419b7" providerId="ADAL" clId="{7565505F-06B7-48C4-B8BC-AFB2D7BB5026}" dt="2025-11-12T11:22:08.346" v="44"/>
          <ac:spMkLst>
            <pc:docMk/>
            <pc:sldMk cId="7339001" sldId="261"/>
            <ac:spMk id="8" creationId="{1B15ED52-F352-441B-82BF-E0EA34836D08}"/>
          </ac:spMkLst>
        </pc:spChg>
        <pc:spChg chg="del">
          <ac:chgData name="Emma Ford" userId="9d603595-7ca6-4e16-aba7-05e124d419b7" providerId="ADAL" clId="{7565505F-06B7-48C4-B8BC-AFB2D7BB5026}" dt="2025-11-12T11:22:08.346" v="44"/>
          <ac:spMkLst>
            <pc:docMk/>
            <pc:sldMk cId="7339001" sldId="261"/>
            <ac:spMk id="10" creationId="{3B2E3793-BFE6-45A2-9B7B-E18844431C99}"/>
          </ac:spMkLst>
        </pc:spChg>
        <pc:spChg chg="del">
          <ac:chgData name="Emma Ford" userId="9d603595-7ca6-4e16-aba7-05e124d419b7" providerId="ADAL" clId="{7565505F-06B7-48C4-B8BC-AFB2D7BB5026}" dt="2025-11-12T11:22:08.346" v="44"/>
          <ac:spMkLst>
            <pc:docMk/>
            <pc:sldMk cId="7339001" sldId="261"/>
            <ac:spMk id="12" creationId="{BC4C4868-CB8F-4AF9-9CDB-8108F2C19B67}"/>
          </ac:spMkLst>
        </pc:spChg>
        <pc:spChg chg="del">
          <ac:chgData name="Emma Ford" userId="9d603595-7ca6-4e16-aba7-05e124d419b7" providerId="ADAL" clId="{7565505F-06B7-48C4-B8BC-AFB2D7BB5026}" dt="2025-11-12T11:22:08.346" v="44"/>
          <ac:spMkLst>
            <pc:docMk/>
            <pc:sldMk cId="7339001" sldId="261"/>
            <ac:spMk id="14" creationId="{375E0459-6403-40CD-989D-56A4407CA12E}"/>
          </ac:spMkLst>
        </pc:spChg>
        <pc:spChg chg="del">
          <ac:chgData name="Emma Ford" userId="9d603595-7ca6-4e16-aba7-05e124d419b7" providerId="ADAL" clId="{7565505F-06B7-48C4-B8BC-AFB2D7BB5026}" dt="2025-11-12T11:22:08.346" v="44"/>
          <ac:spMkLst>
            <pc:docMk/>
            <pc:sldMk cId="7339001" sldId="261"/>
            <ac:spMk id="16" creationId="{53E5B1A8-3AC9-4BD1-9BBC-78CA94F2D1BA}"/>
          </ac:spMkLst>
        </pc:spChg>
      </pc:sldChg>
      <pc:sldChg chg="add">
        <pc:chgData name="Emma Ford" userId="9d603595-7ca6-4e16-aba7-05e124d419b7" providerId="ADAL" clId="{7565505F-06B7-48C4-B8BC-AFB2D7BB5026}" dt="2025-11-12T11:21:16.847" v="41"/>
        <pc:sldMkLst>
          <pc:docMk/>
          <pc:sldMk cId="2582719750" sldId="263"/>
        </pc:sldMkLst>
      </pc:sldChg>
      <pc:sldChg chg="delSp add del setBg delDesignElem">
        <pc:chgData name="Emma Ford" userId="9d603595-7ca6-4e16-aba7-05e124d419b7" providerId="ADAL" clId="{7565505F-06B7-48C4-B8BC-AFB2D7BB5026}" dt="2025-11-12T11:37:04.016" v="173" actId="47"/>
        <pc:sldMkLst>
          <pc:docMk/>
          <pc:sldMk cId="4044879578" sldId="264"/>
        </pc:sldMkLst>
        <pc:spChg chg="del">
          <ac:chgData name="Emma Ford" userId="9d603595-7ca6-4e16-aba7-05e124d419b7" providerId="ADAL" clId="{7565505F-06B7-48C4-B8BC-AFB2D7BB5026}" dt="2025-11-12T11:22:27.489" v="46"/>
          <ac:spMkLst>
            <pc:docMk/>
            <pc:sldMk cId="4044879578" sldId="264"/>
            <ac:spMk id="18" creationId="{38FAA1A1-D861-433F-88FA-1E9D6FD31D11}"/>
          </ac:spMkLst>
        </pc:spChg>
        <pc:spChg chg="del">
          <ac:chgData name="Emma Ford" userId="9d603595-7ca6-4e16-aba7-05e124d419b7" providerId="ADAL" clId="{7565505F-06B7-48C4-B8BC-AFB2D7BB5026}" dt="2025-11-12T11:22:27.489" v="46"/>
          <ac:spMkLst>
            <pc:docMk/>
            <pc:sldMk cId="4044879578" sldId="264"/>
            <ac:spMk id="19" creationId="{09588DA8-065E-4F6F-8EFD-43104AB2E0CF}"/>
          </ac:spMkLst>
        </pc:spChg>
        <pc:spChg chg="del">
          <ac:chgData name="Emma Ford" userId="9d603595-7ca6-4e16-aba7-05e124d419b7" providerId="ADAL" clId="{7565505F-06B7-48C4-B8BC-AFB2D7BB5026}" dt="2025-11-12T11:22:27.489" v="46"/>
          <ac:spMkLst>
            <pc:docMk/>
            <pc:sldMk cId="4044879578" sldId="264"/>
            <ac:spMk id="20" creationId="{8D71EDA1-87BF-4D5D-AB79-F346FD19278A}"/>
          </ac:spMkLst>
        </pc:spChg>
        <pc:spChg chg="del">
          <ac:chgData name="Emma Ford" userId="9d603595-7ca6-4e16-aba7-05e124d419b7" providerId="ADAL" clId="{7565505F-06B7-48C4-B8BC-AFB2D7BB5026}" dt="2025-11-12T11:22:27.489" v="46"/>
          <ac:spMkLst>
            <pc:docMk/>
            <pc:sldMk cId="4044879578" sldId="264"/>
            <ac:spMk id="21" creationId="{C4285719-470E-454C-AF62-8323075F1F5B}"/>
          </ac:spMkLst>
        </pc:spChg>
        <pc:spChg chg="del">
          <ac:chgData name="Emma Ford" userId="9d603595-7ca6-4e16-aba7-05e124d419b7" providerId="ADAL" clId="{7565505F-06B7-48C4-B8BC-AFB2D7BB5026}" dt="2025-11-12T11:22:27.489" v="46"/>
          <ac:spMkLst>
            <pc:docMk/>
            <pc:sldMk cId="4044879578" sldId="264"/>
            <ac:spMk id="22" creationId="{CD9FE4EF-C4D8-49A0-B2FF-81D8DB7D8A24}"/>
          </ac:spMkLst>
        </pc:spChg>
        <pc:spChg chg="del">
          <ac:chgData name="Emma Ford" userId="9d603595-7ca6-4e16-aba7-05e124d419b7" providerId="ADAL" clId="{7565505F-06B7-48C4-B8BC-AFB2D7BB5026}" dt="2025-11-12T11:22:27.489" v="46"/>
          <ac:spMkLst>
            <pc:docMk/>
            <pc:sldMk cId="4044879578" sldId="264"/>
            <ac:spMk id="23" creationId="{4300840D-0A0B-4512-BACA-B439D5B9C57C}"/>
          </ac:spMkLst>
        </pc:spChg>
        <pc:spChg chg="del">
          <ac:chgData name="Emma Ford" userId="9d603595-7ca6-4e16-aba7-05e124d419b7" providerId="ADAL" clId="{7565505F-06B7-48C4-B8BC-AFB2D7BB5026}" dt="2025-11-12T11:22:27.489" v="46"/>
          <ac:spMkLst>
            <pc:docMk/>
            <pc:sldMk cId="4044879578" sldId="264"/>
            <ac:spMk id="24" creationId="{D2B78728-A580-49A7-84F9-6EF6F583ADE0}"/>
          </ac:spMkLst>
        </pc:spChg>
      </pc:sldChg>
      <pc:sldChg chg="add">
        <pc:chgData name="Emma Ford" userId="9d603595-7ca6-4e16-aba7-05e124d419b7" providerId="ADAL" clId="{7565505F-06B7-48C4-B8BC-AFB2D7BB5026}" dt="2025-11-12T11:21:31.202" v="42"/>
        <pc:sldMkLst>
          <pc:docMk/>
          <pc:sldMk cId="3790705122" sldId="266"/>
        </pc:sldMkLst>
      </pc:sldChg>
      <pc:sldChg chg="modSp add mod">
        <pc:chgData name="Emma Ford" userId="9d603595-7ca6-4e16-aba7-05e124d419b7" providerId="ADAL" clId="{7565505F-06B7-48C4-B8BC-AFB2D7BB5026}" dt="2025-11-12T11:12:16.185" v="24" actId="1076"/>
        <pc:sldMkLst>
          <pc:docMk/>
          <pc:sldMk cId="2292128988" sldId="268"/>
        </pc:sldMkLst>
        <pc:graphicFrameChg chg="mod modGraphic">
          <ac:chgData name="Emma Ford" userId="9d603595-7ca6-4e16-aba7-05e124d419b7" providerId="ADAL" clId="{7565505F-06B7-48C4-B8BC-AFB2D7BB5026}" dt="2025-11-12T11:12:16.185" v="24" actId="1076"/>
          <ac:graphicFrameMkLst>
            <pc:docMk/>
            <pc:sldMk cId="2292128988" sldId="268"/>
            <ac:graphicFrameMk id="4" creationId="{AD2A88CE-4F7D-DB96-6BFD-AD84119D11F0}"/>
          </ac:graphicFrameMkLst>
        </pc:graphicFrameChg>
      </pc:sldChg>
      <pc:sldChg chg="ord">
        <pc:chgData name="Emma Ford" userId="9d603595-7ca6-4e16-aba7-05e124d419b7" providerId="ADAL" clId="{7565505F-06B7-48C4-B8BC-AFB2D7BB5026}" dt="2025-11-12T11:21:05.689" v="39"/>
        <pc:sldMkLst>
          <pc:docMk/>
          <pc:sldMk cId="1045575557" sldId="269"/>
        </pc:sldMkLst>
      </pc:sldChg>
      <pc:sldChg chg="delSp modSp add mod ord">
        <pc:chgData name="Emma Ford" userId="9d603595-7ca6-4e16-aba7-05e124d419b7" providerId="ADAL" clId="{7565505F-06B7-48C4-B8BC-AFB2D7BB5026}" dt="2025-11-12T12:17:48.877" v="808" actId="122"/>
        <pc:sldMkLst>
          <pc:docMk/>
          <pc:sldMk cId="110535250" sldId="272"/>
        </pc:sldMkLst>
        <pc:spChg chg="del mod">
          <ac:chgData name="Emma Ford" userId="9d603595-7ca6-4e16-aba7-05e124d419b7" providerId="ADAL" clId="{7565505F-06B7-48C4-B8BC-AFB2D7BB5026}" dt="2025-11-12T11:30:40.198" v="64" actId="478"/>
          <ac:spMkLst>
            <pc:docMk/>
            <pc:sldMk cId="110535250" sldId="272"/>
            <ac:spMk id="3" creationId="{5BBDB008-D383-E928-FE91-BB500DB48A1F}"/>
          </ac:spMkLst>
        </pc:spChg>
        <pc:spChg chg="mod">
          <ac:chgData name="Emma Ford" userId="9d603595-7ca6-4e16-aba7-05e124d419b7" providerId="ADAL" clId="{7565505F-06B7-48C4-B8BC-AFB2D7BB5026}" dt="2025-11-12T12:17:48.877" v="808" actId="122"/>
          <ac:spMkLst>
            <pc:docMk/>
            <pc:sldMk cId="110535250" sldId="272"/>
            <ac:spMk id="7" creationId="{7A7642FD-BA71-8A2F-7F34-1575C1E6CC3C}"/>
          </ac:spMkLst>
        </pc:spChg>
      </pc:sldChg>
      <pc:sldChg chg="add">
        <pc:chgData name="Emma Ford" userId="9d603595-7ca6-4e16-aba7-05e124d419b7" providerId="ADAL" clId="{7565505F-06B7-48C4-B8BC-AFB2D7BB5026}" dt="2025-11-12T11:25:54.240" v="51"/>
        <pc:sldMkLst>
          <pc:docMk/>
          <pc:sldMk cId="2014835544" sldId="275"/>
        </pc:sldMkLst>
      </pc:sldChg>
      <pc:sldChg chg="addSp modSp">
        <pc:chgData name="Emma Ford" userId="9d603595-7ca6-4e16-aba7-05e124d419b7" providerId="ADAL" clId="{7565505F-06B7-48C4-B8BC-AFB2D7BB5026}" dt="2025-11-12T12:17:56.091" v="809"/>
        <pc:sldMkLst>
          <pc:docMk/>
          <pc:sldMk cId="379889382" sldId="279"/>
        </pc:sldMkLst>
        <pc:spChg chg="add mod">
          <ac:chgData name="Emma Ford" userId="9d603595-7ca6-4e16-aba7-05e124d419b7" providerId="ADAL" clId="{7565505F-06B7-48C4-B8BC-AFB2D7BB5026}" dt="2025-11-12T12:17:56.091" v="809"/>
          <ac:spMkLst>
            <pc:docMk/>
            <pc:sldMk cId="379889382" sldId="279"/>
            <ac:spMk id="2" creationId="{C4AEB045-A692-7692-AAED-17DF5C46779C}"/>
          </ac:spMkLst>
        </pc:spChg>
      </pc:sldChg>
      <pc:sldChg chg="addSp modSp mod">
        <pc:chgData name="Emma Ford" userId="9d603595-7ca6-4e16-aba7-05e124d419b7" providerId="ADAL" clId="{7565505F-06B7-48C4-B8BC-AFB2D7BB5026}" dt="2025-11-12T11:25:14.547" v="49" actId="1076"/>
        <pc:sldMkLst>
          <pc:docMk/>
          <pc:sldMk cId="2251990169" sldId="280"/>
        </pc:sldMkLst>
        <pc:picChg chg="add mod">
          <ac:chgData name="Emma Ford" userId="9d603595-7ca6-4e16-aba7-05e124d419b7" providerId="ADAL" clId="{7565505F-06B7-48C4-B8BC-AFB2D7BB5026}" dt="2025-11-12T11:25:14.547" v="49" actId="1076"/>
          <ac:picMkLst>
            <pc:docMk/>
            <pc:sldMk cId="2251990169" sldId="280"/>
            <ac:picMk id="3" creationId="{535BBDC9-E516-EFAD-B929-B4F4CD895F9B}"/>
          </ac:picMkLst>
        </pc:picChg>
      </pc:sldChg>
      <pc:sldChg chg="addSp delSp modSp add mod ord">
        <pc:chgData name="Emma Ford" userId="9d603595-7ca6-4e16-aba7-05e124d419b7" providerId="ADAL" clId="{7565505F-06B7-48C4-B8BC-AFB2D7BB5026}" dt="2025-11-12T12:48:21.888" v="1119" actId="20577"/>
        <pc:sldMkLst>
          <pc:docMk/>
          <pc:sldMk cId="4265203498" sldId="281"/>
        </pc:sldMkLst>
        <pc:spChg chg="add del mod">
          <ac:chgData name="Emma Ford" userId="9d603595-7ca6-4e16-aba7-05e124d419b7" providerId="ADAL" clId="{7565505F-06B7-48C4-B8BC-AFB2D7BB5026}" dt="2025-11-12T12:08:55.626" v="620" actId="478"/>
          <ac:spMkLst>
            <pc:docMk/>
            <pc:sldMk cId="4265203498" sldId="281"/>
            <ac:spMk id="3" creationId="{5AB27CF0-1CB0-9929-1F7B-EDEA3ED0B17D}"/>
          </ac:spMkLst>
        </pc:spChg>
        <pc:spChg chg="add mod">
          <ac:chgData name="Emma Ford" userId="9d603595-7ca6-4e16-aba7-05e124d419b7" providerId="ADAL" clId="{7565505F-06B7-48C4-B8BC-AFB2D7BB5026}" dt="2025-11-12T12:08:59.556" v="621" actId="1076"/>
          <ac:spMkLst>
            <pc:docMk/>
            <pc:sldMk cId="4265203498" sldId="281"/>
            <ac:spMk id="4" creationId="{9414D784-5719-FE14-22A4-9D01609F8741}"/>
          </ac:spMkLst>
        </pc:spChg>
        <pc:spChg chg="mod">
          <ac:chgData name="Emma Ford" userId="9d603595-7ca6-4e16-aba7-05e124d419b7" providerId="ADAL" clId="{7565505F-06B7-48C4-B8BC-AFB2D7BB5026}" dt="2025-11-12T12:48:21.888" v="1119" actId="20577"/>
          <ac:spMkLst>
            <pc:docMk/>
            <pc:sldMk cId="4265203498" sldId="281"/>
            <ac:spMk id="13" creationId="{3CA84EB2-BC29-5CED-24C6-787DD3E95364}"/>
          </ac:spMkLst>
        </pc:spChg>
      </pc:sldChg>
      <pc:sldChg chg="ord">
        <pc:chgData name="Emma Ford" userId="9d603595-7ca6-4e16-aba7-05e124d419b7" providerId="ADAL" clId="{7565505F-06B7-48C4-B8BC-AFB2D7BB5026}" dt="2025-11-12T11:31:35.379" v="69"/>
        <pc:sldMkLst>
          <pc:docMk/>
          <pc:sldMk cId="546751402" sldId="282"/>
        </pc:sldMkLst>
      </pc:sldChg>
      <pc:sldChg chg="modSp mod ord modNotesTx">
        <pc:chgData name="Emma Ford" userId="9d603595-7ca6-4e16-aba7-05e124d419b7" providerId="ADAL" clId="{7565505F-06B7-48C4-B8BC-AFB2D7BB5026}" dt="2025-11-12T12:19:16.341" v="883"/>
        <pc:sldMkLst>
          <pc:docMk/>
          <pc:sldMk cId="2496041572" sldId="283"/>
        </pc:sldMkLst>
        <pc:spChg chg="mod">
          <ac:chgData name="Emma Ford" userId="9d603595-7ca6-4e16-aba7-05e124d419b7" providerId="ADAL" clId="{7565505F-06B7-48C4-B8BC-AFB2D7BB5026}" dt="2025-11-12T11:33:28.673" v="164" actId="1076"/>
          <ac:spMkLst>
            <pc:docMk/>
            <pc:sldMk cId="2496041572" sldId="283"/>
            <ac:spMk id="3" creationId="{E6389BAB-ECA2-AFE9-FBF4-FFCD8132F9BB}"/>
          </ac:spMkLst>
        </pc:spChg>
        <pc:spChg chg="mod">
          <ac:chgData name="Emma Ford" userId="9d603595-7ca6-4e16-aba7-05e124d419b7" providerId="ADAL" clId="{7565505F-06B7-48C4-B8BC-AFB2D7BB5026}" dt="2025-11-12T11:33:23.932" v="162" actId="14100"/>
          <ac:spMkLst>
            <pc:docMk/>
            <pc:sldMk cId="2496041572" sldId="283"/>
            <ac:spMk id="4" creationId="{1FDBE070-B7B4-6F80-8363-56781EDF5BB2}"/>
          </ac:spMkLst>
        </pc:spChg>
        <pc:spChg chg="mod">
          <ac:chgData name="Emma Ford" userId="9d603595-7ca6-4e16-aba7-05e124d419b7" providerId="ADAL" clId="{7565505F-06B7-48C4-B8BC-AFB2D7BB5026}" dt="2025-11-12T11:33:26.571" v="163" actId="1076"/>
          <ac:spMkLst>
            <pc:docMk/>
            <pc:sldMk cId="2496041572" sldId="283"/>
            <ac:spMk id="7" creationId="{C3F52281-F17D-2C9C-DECD-71B268B1379D}"/>
          </ac:spMkLst>
        </pc:spChg>
        <pc:picChg chg="mod">
          <ac:chgData name="Emma Ford" userId="9d603595-7ca6-4e16-aba7-05e124d419b7" providerId="ADAL" clId="{7565505F-06B7-48C4-B8BC-AFB2D7BB5026}" dt="2025-11-12T11:33:30.715" v="165" actId="1076"/>
          <ac:picMkLst>
            <pc:docMk/>
            <pc:sldMk cId="2496041572" sldId="283"/>
            <ac:picMk id="9" creationId="{A34CA026-5C45-FD66-0ADD-EBD9FEA0FDDC}"/>
          </ac:picMkLst>
        </pc:picChg>
      </pc:sldChg>
      <pc:sldChg chg="del">
        <pc:chgData name="Emma Ford" userId="9d603595-7ca6-4e16-aba7-05e124d419b7" providerId="ADAL" clId="{7565505F-06B7-48C4-B8BC-AFB2D7BB5026}" dt="2025-11-12T11:09:42.424" v="0" actId="47"/>
        <pc:sldMkLst>
          <pc:docMk/>
          <pc:sldMk cId="1408567723" sldId="284"/>
        </pc:sldMkLst>
      </pc:sldChg>
      <pc:sldChg chg="modSp add mod ord">
        <pc:chgData name="Emma Ford" userId="9d603595-7ca6-4e16-aba7-05e124d419b7" providerId="ADAL" clId="{7565505F-06B7-48C4-B8BC-AFB2D7BB5026}" dt="2025-11-12T12:19:28.117" v="885"/>
        <pc:sldMkLst>
          <pc:docMk/>
          <pc:sldMk cId="2717866334" sldId="284"/>
        </pc:sldMkLst>
        <pc:spChg chg="mod">
          <ac:chgData name="Emma Ford" userId="9d603595-7ca6-4e16-aba7-05e124d419b7" providerId="ADAL" clId="{7565505F-06B7-48C4-B8BC-AFB2D7BB5026}" dt="2025-11-12T11:32:05.685" v="90" actId="1076"/>
          <ac:spMkLst>
            <pc:docMk/>
            <pc:sldMk cId="2717866334" sldId="284"/>
            <ac:spMk id="13" creationId="{1654656C-B18E-DC36-5981-192FAAFC9659}"/>
          </ac:spMkLst>
        </pc:spChg>
      </pc:sldChg>
      <pc:sldChg chg="modSp add mod">
        <pc:chgData name="Emma Ford" userId="9d603595-7ca6-4e16-aba7-05e124d419b7" providerId="ADAL" clId="{7565505F-06B7-48C4-B8BC-AFB2D7BB5026}" dt="2025-11-12T11:12:40.354" v="32" actId="14734"/>
        <pc:sldMkLst>
          <pc:docMk/>
          <pc:sldMk cId="4016434026" sldId="349"/>
        </pc:sldMkLst>
        <pc:graphicFrameChg chg="modGraphic">
          <ac:chgData name="Emma Ford" userId="9d603595-7ca6-4e16-aba7-05e124d419b7" providerId="ADAL" clId="{7565505F-06B7-48C4-B8BC-AFB2D7BB5026}" dt="2025-11-12T11:12:40.354" v="32" actId="14734"/>
          <ac:graphicFrameMkLst>
            <pc:docMk/>
            <pc:sldMk cId="4016434026" sldId="349"/>
            <ac:graphicFrameMk id="4" creationId="{B9E4DAFD-3770-94EE-9FA1-F5C16AA26825}"/>
          </ac:graphicFrameMkLst>
        </pc:graphicFrameChg>
      </pc:sldChg>
      <pc:sldChg chg="add">
        <pc:chgData name="Emma Ford" userId="9d603595-7ca6-4e16-aba7-05e124d419b7" providerId="ADAL" clId="{7565505F-06B7-48C4-B8BC-AFB2D7BB5026}" dt="2025-11-12T11:10:33.084" v="4"/>
        <pc:sldMkLst>
          <pc:docMk/>
          <pc:sldMk cId="1900168086" sldId="350"/>
        </pc:sldMkLst>
      </pc:sldChg>
      <pc:sldChg chg="add">
        <pc:chgData name="Emma Ford" userId="9d603595-7ca6-4e16-aba7-05e124d419b7" providerId="ADAL" clId="{7565505F-06B7-48C4-B8BC-AFB2D7BB5026}" dt="2025-11-12T11:10:40.272" v="5"/>
        <pc:sldMkLst>
          <pc:docMk/>
          <pc:sldMk cId="2872931787" sldId="351"/>
        </pc:sldMkLst>
      </pc:sldChg>
      <pc:sldChg chg="add">
        <pc:chgData name="Emma Ford" userId="9d603595-7ca6-4e16-aba7-05e124d419b7" providerId="ADAL" clId="{7565505F-06B7-48C4-B8BC-AFB2D7BB5026}" dt="2025-11-12T11:26:10.917" v="52"/>
        <pc:sldMkLst>
          <pc:docMk/>
          <pc:sldMk cId="3998940067" sldId="352"/>
        </pc:sldMkLst>
      </pc:sldChg>
      <pc:sldChg chg="add">
        <pc:chgData name="Emma Ford" userId="9d603595-7ca6-4e16-aba7-05e124d419b7" providerId="ADAL" clId="{7565505F-06B7-48C4-B8BC-AFB2D7BB5026}" dt="2025-11-12T11:30:26.281" v="60" actId="2890"/>
        <pc:sldMkLst>
          <pc:docMk/>
          <pc:sldMk cId="864203091" sldId="353"/>
        </pc:sldMkLst>
      </pc:sldChg>
      <pc:sldChg chg="addSp delSp modSp add mod ord">
        <pc:chgData name="Emma Ford" userId="9d603595-7ca6-4e16-aba7-05e124d419b7" providerId="ADAL" clId="{7565505F-06B7-48C4-B8BC-AFB2D7BB5026}" dt="2025-11-12T12:19:13.437" v="881"/>
        <pc:sldMkLst>
          <pc:docMk/>
          <pc:sldMk cId="208806091" sldId="354"/>
        </pc:sldMkLst>
        <pc:spChg chg="add mod">
          <ac:chgData name="Emma Ford" userId="9d603595-7ca6-4e16-aba7-05e124d419b7" providerId="ADAL" clId="{7565505F-06B7-48C4-B8BC-AFB2D7BB5026}" dt="2025-11-12T12:03:20.350" v="336" actId="20577"/>
          <ac:spMkLst>
            <pc:docMk/>
            <pc:sldMk cId="208806091" sldId="354"/>
            <ac:spMk id="2" creationId="{06AE0FD6-C375-2AD2-F7D2-89ADDA4632C7}"/>
          </ac:spMkLst>
        </pc:spChg>
        <pc:spChg chg="del mod">
          <ac:chgData name="Emma Ford" userId="9d603595-7ca6-4e16-aba7-05e124d419b7" providerId="ADAL" clId="{7565505F-06B7-48C4-B8BC-AFB2D7BB5026}" dt="2025-11-12T11:59:26.538" v="292"/>
          <ac:spMkLst>
            <pc:docMk/>
            <pc:sldMk cId="208806091" sldId="354"/>
            <ac:spMk id="3" creationId="{C202DA9D-2F62-5670-464C-4CE0FBEC45EA}"/>
          </ac:spMkLst>
        </pc:spChg>
        <pc:spChg chg="mod">
          <ac:chgData name="Emma Ford" userId="9d603595-7ca6-4e16-aba7-05e124d419b7" providerId="ADAL" clId="{7565505F-06B7-48C4-B8BC-AFB2D7BB5026}" dt="2025-11-12T12:03:51.242" v="339" actId="14100"/>
          <ac:spMkLst>
            <pc:docMk/>
            <pc:sldMk cId="208806091" sldId="354"/>
            <ac:spMk id="4" creationId="{63826DF9-3AE0-01CF-3336-B82FF5266436}"/>
          </ac:spMkLst>
        </pc:spChg>
        <pc:spChg chg="mod">
          <ac:chgData name="Emma Ford" userId="9d603595-7ca6-4e16-aba7-05e124d419b7" providerId="ADAL" clId="{7565505F-06B7-48C4-B8BC-AFB2D7BB5026}" dt="2025-11-12T12:02:58.875" v="327" actId="14100"/>
          <ac:spMkLst>
            <pc:docMk/>
            <pc:sldMk cId="208806091" sldId="354"/>
            <ac:spMk id="7" creationId="{1EC5E562-EB1E-0FEE-1A4B-8192CB7E0EE1}"/>
          </ac:spMkLst>
        </pc:spChg>
      </pc:sldChg>
      <pc:sldChg chg="addSp delSp modSp add mod">
        <pc:chgData name="Emma Ford" userId="9d603595-7ca6-4e16-aba7-05e124d419b7" providerId="ADAL" clId="{7565505F-06B7-48C4-B8BC-AFB2D7BB5026}" dt="2025-11-12T11:59:46.687" v="299" actId="478"/>
        <pc:sldMkLst>
          <pc:docMk/>
          <pc:sldMk cId="2337669385" sldId="355"/>
        </pc:sldMkLst>
        <pc:spChg chg="add del mod">
          <ac:chgData name="Emma Ford" userId="9d603595-7ca6-4e16-aba7-05e124d419b7" providerId="ADAL" clId="{7565505F-06B7-48C4-B8BC-AFB2D7BB5026}" dt="2025-11-12T11:59:46.687" v="299" actId="478"/>
          <ac:spMkLst>
            <pc:docMk/>
            <pc:sldMk cId="2337669385" sldId="355"/>
            <ac:spMk id="7" creationId="{6F40BE5A-7AAE-0E6B-032B-2AE26AF5F1F0}"/>
          </ac:spMkLst>
        </pc:spChg>
        <pc:picChg chg="add del mod">
          <ac:chgData name="Emma Ford" userId="9d603595-7ca6-4e16-aba7-05e124d419b7" providerId="ADAL" clId="{7565505F-06B7-48C4-B8BC-AFB2D7BB5026}" dt="2025-11-12T11:59:46.687" v="299" actId="478"/>
          <ac:picMkLst>
            <pc:docMk/>
            <pc:sldMk cId="2337669385" sldId="355"/>
            <ac:picMk id="1026" creationId="{C7887234-25B9-16E5-AFEA-1DA9C1E3D32C}"/>
          </ac:picMkLst>
        </pc:picChg>
      </pc:sldChg>
      <pc:sldChg chg="add">
        <pc:chgData name="Emma Ford" userId="9d603595-7ca6-4e16-aba7-05e124d419b7" providerId="ADAL" clId="{7565505F-06B7-48C4-B8BC-AFB2D7BB5026}" dt="2025-11-12T12:04:17.968" v="340"/>
        <pc:sldMkLst>
          <pc:docMk/>
          <pc:sldMk cId="3811843543" sldId="356"/>
        </pc:sldMkLst>
      </pc:sldChg>
      <pc:sldChg chg="addSp delSp modSp add mod ord">
        <pc:chgData name="Emma Ford" userId="9d603595-7ca6-4e16-aba7-05e124d419b7" providerId="ADAL" clId="{7565505F-06B7-48C4-B8BC-AFB2D7BB5026}" dt="2025-11-12T12:48:16.094" v="1113" actId="20577"/>
        <pc:sldMkLst>
          <pc:docMk/>
          <pc:sldMk cId="958256117" sldId="357"/>
        </pc:sldMkLst>
        <pc:spChg chg="add del mod">
          <ac:chgData name="Emma Ford" userId="9d603595-7ca6-4e16-aba7-05e124d419b7" providerId="ADAL" clId="{7565505F-06B7-48C4-B8BC-AFB2D7BB5026}" dt="2025-11-12T12:09:02.730" v="622" actId="478"/>
          <ac:spMkLst>
            <pc:docMk/>
            <pc:sldMk cId="958256117" sldId="357"/>
            <ac:spMk id="3" creationId="{24ADB8B2-CA20-E242-90B6-2632922D6377}"/>
          </ac:spMkLst>
        </pc:spChg>
        <pc:spChg chg="add mod">
          <ac:chgData name="Emma Ford" userId="9d603595-7ca6-4e16-aba7-05e124d419b7" providerId="ADAL" clId="{7565505F-06B7-48C4-B8BC-AFB2D7BB5026}" dt="2025-11-12T12:09:06.207" v="624" actId="1076"/>
          <ac:spMkLst>
            <pc:docMk/>
            <pc:sldMk cId="958256117" sldId="357"/>
            <ac:spMk id="4" creationId="{2EC61DB0-EFB4-4919-B950-8495C503A62A}"/>
          </ac:spMkLst>
        </pc:spChg>
        <pc:spChg chg="mod">
          <ac:chgData name="Emma Ford" userId="9d603595-7ca6-4e16-aba7-05e124d419b7" providerId="ADAL" clId="{7565505F-06B7-48C4-B8BC-AFB2D7BB5026}" dt="2025-11-12T12:48:16.094" v="1113" actId="20577"/>
          <ac:spMkLst>
            <pc:docMk/>
            <pc:sldMk cId="958256117" sldId="357"/>
            <ac:spMk id="13" creationId="{EF16D86C-61C2-7397-0668-358F56DFFB18}"/>
          </ac:spMkLst>
        </pc:spChg>
      </pc:sldChg>
      <pc:sldChg chg="addSp modSp add mod ord">
        <pc:chgData name="Emma Ford" userId="9d603595-7ca6-4e16-aba7-05e124d419b7" providerId="ADAL" clId="{7565505F-06B7-48C4-B8BC-AFB2D7BB5026}" dt="2025-11-12T12:48:26.560" v="1125" actId="20577"/>
        <pc:sldMkLst>
          <pc:docMk/>
          <pc:sldMk cId="1022498469" sldId="358"/>
        </pc:sldMkLst>
        <pc:spChg chg="add mod">
          <ac:chgData name="Emma Ford" userId="9d603595-7ca6-4e16-aba7-05e124d419b7" providerId="ADAL" clId="{7565505F-06B7-48C4-B8BC-AFB2D7BB5026}" dt="2025-11-12T12:08:43.719" v="617" actId="12"/>
          <ac:spMkLst>
            <pc:docMk/>
            <pc:sldMk cId="1022498469" sldId="358"/>
            <ac:spMk id="3" creationId="{FC25D383-7853-B59E-556D-853FE36F1EAC}"/>
          </ac:spMkLst>
        </pc:spChg>
        <pc:spChg chg="mod">
          <ac:chgData name="Emma Ford" userId="9d603595-7ca6-4e16-aba7-05e124d419b7" providerId="ADAL" clId="{7565505F-06B7-48C4-B8BC-AFB2D7BB5026}" dt="2025-11-12T12:48:26.560" v="1125" actId="20577"/>
          <ac:spMkLst>
            <pc:docMk/>
            <pc:sldMk cId="1022498469" sldId="358"/>
            <ac:spMk id="13" creationId="{9B019877-9AE9-382A-D289-360391F2FFEA}"/>
          </ac:spMkLst>
        </pc:spChg>
      </pc:sldChg>
      <pc:sldChg chg="modSp add mod ord">
        <pc:chgData name="Emma Ford" userId="9d603595-7ca6-4e16-aba7-05e124d419b7" providerId="ADAL" clId="{7565505F-06B7-48C4-B8BC-AFB2D7BB5026}" dt="2025-11-12T12:18:32.246" v="877" actId="20577"/>
        <pc:sldMkLst>
          <pc:docMk/>
          <pc:sldMk cId="2761525505" sldId="359"/>
        </pc:sldMkLst>
        <pc:spChg chg="mod">
          <ac:chgData name="Emma Ford" userId="9d603595-7ca6-4e16-aba7-05e124d419b7" providerId="ADAL" clId="{7565505F-06B7-48C4-B8BC-AFB2D7BB5026}" dt="2025-11-12T12:18:32.246" v="877" actId="20577"/>
          <ac:spMkLst>
            <pc:docMk/>
            <pc:sldMk cId="2761525505" sldId="359"/>
            <ac:spMk id="7" creationId="{E329EBB2-8925-37A8-D3D3-CB3E5060B70D}"/>
          </ac:spMkLst>
        </pc:spChg>
      </pc:sldChg>
      <pc:sldChg chg="addSp delSp modSp add mod ord setBg">
        <pc:chgData name="Emma Ford" userId="9d603595-7ca6-4e16-aba7-05e124d419b7" providerId="ADAL" clId="{7565505F-06B7-48C4-B8BC-AFB2D7BB5026}" dt="2025-11-12T13:42:35.550" v="1141" actId="1076"/>
        <pc:sldMkLst>
          <pc:docMk/>
          <pc:sldMk cId="3949852252" sldId="360"/>
        </pc:sldMkLst>
        <pc:spChg chg="del">
          <ac:chgData name="Emma Ford" userId="9d603595-7ca6-4e16-aba7-05e124d419b7" providerId="ADAL" clId="{7565505F-06B7-48C4-B8BC-AFB2D7BB5026}" dt="2025-11-12T12:19:55.655" v="901" actId="478"/>
          <ac:spMkLst>
            <pc:docMk/>
            <pc:sldMk cId="3949852252" sldId="360"/>
            <ac:spMk id="3" creationId="{9D5F8EE5-C8F0-B77F-75CF-73011474C4EA}"/>
          </ac:spMkLst>
        </pc:spChg>
        <pc:spChg chg="mod ord">
          <ac:chgData name="Emma Ford" userId="9d603595-7ca6-4e16-aba7-05e124d419b7" providerId="ADAL" clId="{7565505F-06B7-48C4-B8BC-AFB2D7BB5026}" dt="2025-11-12T13:42:05.665" v="1136"/>
          <ac:spMkLst>
            <pc:docMk/>
            <pc:sldMk cId="3949852252" sldId="360"/>
            <ac:spMk id="10" creationId="{255F81A2-EC53-5BD9-FCA5-038278658B94}"/>
          </ac:spMkLst>
        </pc:spChg>
        <pc:spChg chg="del mod">
          <ac:chgData name="Emma Ford" userId="9d603595-7ca6-4e16-aba7-05e124d419b7" providerId="ADAL" clId="{7565505F-06B7-48C4-B8BC-AFB2D7BB5026}" dt="2025-11-12T13:41:50.087" v="1128" actId="478"/>
          <ac:spMkLst>
            <pc:docMk/>
            <pc:sldMk cId="3949852252" sldId="360"/>
            <ac:spMk id="13" creationId="{CED50D7B-5D3E-0943-31CF-7CD243F77172}"/>
          </ac:spMkLst>
        </pc:spChg>
        <pc:spChg chg="add del">
          <ac:chgData name="Emma Ford" userId="9d603595-7ca6-4e16-aba7-05e124d419b7" providerId="ADAL" clId="{7565505F-06B7-48C4-B8BC-AFB2D7BB5026}" dt="2025-11-12T13:42:05.665" v="1136"/>
          <ac:spMkLst>
            <pc:docMk/>
            <pc:sldMk cId="3949852252" sldId="360"/>
            <ac:spMk id="1031" creationId="{08CE49EB-6CAF-4479-B93F-85773D92A38E}"/>
          </ac:spMkLst>
        </pc:spChg>
        <pc:picChg chg="mod">
          <ac:chgData name="Emma Ford" userId="9d603595-7ca6-4e16-aba7-05e124d419b7" providerId="ADAL" clId="{7565505F-06B7-48C4-B8BC-AFB2D7BB5026}" dt="2025-11-12T13:42:05.665" v="1136"/>
          <ac:picMkLst>
            <pc:docMk/>
            <pc:sldMk cId="3949852252" sldId="360"/>
            <ac:picMk id="2" creationId="{F89EA649-060B-F726-D295-89D18294849C}"/>
          </ac:picMkLst>
        </pc:picChg>
        <pc:picChg chg="mod ord">
          <ac:chgData name="Emma Ford" userId="9d603595-7ca6-4e16-aba7-05e124d419b7" providerId="ADAL" clId="{7565505F-06B7-48C4-B8BC-AFB2D7BB5026}" dt="2025-11-12T13:42:05.665" v="1136"/>
          <ac:picMkLst>
            <pc:docMk/>
            <pc:sldMk cId="3949852252" sldId="360"/>
            <ac:picMk id="8" creationId="{CF543D0E-883C-54AA-A486-493AA4D2B573}"/>
          </ac:picMkLst>
        </pc:picChg>
        <pc:picChg chg="mod ord">
          <ac:chgData name="Emma Ford" userId="9d603595-7ca6-4e16-aba7-05e124d419b7" providerId="ADAL" clId="{7565505F-06B7-48C4-B8BC-AFB2D7BB5026}" dt="2025-11-12T13:42:05.665" v="1136"/>
          <ac:picMkLst>
            <pc:docMk/>
            <pc:sldMk cId="3949852252" sldId="360"/>
            <ac:picMk id="9" creationId="{C9BD2910-A968-BBA6-A6B4-95BC49D7ADD2}"/>
          </ac:picMkLst>
        </pc:picChg>
        <pc:picChg chg="add mod">
          <ac:chgData name="Emma Ford" userId="9d603595-7ca6-4e16-aba7-05e124d419b7" providerId="ADAL" clId="{7565505F-06B7-48C4-B8BC-AFB2D7BB5026}" dt="2025-11-12T13:42:35.550" v="1141" actId="1076"/>
          <ac:picMkLst>
            <pc:docMk/>
            <pc:sldMk cId="3949852252" sldId="360"/>
            <ac:picMk id="1026" creationId="{9BA12EB1-219B-D9D4-1117-F56F0A691118}"/>
          </ac:picMkLst>
        </pc:picChg>
      </pc:sldChg>
      <pc:sldChg chg="add">
        <pc:chgData name="Emma Ford" userId="9d603595-7ca6-4e16-aba7-05e124d419b7" providerId="ADAL" clId="{7565505F-06B7-48C4-B8BC-AFB2D7BB5026}" dt="2025-11-12T13:41:40.571" v="1126" actId="2890"/>
        <pc:sldMkLst>
          <pc:docMk/>
          <pc:sldMk cId="2334546239" sldId="36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6EF641-9CFA-48B1-B004-3E9FF33D9B7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5C55DEB-2CF3-4B19-90C5-19387E25FE06}">
      <dgm:prSet phldrT="[Text]" phldr="0"/>
      <dgm:spPr>
        <a:solidFill>
          <a:schemeClr val="tx2">
            <a:lumMod val="90000"/>
            <a:lumOff val="10000"/>
          </a:schemeClr>
        </a:solidFill>
      </dgm:spPr>
      <dgm:t>
        <a:bodyPr/>
        <a:lstStyle/>
        <a:p>
          <a:r>
            <a:rPr lang="en-GB" dirty="0"/>
            <a:t>Consultation  2024</a:t>
          </a:r>
        </a:p>
      </dgm:t>
    </dgm:pt>
    <dgm:pt modelId="{637C83AD-7630-48AE-BFC8-04F9471A0F5B}" type="parTrans" cxnId="{9FF1C651-24DA-4003-8C5A-7560A3033B71}">
      <dgm:prSet/>
      <dgm:spPr/>
      <dgm:t>
        <a:bodyPr/>
        <a:lstStyle/>
        <a:p>
          <a:endParaRPr lang="en-GB"/>
        </a:p>
      </dgm:t>
    </dgm:pt>
    <dgm:pt modelId="{47A3C498-CCAF-41E4-8B22-8CE61AE4D4A7}" type="sibTrans" cxnId="{9FF1C651-24DA-4003-8C5A-7560A3033B71}">
      <dgm:prSet/>
      <dgm:spPr/>
      <dgm:t>
        <a:bodyPr/>
        <a:lstStyle/>
        <a:p>
          <a:endParaRPr lang="en-GB"/>
        </a:p>
      </dgm:t>
    </dgm:pt>
    <dgm:pt modelId="{2481558B-7609-4D36-98D8-A3F1CAFB6CF6}">
      <dgm:prSet phldrT="[Text]" phldr="0" custT="1"/>
      <dgm:spPr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Developing the case for change</a:t>
          </a:r>
        </a:p>
      </dgm:t>
    </dgm:pt>
    <dgm:pt modelId="{E0929AC0-FB01-40DE-9312-0DD16400C555}" type="parTrans" cxnId="{5A21C223-1263-489F-9E98-723334D6CA42}">
      <dgm:prSet/>
      <dgm:spPr/>
      <dgm:t>
        <a:bodyPr/>
        <a:lstStyle/>
        <a:p>
          <a:endParaRPr lang="en-GB"/>
        </a:p>
      </dgm:t>
    </dgm:pt>
    <dgm:pt modelId="{035FB1A6-3329-4C96-9194-711DDC0366AF}" type="sibTrans" cxnId="{5A21C223-1263-489F-9E98-723334D6CA42}">
      <dgm:prSet/>
      <dgm:spPr/>
      <dgm:t>
        <a:bodyPr/>
        <a:lstStyle/>
        <a:p>
          <a:endParaRPr lang="en-GB"/>
        </a:p>
      </dgm:t>
    </dgm:pt>
    <dgm:pt modelId="{CEF17AB7-A065-4576-993A-E44272F1D18E}">
      <dgm:prSet phldrT="[Text]" phldr="0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GB" dirty="0"/>
            <a:t>Initial core NW Multi-Agency Data Set Agreed</a:t>
          </a:r>
        </a:p>
      </dgm:t>
    </dgm:pt>
    <dgm:pt modelId="{7AD119D9-0039-43E2-9507-BE80CBBDF96B}" type="parTrans" cxnId="{D6932263-2BF4-44F1-BF93-96E975B65120}">
      <dgm:prSet/>
      <dgm:spPr/>
      <dgm:t>
        <a:bodyPr/>
        <a:lstStyle/>
        <a:p>
          <a:endParaRPr lang="en-GB"/>
        </a:p>
      </dgm:t>
    </dgm:pt>
    <dgm:pt modelId="{9D7EBDD2-D34F-43E0-88DD-D6861B9B4BCA}" type="sibTrans" cxnId="{D6932263-2BF4-44F1-BF93-96E975B65120}">
      <dgm:prSet/>
      <dgm:spPr/>
      <dgm:t>
        <a:bodyPr/>
        <a:lstStyle/>
        <a:p>
          <a:endParaRPr lang="en-GB"/>
        </a:p>
      </dgm:t>
    </dgm:pt>
    <dgm:pt modelId="{68EB262B-6CCA-4D82-8978-4341A53ABE1F}">
      <dgm:prSet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dirty="0"/>
            <a:t>Q1 Data Collection and single agency data discussion</a:t>
          </a:r>
        </a:p>
      </dgm:t>
    </dgm:pt>
    <dgm:pt modelId="{611F7C1F-06E6-4C32-A706-F7FB13215CC0}" type="parTrans" cxnId="{40F33AD5-9E23-43C1-B26D-623C614CBAE9}">
      <dgm:prSet/>
      <dgm:spPr/>
      <dgm:t>
        <a:bodyPr/>
        <a:lstStyle/>
        <a:p>
          <a:endParaRPr lang="en-GB"/>
        </a:p>
      </dgm:t>
    </dgm:pt>
    <dgm:pt modelId="{B3DFFA2E-5A42-4FDC-99F4-7A8D098A62C6}" type="sibTrans" cxnId="{40F33AD5-9E23-43C1-B26D-623C614CBAE9}">
      <dgm:prSet/>
      <dgm:spPr/>
      <dgm:t>
        <a:bodyPr/>
        <a:lstStyle/>
        <a:p>
          <a:endParaRPr lang="en-GB"/>
        </a:p>
      </dgm:t>
    </dgm:pt>
    <dgm:pt modelId="{7E83142F-46A8-4294-B836-E7AF3B0CA0CD}">
      <dgm:prSet/>
      <dgm:spPr>
        <a:solidFill>
          <a:schemeClr val="tx2">
            <a:lumMod val="25000"/>
            <a:lumOff val="75000"/>
          </a:schemeClr>
        </a:solidFill>
      </dgm:spPr>
      <dgm:t>
        <a:bodyPr/>
        <a:lstStyle/>
        <a:p>
          <a:r>
            <a:rPr lang="en-GB" dirty="0">
              <a:solidFill>
                <a:schemeClr val="tx1">
                  <a:lumMod val="65000"/>
                  <a:lumOff val="35000"/>
                </a:schemeClr>
              </a:solidFill>
            </a:rPr>
            <a:t>Updating core dataset for Q2 and developing priority themes </a:t>
          </a:r>
        </a:p>
      </dgm:t>
    </dgm:pt>
    <dgm:pt modelId="{1CA295EA-F8D6-4BB1-8E9B-083E6D064C1E}" type="parTrans" cxnId="{B0B0E083-468E-449A-91E8-2C9BB4924D09}">
      <dgm:prSet/>
      <dgm:spPr/>
      <dgm:t>
        <a:bodyPr/>
        <a:lstStyle/>
        <a:p>
          <a:endParaRPr lang="en-GB"/>
        </a:p>
      </dgm:t>
    </dgm:pt>
    <dgm:pt modelId="{FD534EA0-6C74-423E-A014-945FA714E5FA}" type="sibTrans" cxnId="{B0B0E083-468E-449A-91E8-2C9BB4924D09}">
      <dgm:prSet/>
      <dgm:spPr/>
      <dgm:t>
        <a:bodyPr/>
        <a:lstStyle/>
        <a:p>
          <a:endParaRPr lang="en-GB"/>
        </a:p>
      </dgm:t>
    </dgm:pt>
    <dgm:pt modelId="{DB6A8184-E203-42A1-BCC6-D58A8F837A58}" type="pres">
      <dgm:prSet presAssocID="{A66EF641-9CFA-48B1-B004-3E9FF33D9B72}" presName="Name0" presStyleCnt="0">
        <dgm:presLayoutVars>
          <dgm:dir/>
          <dgm:resizeHandles val="exact"/>
        </dgm:presLayoutVars>
      </dgm:prSet>
      <dgm:spPr/>
    </dgm:pt>
    <dgm:pt modelId="{42124ED9-0935-4389-9B89-80426B525261}" type="pres">
      <dgm:prSet presAssocID="{D5C55DEB-2CF3-4B19-90C5-19387E25FE06}" presName="node" presStyleLbl="node1" presStyleIdx="0" presStyleCnt="5">
        <dgm:presLayoutVars>
          <dgm:bulletEnabled val="1"/>
        </dgm:presLayoutVars>
      </dgm:prSet>
      <dgm:spPr/>
    </dgm:pt>
    <dgm:pt modelId="{8AD568A0-BEEB-47AD-B38D-CC2AFBB68D5D}" type="pres">
      <dgm:prSet presAssocID="{47A3C498-CCAF-41E4-8B22-8CE61AE4D4A7}" presName="sibTrans" presStyleLbl="sibTrans2D1" presStyleIdx="0" presStyleCnt="4"/>
      <dgm:spPr/>
    </dgm:pt>
    <dgm:pt modelId="{990CA1DE-9648-4616-804E-4C09053B2814}" type="pres">
      <dgm:prSet presAssocID="{47A3C498-CCAF-41E4-8B22-8CE61AE4D4A7}" presName="connectorText" presStyleLbl="sibTrans2D1" presStyleIdx="0" presStyleCnt="4"/>
      <dgm:spPr/>
    </dgm:pt>
    <dgm:pt modelId="{24E992A4-97FF-4408-9F72-4ABFB9FA8160}" type="pres">
      <dgm:prSet presAssocID="{2481558B-7609-4D36-98D8-A3F1CAFB6CF6}" presName="node" presStyleLbl="node1" presStyleIdx="1" presStyleCnt="5">
        <dgm:presLayoutVars>
          <dgm:bulletEnabled val="1"/>
        </dgm:presLayoutVars>
      </dgm:prSet>
      <dgm:spPr>
        <a:xfrm>
          <a:off x="2539332" y="2090097"/>
          <a:ext cx="1809639" cy="1238471"/>
        </a:xfrm>
        <a:prstGeom prst="roundRect">
          <a:avLst>
            <a:gd name="adj" fmla="val 10000"/>
          </a:avLst>
        </a:prstGeom>
      </dgm:spPr>
    </dgm:pt>
    <dgm:pt modelId="{F90C4F18-B7D0-45BA-BFC9-4F396A5DD106}" type="pres">
      <dgm:prSet presAssocID="{035FB1A6-3329-4C96-9194-711DDC0366AF}" presName="sibTrans" presStyleLbl="sibTrans2D1" presStyleIdx="1" presStyleCnt="4"/>
      <dgm:spPr/>
    </dgm:pt>
    <dgm:pt modelId="{4976AC4A-010D-4FF0-9ADB-D772032904BB}" type="pres">
      <dgm:prSet presAssocID="{035FB1A6-3329-4C96-9194-711DDC0366AF}" presName="connectorText" presStyleLbl="sibTrans2D1" presStyleIdx="1" presStyleCnt="4"/>
      <dgm:spPr/>
    </dgm:pt>
    <dgm:pt modelId="{DDEF3C24-D8AC-4D1E-A7BC-7DFB02AA345D}" type="pres">
      <dgm:prSet presAssocID="{CEF17AB7-A065-4576-993A-E44272F1D18E}" presName="node" presStyleLbl="node1" presStyleIdx="2" presStyleCnt="5">
        <dgm:presLayoutVars>
          <dgm:bulletEnabled val="1"/>
        </dgm:presLayoutVars>
      </dgm:prSet>
      <dgm:spPr/>
    </dgm:pt>
    <dgm:pt modelId="{EF997A50-755D-4A99-A9B7-84AAB6AF2E01}" type="pres">
      <dgm:prSet presAssocID="{9D7EBDD2-D34F-43E0-88DD-D6861B9B4BCA}" presName="sibTrans" presStyleLbl="sibTrans2D1" presStyleIdx="2" presStyleCnt="4"/>
      <dgm:spPr/>
    </dgm:pt>
    <dgm:pt modelId="{6DDE9163-4447-4171-96A7-6062743986DD}" type="pres">
      <dgm:prSet presAssocID="{9D7EBDD2-D34F-43E0-88DD-D6861B9B4BCA}" presName="connectorText" presStyleLbl="sibTrans2D1" presStyleIdx="2" presStyleCnt="4"/>
      <dgm:spPr/>
    </dgm:pt>
    <dgm:pt modelId="{99979E35-1E26-431F-8B87-435562892400}" type="pres">
      <dgm:prSet presAssocID="{68EB262B-6CCA-4D82-8978-4341A53ABE1F}" presName="node" presStyleLbl="node1" presStyleIdx="3" presStyleCnt="5">
        <dgm:presLayoutVars>
          <dgm:bulletEnabled val="1"/>
        </dgm:presLayoutVars>
      </dgm:prSet>
      <dgm:spPr/>
    </dgm:pt>
    <dgm:pt modelId="{BFC05430-8CAE-4529-BB25-AB81D41D3802}" type="pres">
      <dgm:prSet presAssocID="{B3DFFA2E-5A42-4FDC-99F4-7A8D098A62C6}" presName="sibTrans" presStyleLbl="sibTrans2D1" presStyleIdx="3" presStyleCnt="4"/>
      <dgm:spPr/>
    </dgm:pt>
    <dgm:pt modelId="{D4D08E51-210A-41F7-9A7B-35DE1C3FBDCB}" type="pres">
      <dgm:prSet presAssocID="{B3DFFA2E-5A42-4FDC-99F4-7A8D098A62C6}" presName="connectorText" presStyleLbl="sibTrans2D1" presStyleIdx="3" presStyleCnt="4"/>
      <dgm:spPr/>
    </dgm:pt>
    <dgm:pt modelId="{AD56D33D-53F5-46A9-9ED0-309B19133469}" type="pres">
      <dgm:prSet presAssocID="{7E83142F-46A8-4294-B836-E7AF3B0CA0CD}" presName="node" presStyleLbl="node1" presStyleIdx="4" presStyleCnt="5">
        <dgm:presLayoutVars>
          <dgm:bulletEnabled val="1"/>
        </dgm:presLayoutVars>
      </dgm:prSet>
      <dgm:spPr/>
    </dgm:pt>
  </dgm:ptLst>
  <dgm:cxnLst>
    <dgm:cxn modelId="{44ADD00C-26CE-4CC2-AE40-E06ECC241028}" type="presOf" srcId="{A66EF641-9CFA-48B1-B004-3E9FF33D9B72}" destId="{DB6A8184-E203-42A1-BCC6-D58A8F837A58}" srcOrd="0" destOrd="0" presId="urn:microsoft.com/office/officeart/2005/8/layout/process1"/>
    <dgm:cxn modelId="{B8897015-4E22-474F-9ED7-618520163AE8}" type="presOf" srcId="{9D7EBDD2-D34F-43E0-88DD-D6861B9B4BCA}" destId="{EF997A50-755D-4A99-A9B7-84AAB6AF2E01}" srcOrd="0" destOrd="0" presId="urn:microsoft.com/office/officeart/2005/8/layout/process1"/>
    <dgm:cxn modelId="{5A21C223-1263-489F-9E98-723334D6CA42}" srcId="{A66EF641-9CFA-48B1-B004-3E9FF33D9B72}" destId="{2481558B-7609-4D36-98D8-A3F1CAFB6CF6}" srcOrd="1" destOrd="0" parTransId="{E0929AC0-FB01-40DE-9312-0DD16400C555}" sibTransId="{035FB1A6-3329-4C96-9194-711DDC0366AF}"/>
    <dgm:cxn modelId="{1EBE3829-49A2-49C1-BC04-9D6E7901CBB0}" type="presOf" srcId="{B3DFFA2E-5A42-4FDC-99F4-7A8D098A62C6}" destId="{D4D08E51-210A-41F7-9A7B-35DE1C3FBDCB}" srcOrd="1" destOrd="0" presId="urn:microsoft.com/office/officeart/2005/8/layout/process1"/>
    <dgm:cxn modelId="{EC66AC30-F4BC-4E39-B047-746AEA1B1093}" type="presOf" srcId="{47A3C498-CCAF-41E4-8B22-8CE61AE4D4A7}" destId="{990CA1DE-9648-4616-804E-4C09053B2814}" srcOrd="1" destOrd="0" presId="urn:microsoft.com/office/officeart/2005/8/layout/process1"/>
    <dgm:cxn modelId="{D6932263-2BF4-44F1-BF93-96E975B65120}" srcId="{A66EF641-9CFA-48B1-B004-3E9FF33D9B72}" destId="{CEF17AB7-A065-4576-993A-E44272F1D18E}" srcOrd="2" destOrd="0" parTransId="{7AD119D9-0039-43E2-9507-BE80CBBDF96B}" sibTransId="{9D7EBDD2-D34F-43E0-88DD-D6861B9B4BCA}"/>
    <dgm:cxn modelId="{4313EB50-10CB-451F-9CBE-98E2940082CD}" type="presOf" srcId="{B3DFFA2E-5A42-4FDC-99F4-7A8D098A62C6}" destId="{BFC05430-8CAE-4529-BB25-AB81D41D3802}" srcOrd="0" destOrd="0" presId="urn:microsoft.com/office/officeart/2005/8/layout/process1"/>
    <dgm:cxn modelId="{9FF1C651-24DA-4003-8C5A-7560A3033B71}" srcId="{A66EF641-9CFA-48B1-B004-3E9FF33D9B72}" destId="{D5C55DEB-2CF3-4B19-90C5-19387E25FE06}" srcOrd="0" destOrd="0" parTransId="{637C83AD-7630-48AE-BFC8-04F9471A0F5B}" sibTransId="{47A3C498-CCAF-41E4-8B22-8CE61AE4D4A7}"/>
    <dgm:cxn modelId="{D7DCBB58-4C02-4BE9-9933-B73FCE00BD25}" type="presOf" srcId="{47A3C498-CCAF-41E4-8B22-8CE61AE4D4A7}" destId="{8AD568A0-BEEB-47AD-B38D-CC2AFBB68D5D}" srcOrd="0" destOrd="0" presId="urn:microsoft.com/office/officeart/2005/8/layout/process1"/>
    <dgm:cxn modelId="{B0B0E083-468E-449A-91E8-2C9BB4924D09}" srcId="{A66EF641-9CFA-48B1-B004-3E9FF33D9B72}" destId="{7E83142F-46A8-4294-B836-E7AF3B0CA0CD}" srcOrd="4" destOrd="0" parTransId="{1CA295EA-F8D6-4BB1-8E9B-083E6D064C1E}" sibTransId="{FD534EA0-6C74-423E-A014-945FA714E5FA}"/>
    <dgm:cxn modelId="{FB14E5A3-DDC1-4670-A1BB-CF782FB9BB20}" type="presOf" srcId="{D5C55DEB-2CF3-4B19-90C5-19387E25FE06}" destId="{42124ED9-0935-4389-9B89-80426B525261}" srcOrd="0" destOrd="0" presId="urn:microsoft.com/office/officeart/2005/8/layout/process1"/>
    <dgm:cxn modelId="{86F7DAB7-9944-4E7F-BC3A-0362D2953CC5}" type="presOf" srcId="{7E83142F-46A8-4294-B836-E7AF3B0CA0CD}" destId="{AD56D33D-53F5-46A9-9ED0-309B19133469}" srcOrd="0" destOrd="0" presId="urn:microsoft.com/office/officeart/2005/8/layout/process1"/>
    <dgm:cxn modelId="{72D0EBB8-8471-4C0E-A16A-3A9DACC31DF1}" type="presOf" srcId="{CEF17AB7-A065-4576-993A-E44272F1D18E}" destId="{DDEF3C24-D8AC-4D1E-A7BC-7DFB02AA345D}" srcOrd="0" destOrd="0" presId="urn:microsoft.com/office/officeart/2005/8/layout/process1"/>
    <dgm:cxn modelId="{33FE8BBE-8D04-4FBC-8A17-337A32D8B3E3}" type="presOf" srcId="{68EB262B-6CCA-4D82-8978-4341A53ABE1F}" destId="{99979E35-1E26-431F-8B87-435562892400}" srcOrd="0" destOrd="0" presId="urn:microsoft.com/office/officeart/2005/8/layout/process1"/>
    <dgm:cxn modelId="{40F33AD5-9E23-43C1-B26D-623C614CBAE9}" srcId="{A66EF641-9CFA-48B1-B004-3E9FF33D9B72}" destId="{68EB262B-6CCA-4D82-8978-4341A53ABE1F}" srcOrd="3" destOrd="0" parTransId="{611F7C1F-06E6-4C32-A706-F7FB13215CC0}" sibTransId="{B3DFFA2E-5A42-4FDC-99F4-7A8D098A62C6}"/>
    <dgm:cxn modelId="{4AC145DC-300B-42B4-8529-79D87C15DAF3}" type="presOf" srcId="{035FB1A6-3329-4C96-9194-711DDC0366AF}" destId="{4976AC4A-010D-4FF0-9ADB-D772032904BB}" srcOrd="1" destOrd="0" presId="urn:microsoft.com/office/officeart/2005/8/layout/process1"/>
    <dgm:cxn modelId="{81BAFCDF-4AB9-4FBF-9CAF-825484D9EABC}" type="presOf" srcId="{2481558B-7609-4D36-98D8-A3F1CAFB6CF6}" destId="{24E992A4-97FF-4408-9F72-4ABFB9FA8160}" srcOrd="0" destOrd="0" presId="urn:microsoft.com/office/officeart/2005/8/layout/process1"/>
    <dgm:cxn modelId="{05933CE5-19E9-4EF9-88CC-8366128F9613}" type="presOf" srcId="{9D7EBDD2-D34F-43E0-88DD-D6861B9B4BCA}" destId="{6DDE9163-4447-4171-96A7-6062743986DD}" srcOrd="1" destOrd="0" presId="urn:microsoft.com/office/officeart/2005/8/layout/process1"/>
    <dgm:cxn modelId="{B4538CFC-6491-40E9-8076-A0B87332385E}" type="presOf" srcId="{035FB1A6-3329-4C96-9194-711DDC0366AF}" destId="{F90C4F18-B7D0-45BA-BFC9-4F396A5DD106}" srcOrd="0" destOrd="0" presId="urn:microsoft.com/office/officeart/2005/8/layout/process1"/>
    <dgm:cxn modelId="{B29C29F5-F29E-4838-A666-94DF958845AC}" type="presParOf" srcId="{DB6A8184-E203-42A1-BCC6-D58A8F837A58}" destId="{42124ED9-0935-4389-9B89-80426B525261}" srcOrd="0" destOrd="0" presId="urn:microsoft.com/office/officeart/2005/8/layout/process1"/>
    <dgm:cxn modelId="{F1C37C4A-F5F2-4A53-A17C-22E171DD23A7}" type="presParOf" srcId="{DB6A8184-E203-42A1-BCC6-D58A8F837A58}" destId="{8AD568A0-BEEB-47AD-B38D-CC2AFBB68D5D}" srcOrd="1" destOrd="0" presId="urn:microsoft.com/office/officeart/2005/8/layout/process1"/>
    <dgm:cxn modelId="{C28A8B09-0665-4F16-8390-B0FF0CD9E1ED}" type="presParOf" srcId="{8AD568A0-BEEB-47AD-B38D-CC2AFBB68D5D}" destId="{990CA1DE-9648-4616-804E-4C09053B2814}" srcOrd="0" destOrd="0" presId="urn:microsoft.com/office/officeart/2005/8/layout/process1"/>
    <dgm:cxn modelId="{AE90AD84-131F-4F29-9882-58C53BA7A2FF}" type="presParOf" srcId="{DB6A8184-E203-42A1-BCC6-D58A8F837A58}" destId="{24E992A4-97FF-4408-9F72-4ABFB9FA8160}" srcOrd="2" destOrd="0" presId="urn:microsoft.com/office/officeart/2005/8/layout/process1"/>
    <dgm:cxn modelId="{7F9936AC-23B7-42FD-AA97-0A23504FD4E7}" type="presParOf" srcId="{DB6A8184-E203-42A1-BCC6-D58A8F837A58}" destId="{F90C4F18-B7D0-45BA-BFC9-4F396A5DD106}" srcOrd="3" destOrd="0" presId="urn:microsoft.com/office/officeart/2005/8/layout/process1"/>
    <dgm:cxn modelId="{BCBCBBDB-F168-4E29-9380-3A1C5339903C}" type="presParOf" srcId="{F90C4F18-B7D0-45BA-BFC9-4F396A5DD106}" destId="{4976AC4A-010D-4FF0-9ADB-D772032904BB}" srcOrd="0" destOrd="0" presId="urn:microsoft.com/office/officeart/2005/8/layout/process1"/>
    <dgm:cxn modelId="{04CA5E0D-FE90-46DB-9723-2C8B4D250BBE}" type="presParOf" srcId="{DB6A8184-E203-42A1-BCC6-D58A8F837A58}" destId="{DDEF3C24-D8AC-4D1E-A7BC-7DFB02AA345D}" srcOrd="4" destOrd="0" presId="urn:microsoft.com/office/officeart/2005/8/layout/process1"/>
    <dgm:cxn modelId="{9C9825A4-B8CE-44BF-B9D1-D88DB574FF8B}" type="presParOf" srcId="{DB6A8184-E203-42A1-BCC6-D58A8F837A58}" destId="{EF997A50-755D-4A99-A9B7-84AAB6AF2E01}" srcOrd="5" destOrd="0" presId="urn:microsoft.com/office/officeart/2005/8/layout/process1"/>
    <dgm:cxn modelId="{7C777E9F-C7A3-4321-B9AC-BDA19149EA70}" type="presParOf" srcId="{EF997A50-755D-4A99-A9B7-84AAB6AF2E01}" destId="{6DDE9163-4447-4171-96A7-6062743986DD}" srcOrd="0" destOrd="0" presId="urn:microsoft.com/office/officeart/2005/8/layout/process1"/>
    <dgm:cxn modelId="{4D0B807C-EBFD-42AC-941D-25C0B943A5DE}" type="presParOf" srcId="{DB6A8184-E203-42A1-BCC6-D58A8F837A58}" destId="{99979E35-1E26-431F-8B87-435562892400}" srcOrd="6" destOrd="0" presId="urn:microsoft.com/office/officeart/2005/8/layout/process1"/>
    <dgm:cxn modelId="{2AD11D61-9173-4A64-B967-3802C4F5D720}" type="presParOf" srcId="{DB6A8184-E203-42A1-BCC6-D58A8F837A58}" destId="{BFC05430-8CAE-4529-BB25-AB81D41D3802}" srcOrd="7" destOrd="0" presId="urn:microsoft.com/office/officeart/2005/8/layout/process1"/>
    <dgm:cxn modelId="{51A5BBEF-F406-43DB-B2FB-801A330E9BB3}" type="presParOf" srcId="{BFC05430-8CAE-4529-BB25-AB81D41D3802}" destId="{D4D08E51-210A-41F7-9A7B-35DE1C3FBDCB}" srcOrd="0" destOrd="0" presId="urn:microsoft.com/office/officeart/2005/8/layout/process1"/>
    <dgm:cxn modelId="{3C9D1A92-28D9-4047-B38B-B9DAF5A464F0}" type="presParOf" srcId="{DB6A8184-E203-42A1-BCC6-D58A8F837A58}" destId="{AD56D33D-53F5-46A9-9ED0-309B19133469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124ED9-0935-4389-9B89-80426B525261}">
      <dsp:nvSpPr>
        <dsp:cNvPr id="0" name=""/>
        <dsp:cNvSpPr/>
      </dsp:nvSpPr>
      <dsp:spPr>
        <a:xfrm>
          <a:off x="5837" y="1374934"/>
          <a:ext cx="1809639" cy="1238471"/>
        </a:xfrm>
        <a:prstGeom prst="roundRect">
          <a:avLst>
            <a:gd name="adj" fmla="val 10000"/>
          </a:avLst>
        </a:prstGeom>
        <a:solidFill>
          <a:schemeClr val="tx2">
            <a:lumMod val="90000"/>
            <a:lumOff val="1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Consultation  2024</a:t>
          </a:r>
        </a:p>
      </dsp:txBody>
      <dsp:txXfrm>
        <a:off x="42111" y="1411208"/>
        <a:ext cx="1737091" cy="1165923"/>
      </dsp:txXfrm>
    </dsp:sp>
    <dsp:sp modelId="{8AD568A0-BEEB-47AD-B38D-CC2AFBB68D5D}">
      <dsp:nvSpPr>
        <dsp:cNvPr id="0" name=""/>
        <dsp:cNvSpPr/>
      </dsp:nvSpPr>
      <dsp:spPr>
        <a:xfrm>
          <a:off x="1996440" y="1769774"/>
          <a:ext cx="383643" cy="4487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1996440" y="1859532"/>
        <a:ext cx="268550" cy="269274"/>
      </dsp:txXfrm>
    </dsp:sp>
    <dsp:sp modelId="{24E992A4-97FF-4408-9F72-4ABFB9FA8160}">
      <dsp:nvSpPr>
        <dsp:cNvPr id="0" name=""/>
        <dsp:cNvSpPr/>
      </dsp:nvSpPr>
      <dsp:spPr>
        <a:xfrm>
          <a:off x="2539332" y="1374934"/>
          <a:ext cx="1809639" cy="1238471"/>
        </a:xfrm>
        <a:prstGeom prst="roundRect">
          <a:avLst>
            <a:gd name="adj" fmla="val 10000"/>
          </a:avLst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Developing the case for change</a:t>
          </a:r>
        </a:p>
      </dsp:txBody>
      <dsp:txXfrm>
        <a:off x="2575606" y="1411208"/>
        <a:ext cx="1737091" cy="1165923"/>
      </dsp:txXfrm>
    </dsp:sp>
    <dsp:sp modelId="{F90C4F18-B7D0-45BA-BFC9-4F396A5DD106}">
      <dsp:nvSpPr>
        <dsp:cNvPr id="0" name=""/>
        <dsp:cNvSpPr/>
      </dsp:nvSpPr>
      <dsp:spPr>
        <a:xfrm>
          <a:off x="4529935" y="1769774"/>
          <a:ext cx="383643" cy="4487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4529935" y="1859532"/>
        <a:ext cx="268550" cy="269274"/>
      </dsp:txXfrm>
    </dsp:sp>
    <dsp:sp modelId="{DDEF3C24-D8AC-4D1E-A7BC-7DFB02AA345D}">
      <dsp:nvSpPr>
        <dsp:cNvPr id="0" name=""/>
        <dsp:cNvSpPr/>
      </dsp:nvSpPr>
      <dsp:spPr>
        <a:xfrm>
          <a:off x="5072826" y="1374934"/>
          <a:ext cx="1809639" cy="1238471"/>
        </a:xfrm>
        <a:prstGeom prst="roundRect">
          <a:avLst>
            <a:gd name="adj" fmla="val 10000"/>
          </a:avLst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Initial core NW Multi-Agency Data Set Agreed</a:t>
          </a:r>
        </a:p>
      </dsp:txBody>
      <dsp:txXfrm>
        <a:off x="5109100" y="1411208"/>
        <a:ext cx="1737091" cy="1165923"/>
      </dsp:txXfrm>
    </dsp:sp>
    <dsp:sp modelId="{EF997A50-755D-4A99-A9B7-84AAB6AF2E01}">
      <dsp:nvSpPr>
        <dsp:cNvPr id="0" name=""/>
        <dsp:cNvSpPr/>
      </dsp:nvSpPr>
      <dsp:spPr>
        <a:xfrm>
          <a:off x="7063429" y="1769774"/>
          <a:ext cx="383643" cy="4487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7063429" y="1859532"/>
        <a:ext cx="268550" cy="269274"/>
      </dsp:txXfrm>
    </dsp:sp>
    <dsp:sp modelId="{99979E35-1E26-431F-8B87-435562892400}">
      <dsp:nvSpPr>
        <dsp:cNvPr id="0" name=""/>
        <dsp:cNvSpPr/>
      </dsp:nvSpPr>
      <dsp:spPr>
        <a:xfrm>
          <a:off x="7606321" y="1374934"/>
          <a:ext cx="1809639" cy="1238471"/>
        </a:xfrm>
        <a:prstGeom prst="roundRect">
          <a:avLst>
            <a:gd name="adj" fmla="val 10000"/>
          </a:avLst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Q1 Data Collection and single agency data discussion</a:t>
          </a:r>
        </a:p>
      </dsp:txBody>
      <dsp:txXfrm>
        <a:off x="7642595" y="1411208"/>
        <a:ext cx="1737091" cy="1165923"/>
      </dsp:txXfrm>
    </dsp:sp>
    <dsp:sp modelId="{BFC05430-8CAE-4529-BB25-AB81D41D3802}">
      <dsp:nvSpPr>
        <dsp:cNvPr id="0" name=""/>
        <dsp:cNvSpPr/>
      </dsp:nvSpPr>
      <dsp:spPr>
        <a:xfrm>
          <a:off x="9596924" y="1769774"/>
          <a:ext cx="383643" cy="4487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9596924" y="1859532"/>
        <a:ext cx="268550" cy="269274"/>
      </dsp:txXfrm>
    </dsp:sp>
    <dsp:sp modelId="{AD56D33D-53F5-46A9-9ED0-309B19133469}">
      <dsp:nvSpPr>
        <dsp:cNvPr id="0" name=""/>
        <dsp:cNvSpPr/>
      </dsp:nvSpPr>
      <dsp:spPr>
        <a:xfrm>
          <a:off x="10139816" y="1374934"/>
          <a:ext cx="1809639" cy="1238471"/>
        </a:xfrm>
        <a:prstGeom prst="roundRect">
          <a:avLst>
            <a:gd name="adj" fmla="val 10000"/>
          </a:avLst>
        </a:prstGeom>
        <a:solidFill>
          <a:schemeClr val="tx2">
            <a:lumMod val="25000"/>
            <a:lumOff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>
                  <a:lumMod val="65000"/>
                  <a:lumOff val="35000"/>
                </a:schemeClr>
              </a:solidFill>
            </a:rPr>
            <a:t>Updating core dataset for Q2 and developing priority themes </a:t>
          </a:r>
        </a:p>
      </dsp:txBody>
      <dsp:txXfrm>
        <a:off x="10176090" y="1411208"/>
        <a:ext cx="1737091" cy="11659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68E51-3D66-4903-910E-114EDC90F2FF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74B7E-A4B8-4B13-9A50-741A2477B2C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7763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FDD93-D2B8-4D81-8FB0-E4ACA66FE822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5882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03405-B722-E590-5316-5B0DF71BB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001CF4-4C9F-851E-B702-9948945CD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780330-371F-87F3-D237-F39FB07E89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research-Learning support and capability project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3FCE3-9EED-A9EE-4F9B-94D0F8D46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FDD93-D2B8-4D81-8FB0-E4ACA66FE822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901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FDD93-D2B8-4D81-8FB0-E4ACA66FE822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38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1570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098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https://www.menti.com/alrdu2iv1bi3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499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you have anything different- please add into the chat now please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4265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9975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EF0DA-2080-31F2-0392-B4116E28A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6C50C7-00F7-D884-A517-AAAB444304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77C5FA-3A66-B513-8D54-A659F9FAC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51FF21-E33E-2B4B-72FD-0EC8A376B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1778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07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6D86F-7061-C661-51AB-DE0E3D71F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48C80D-E86C-F943-D766-01A912ECB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170339-FE09-6805-273A-3333DAB330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B925E-660E-DF7C-9AE1-A89854564C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395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FDD93-D2B8-4D81-8FB0-E4ACA66FE822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38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7ABCA-2A25-79D7-123C-7D1B4ECC9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74FD4E-9637-921B-8623-A89921598B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2C4549-FF91-141C-183B-61493B8A0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NICK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1F277-4B21-D35D-33CF-52FAAEA560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FDD93-D2B8-4D81-8FB0-E4ACA66FE822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1588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A66F1-B3F6-8C8C-5158-70CCAD069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C26D0-D587-BB43-9C63-49C135C890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CCFB9E-A762-5429-E82F-93E539F5B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NICK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F43D8-A469-5712-68D2-0FE6835997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FDD93-D2B8-4D81-8FB0-E4ACA66FE822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46126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D599C-B28B-512E-EC20-1433F5CFC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767198-3D96-0C9A-759E-D62BCA953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9C7AD-B3CF-00C6-C91C-90B9EA115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NICK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6DD77-A463-8790-AB1A-BDF65D100C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CFDD93-D2B8-4D81-8FB0-E4ACA66FE822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9720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8C248-E436-1740-AF91-55813EA0C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41C2C5-D02E-8D05-753F-C3FAAE3625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DCE96-C4C5-8635-2A6C-21E243EE2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8C4AE-3876-51F5-B35F-D04363D16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999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5C746-2E5E-9E72-4FC4-001D5480B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A48E0-4C5A-AC7C-F0FE-8065169B7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60EDEB-3A4C-3C37-F47A-8AD57A99E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431D9-C5B2-2DC5-8941-F7607CAA5C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9192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24B60-B066-1942-D4F2-1E3ECAA22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226FB-B7F5-CDCD-572B-B01FAA574C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86D56B-6287-810B-0DB7-3583F94D8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https://www.menti.com/alrdu2iv1bi3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7F5D4-1AB1-7962-5905-536065924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374B7E-A4B8-4B13-9A50-741A2477B2C3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07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A480F-9DCA-C0C2-BD41-C5ECA7D10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180D2-28CE-CE5D-41B1-2263CBAAB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C0EC6-E2B5-C71C-8142-1C38727C0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8297E-950C-A80F-2A46-10AB32F1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EBE8C-4F6B-129D-A53B-8651C6BD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99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15CF-711A-0E09-2AFB-1AFA94799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1D53-E79E-6892-0232-F0423E726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D919F-7B9C-6B65-2E90-32BE8B295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C0DC0-2B68-BD96-DFCE-F22962249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A58A2-04E5-2ADC-4AD7-6F96F48E6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856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C8004-62E1-7C4D-D25E-A9B01774B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7A6BA-86C8-5815-4734-C9AA5D3C6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D94E9-5090-22DD-F5C4-4DA81AC3E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F9AD9-47A9-D266-00BC-C50215BE6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0D0B6-B63D-5002-3787-E4017D90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025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F72CE-3CE8-51BC-C4EA-DC469788F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1C310-6B03-D015-CDE3-B8145DFAF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D2A568-303C-3B50-33B4-7B47B7D65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3E1F2-7A3B-D050-7359-6A3A17E12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4C365-2388-7A07-40FD-572C59025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37CE2-B33C-C4BA-0606-0806F9FFD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5799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C317A-0715-5245-6A33-AEC62FF6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79C35-2A87-5008-DB0C-BB6FF8AD6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0BB55-BE30-1434-56A6-1F0D3AF64D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BDE411-4B9D-AA37-CA71-98E96223B1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9598C8-D780-51B5-3D91-9A1406F48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961BBA-6588-DF77-9E5C-EEBC4D2AB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412AAD-1CEA-3321-E6AF-7936CD59B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2A33B7-C8E4-57AA-E7D0-20F93002B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70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2D648-9341-04CE-D98B-57F8CDA7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E087C9-E053-8A27-E169-877793995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283A71-9309-3B19-465D-4FFDCF5CE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A8264-B33A-D523-747F-C319C6F6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72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62FBE5-6433-02DE-01E6-1FBA0EA9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48474-5893-A145-D78E-E5248447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D6582-85CA-114A-307B-2E90BA8D0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973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4F104-A5A9-E4B2-1227-CD5CB53E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21D8B-5981-4404-4453-129A08556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068D-7139-2491-2262-3C12D949D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058FE-0A25-842F-8937-6E722CFD8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9439E-7EB3-53A2-330D-28D0A24AD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79E4A-4152-09DF-D8E9-8EA25858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8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20564-3339-01AF-652C-D818A543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463FEC-3CDF-3A44-D4B7-CCC5AB2B91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CF417-916A-164D-6AC4-93C94FDD1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2F868-2BD3-7A6C-7FD7-D5EB1644E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141EE-389F-91EC-5525-E65B78B90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6CB9F-733A-76CF-0C41-0B1B18F89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60824-38FF-F68E-AFFF-BC35E668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61E44-D3A2-3EF7-0F91-5C3C26051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078B5-A672-D6AB-8F0F-54726E114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4CD5C-F3A4-AAE8-296B-75D1AC213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921E2-7138-048E-26F6-DA6E08D4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15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776D8C-C126-C4C5-9DF1-DF718778B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0C051-55A6-B230-9732-75E2761D4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09DA5-6280-8C33-8375-90C8FABD4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F62F0-245B-AD91-00CC-365C1E227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FBDD0-C58A-E3DE-3E89-EE6B858D3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40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A202CD-AD87-AE41-99A3-C161584EA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EB012-096F-35DE-3ADF-5EBF3E928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C56F5-4E1C-8800-FF30-F6CA7B2020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5C77F-516B-4660-B8BA-CC282A6FA2BD}" type="datetimeFigureOut">
              <a:rPr lang="en-GB" smtClean="0"/>
              <a:t>12/11/2025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90E70-80B4-8B31-DDEC-8E036F434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80964-5FD6-A856-37B9-B31D68295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9433A-AA9D-48DA-80BC-4B675DBE2C2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71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wadcs.org.uk/north-west-childrens-safeguarding-partnership-mo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3E13-9B72-D20B-147A-BFAEC197F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7E8DF5-6712-13A6-6C04-D48568BEA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598" y="4885970"/>
            <a:ext cx="6964089" cy="1344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B1E476-39B6-2AC6-B09D-06B6816E0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794" y="5373875"/>
            <a:ext cx="1180872" cy="808943"/>
          </a:xfrm>
          <a:prstGeom prst="rect">
            <a:avLst/>
          </a:prstGeom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DDDF224B-9F91-781C-2CD7-759C077DE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8099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54656C-B18E-DC36-5981-192FAAFC9659}"/>
              </a:ext>
            </a:extLst>
          </p:cNvPr>
          <p:cNvSpPr txBox="1"/>
          <p:nvPr/>
        </p:nvSpPr>
        <p:spPr>
          <a:xfrm>
            <a:off x="471046" y="627518"/>
            <a:ext cx="1067762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North West Learning and Support Hub</a:t>
            </a:r>
          </a:p>
          <a:p>
            <a:endParaRPr lang="en-GB" sz="3200" b="1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Neglect Data Lab</a:t>
            </a:r>
          </a:p>
          <a:p>
            <a:endParaRPr lang="en-GB" sz="3200" b="1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200" b="1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b="1" dirty="0">
                <a:solidFill>
                  <a:srgbClr val="36A7A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sz="3200" dirty="0">
                <a:solidFill>
                  <a:srgbClr val="36A7A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CDA52619-8742-0FD4-75D6-A1E940A699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317144" y="5012443"/>
            <a:ext cx="2536225" cy="1296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12A760-360F-D556-24F1-228F348DE34A}"/>
              </a:ext>
            </a:extLst>
          </p:cNvPr>
          <p:cNvCxnSpPr>
            <a:cxnSpLocks/>
          </p:cNvCxnSpPr>
          <p:nvPr/>
        </p:nvCxnSpPr>
        <p:spPr>
          <a:xfrm flipV="1">
            <a:off x="471045" y="2844856"/>
            <a:ext cx="10005995" cy="2787"/>
          </a:xfrm>
          <a:prstGeom prst="line">
            <a:avLst/>
          </a:prstGeom>
          <a:ln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rgbClr val="FFC000"/>
                </a:gs>
              </a:gsLst>
              <a:lin ang="189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FB168C-FC95-10AB-7AF7-F9A2A635CA83}"/>
              </a:ext>
            </a:extLst>
          </p:cNvPr>
          <p:cNvCxnSpPr>
            <a:cxnSpLocks/>
          </p:cNvCxnSpPr>
          <p:nvPr/>
        </p:nvCxnSpPr>
        <p:spPr>
          <a:xfrm>
            <a:off x="471045" y="2925073"/>
            <a:ext cx="9311933" cy="19252"/>
          </a:xfrm>
          <a:prstGeom prst="line">
            <a:avLst/>
          </a:prstGeom>
          <a:ln>
            <a:gradFill flip="none" rotWithShape="1">
              <a:gsLst>
                <a:gs pos="0">
                  <a:schemeClr val="accent2"/>
                </a:gs>
                <a:gs pos="100000">
                  <a:srgbClr val="FFFF00"/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ircle with colorful circles&#10;&#10;AI-generated content may be incorrect.">
            <a:extLst>
              <a:ext uri="{FF2B5EF4-FFF2-40B4-BE49-F238E27FC236}">
                <a16:creationId xmlns:a16="http://schemas.microsoft.com/office/drawing/2014/main" id="{535BBDC9-E516-EFAD-B929-B4F4CD895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359" y="-132971"/>
            <a:ext cx="3049307" cy="30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90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30637E6-D303-8F45-492B-DCDCCD13A7DD}"/>
              </a:ext>
            </a:extLst>
          </p:cNvPr>
          <p:cNvSpPr txBox="1">
            <a:spLocks/>
          </p:cNvSpPr>
          <p:nvPr/>
        </p:nvSpPr>
        <p:spPr>
          <a:xfrm>
            <a:off x="304062" y="1418399"/>
            <a:ext cx="11484284" cy="5004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b="1" dirty="0">
              <a:solidFill>
                <a:schemeClr val="tx1"/>
              </a:solidFill>
            </a:endParaRPr>
          </a:p>
          <a:p>
            <a:pPr algn="l"/>
            <a:endParaRPr lang="en-GB" b="1" dirty="0">
              <a:solidFill>
                <a:srgbClr val="0070C0"/>
              </a:solidFill>
            </a:endParaRPr>
          </a:p>
          <a:p>
            <a:pPr algn="l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53C033-A43E-FA93-5B73-712F3D65BEE0}"/>
              </a:ext>
            </a:extLst>
          </p:cNvPr>
          <p:cNvSpPr/>
          <p:nvPr/>
        </p:nvSpPr>
        <p:spPr>
          <a:xfrm>
            <a:off x="0" y="0"/>
            <a:ext cx="12192000" cy="103474"/>
          </a:xfrm>
          <a:prstGeom prst="rect">
            <a:avLst/>
          </a:prstGeom>
          <a:solidFill>
            <a:srgbClr val="E08306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3727E-D8D3-9632-A3EE-C10ECB53E54D}"/>
              </a:ext>
            </a:extLst>
          </p:cNvPr>
          <p:cNvSpPr txBox="1"/>
          <p:nvPr/>
        </p:nvSpPr>
        <p:spPr>
          <a:xfrm>
            <a:off x="183636" y="272216"/>
            <a:ext cx="71906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NW Safeguarding Partnership</a:t>
            </a:r>
          </a:p>
          <a:p>
            <a:r>
              <a:rPr lang="en-GB" sz="1400" dirty="0">
                <a:hlinkClick r:id="rId3"/>
              </a:rPr>
              <a:t>North West Children's Safeguarding Partnership MoU | NWADCS</a:t>
            </a:r>
            <a:r>
              <a:rPr lang="en-GB" sz="14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CAEC94-CCF0-2184-18D1-3C75B783ABDC}"/>
              </a:ext>
            </a:extLst>
          </p:cNvPr>
          <p:cNvSpPr txBox="1"/>
          <p:nvPr/>
        </p:nvSpPr>
        <p:spPr>
          <a:xfrm>
            <a:off x="293644" y="1147286"/>
            <a:ext cx="719066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/>
              <a:t>Leading new and innovative approaches in the North West Pilot</a:t>
            </a:r>
          </a:p>
          <a:p>
            <a:r>
              <a:rPr lang="en-GB" dirty="0"/>
              <a:t>Committing to: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Sharing </a:t>
            </a:r>
            <a:r>
              <a:rPr lang="en-GB" dirty="0"/>
              <a:t>what's working for our children and families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Enabling</a:t>
            </a:r>
            <a:r>
              <a:rPr lang="en-GB" dirty="0"/>
              <a:t> the sharing to be adopted and build upon in our systems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n-GB" b="1" dirty="0"/>
              <a:t>Collaborating </a:t>
            </a:r>
            <a:r>
              <a:rPr lang="en-GB" dirty="0"/>
              <a:t>on common challenges/needs, avoid duplication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Examples of outcomes and impact: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NW Multi agency data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Sub regional and regional safeguarding effectiveness reporting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Child Sexual Abuse NW strategy (4300 participants)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 production of thresholds tools with children and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Scoping for system to share NW learning and resources from practice reviews</a:t>
            </a:r>
          </a:p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8B1359-9969-FDE8-300C-9777FF47BB52}"/>
              </a:ext>
            </a:extLst>
          </p:cNvPr>
          <p:cNvSpPr/>
          <p:nvPr/>
        </p:nvSpPr>
        <p:spPr>
          <a:xfrm>
            <a:off x="0" y="6754526"/>
            <a:ext cx="12192000" cy="103474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pic>
        <p:nvPicPr>
          <p:cNvPr id="8" name="Picture 7" descr="A poster with different colored arrows and words&#10;&#10;Description automatically generated with medium confidence">
            <a:extLst>
              <a:ext uri="{FF2B5EF4-FFF2-40B4-BE49-F238E27FC236}">
                <a16:creationId xmlns:a16="http://schemas.microsoft.com/office/drawing/2014/main" id="{E43C1EF9-BBEE-D00A-7D38-154D0F338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826" y="272216"/>
            <a:ext cx="4206538" cy="637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90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DC84A-57FF-444B-FE6A-49DB3C7C7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6FE2D6-17E0-8A26-192E-CC52688FD2F0}"/>
              </a:ext>
            </a:extLst>
          </p:cNvPr>
          <p:cNvSpPr/>
          <p:nvPr/>
        </p:nvSpPr>
        <p:spPr>
          <a:xfrm>
            <a:off x="0" y="6735458"/>
            <a:ext cx="12192000" cy="122542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118BFDB-2835-2E2E-BEA6-C30A16788FB1}"/>
              </a:ext>
            </a:extLst>
          </p:cNvPr>
          <p:cNvSpPr txBox="1">
            <a:spLocks/>
          </p:cNvSpPr>
          <p:nvPr/>
        </p:nvSpPr>
        <p:spPr>
          <a:xfrm>
            <a:off x="337846" y="1501289"/>
            <a:ext cx="11484284" cy="5004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b="1" dirty="0">
              <a:solidFill>
                <a:schemeClr val="tx1"/>
              </a:solidFill>
            </a:endParaRPr>
          </a:p>
          <a:p>
            <a:pPr algn="l"/>
            <a:endParaRPr lang="en-GB" b="1" dirty="0">
              <a:solidFill>
                <a:srgbClr val="0070C0"/>
              </a:solidFill>
            </a:endParaRPr>
          </a:p>
          <a:p>
            <a:pPr algn="l"/>
            <a:endParaRPr lang="en-GB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4FDB5730-5F56-2006-B617-2A7742711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0369" y="1719542"/>
            <a:ext cx="3857625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National Panel, Child Protection Authority National Safeguarding and Policy Leads</a:t>
            </a:r>
            <a:endParaRPr kumimoji="0" lang="en-US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A8C575C8-C86D-3521-7952-F4F25816D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249" y="2946109"/>
            <a:ext cx="4653233" cy="46158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North West Safeguarding Effectiveness Analysis </a:t>
            </a:r>
            <a:endParaRPr kumimoji="0" lang="en-US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4F5EEEE9-0D97-145A-A379-3B08BCC6F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0482" y="4060857"/>
            <a:ext cx="6317401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Sub-regional Safeguarding Effectiveness Analysis</a:t>
            </a:r>
            <a:b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(Lancashire / Cumbria / Cheshire / Merseyside / Greater Manchester)</a:t>
            </a:r>
            <a:endParaRPr kumimoji="0" lang="en-US" altLang="en-US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">
            <a:extLst>
              <a:ext uri="{FF2B5EF4-FFF2-40B4-BE49-F238E27FC236}">
                <a16:creationId xmlns:a16="http://schemas.microsoft.com/office/drawing/2014/main" id="{5C615A9C-1EAD-BE9E-A321-B4A7BDD9C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6223" y="5439594"/>
            <a:ext cx="4935287" cy="4719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Local MASA Safeguarding Effectiveness Analysis</a:t>
            </a:r>
            <a:endParaRPr kumimoji="0" lang="en-US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CC5DCF6-E9A0-4C92-0097-CC05F4CED396}"/>
              </a:ext>
            </a:extLst>
          </p:cNvPr>
          <p:cNvCxnSpPr/>
          <p:nvPr/>
        </p:nvCxnSpPr>
        <p:spPr>
          <a:xfrm>
            <a:off x="5939182" y="2453914"/>
            <a:ext cx="0" cy="381000"/>
          </a:xfrm>
          <a:prstGeom prst="straightConnector1">
            <a:avLst/>
          </a:prstGeom>
          <a:ln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90DEFDE-36A3-D450-ED12-724004C381A0}"/>
              </a:ext>
            </a:extLst>
          </p:cNvPr>
          <p:cNvCxnSpPr/>
          <p:nvPr/>
        </p:nvCxnSpPr>
        <p:spPr>
          <a:xfrm>
            <a:off x="5939182" y="3525531"/>
            <a:ext cx="0" cy="381000"/>
          </a:xfrm>
          <a:prstGeom prst="straightConnector1">
            <a:avLst/>
          </a:prstGeom>
          <a:noFill/>
          <a:ln w="6350" cap="flat" cmpd="sng" algn="ctr">
            <a:solidFill>
              <a:srgbClr val="002060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ACE02F-C14D-AFD0-10EB-C1DABFD70F95}"/>
              </a:ext>
            </a:extLst>
          </p:cNvPr>
          <p:cNvCxnSpPr/>
          <p:nvPr/>
        </p:nvCxnSpPr>
        <p:spPr>
          <a:xfrm>
            <a:off x="5929630" y="4836771"/>
            <a:ext cx="0" cy="381000"/>
          </a:xfrm>
          <a:prstGeom prst="straightConnector1">
            <a:avLst/>
          </a:prstGeom>
          <a:noFill/>
          <a:ln w="6350" cap="flat" cmpd="sng" algn="ctr">
            <a:solidFill>
              <a:srgbClr val="00206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3" name="Arrow: Up-Down 1">
            <a:extLst>
              <a:ext uri="{FF2B5EF4-FFF2-40B4-BE49-F238E27FC236}">
                <a16:creationId xmlns:a16="http://schemas.microsoft.com/office/drawing/2014/main" id="{E16D18DF-7B8D-D1BC-DCDC-AD119C7C8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10" y="1208815"/>
            <a:ext cx="1259428" cy="4873484"/>
          </a:xfrm>
          <a:prstGeom prst="upDownArrow">
            <a:avLst>
              <a:gd name="adj1" fmla="val 50000"/>
              <a:gd name="adj2" fmla="val 49993"/>
            </a:avLst>
          </a:prstGeom>
          <a:solidFill>
            <a:srgbClr val="FFFFFF"/>
          </a:solidFill>
          <a:ln w="12700">
            <a:solidFill>
              <a:srgbClr val="27002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DSP &amp; LSP</a:t>
            </a: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55A3B11F-2825-09FE-988D-A6A2C098A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6162" y="12243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BAF4EE43-ADEC-DF56-A761-A47021311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6162" y="12243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84985CA1-2267-C316-EB56-BDCB679ED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6162" y="12243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33E188BB-7761-D44C-3E47-B2B872B1C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6162" y="10719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9B37F105-8CB9-53B2-79A7-D2FD94D18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6162" y="10719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3EABD9-A760-F7A6-AF8D-559A5ECC3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6162" y="10719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35C775-BB80-0D5C-0ED8-4A56F655781A}"/>
              </a:ext>
            </a:extLst>
          </p:cNvPr>
          <p:cNvSpPr txBox="1"/>
          <p:nvPr/>
        </p:nvSpPr>
        <p:spPr>
          <a:xfrm>
            <a:off x="147484" y="226723"/>
            <a:ext cx="11828206" cy="814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hangingPunc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identified in 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GB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national panel research</a:t>
            </a: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we need greater connection as system leaders to create the environment for real learning and change.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The North West Safeguarding Effectiveness Framework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strengthens local, regional, and national safeguarding through multi agency safeguarding partnerships, systems leadership, and accountability.</a:t>
            </a:r>
            <a:endParaRPr lang="en-GB" sz="1400" dirty="0">
              <a:effectLst/>
              <a:highlight>
                <a:srgbClr val="FFFF00"/>
              </a:highlight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C9EB43-8EFF-52DB-6E97-036A7BE67B77}"/>
              </a:ext>
            </a:extLst>
          </p:cNvPr>
          <p:cNvSpPr/>
          <p:nvPr/>
        </p:nvSpPr>
        <p:spPr>
          <a:xfrm>
            <a:off x="0" y="0"/>
            <a:ext cx="12192000" cy="103474"/>
          </a:xfrm>
          <a:prstGeom prst="rect">
            <a:avLst/>
          </a:prstGeom>
          <a:solidFill>
            <a:srgbClr val="E08306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835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Free-form: Shape 2098">
            <a:extLst>
              <a:ext uri="{FF2B5EF4-FFF2-40B4-BE49-F238E27FC236}">
                <a16:creationId xmlns:a16="http://schemas.microsoft.com/office/drawing/2014/main" id="{10406A8E-2E79-897C-C832-0F3BC5BA4301}"/>
              </a:ext>
            </a:extLst>
          </p:cNvPr>
          <p:cNvSpPr/>
          <p:nvPr/>
        </p:nvSpPr>
        <p:spPr>
          <a:xfrm>
            <a:off x="4894729" y="59412"/>
            <a:ext cx="7184394" cy="6716248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solidFill>
            <a:srgbClr val="22A56E"/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2098" name="Free-form: Shape 2097">
            <a:extLst>
              <a:ext uri="{FF2B5EF4-FFF2-40B4-BE49-F238E27FC236}">
                <a16:creationId xmlns:a16="http://schemas.microsoft.com/office/drawing/2014/main" id="{10406A8E-2E79-897C-C832-0F3BC5BA4301}"/>
              </a:ext>
            </a:extLst>
          </p:cNvPr>
          <p:cNvSpPr/>
          <p:nvPr/>
        </p:nvSpPr>
        <p:spPr>
          <a:xfrm>
            <a:off x="6046204" y="1583500"/>
            <a:ext cx="4953000" cy="5168265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solidFill>
            <a:srgbClr val="22A56E"/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30637E6-D303-8F45-492B-DCDCCD13A7DD}"/>
              </a:ext>
            </a:extLst>
          </p:cNvPr>
          <p:cNvSpPr txBox="1">
            <a:spLocks/>
          </p:cNvSpPr>
          <p:nvPr/>
        </p:nvSpPr>
        <p:spPr>
          <a:xfrm>
            <a:off x="304062" y="1418399"/>
            <a:ext cx="11484284" cy="5004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b="1" dirty="0">
              <a:solidFill>
                <a:schemeClr val="tx1"/>
              </a:solidFill>
            </a:endParaRPr>
          </a:p>
          <a:p>
            <a:pPr algn="l"/>
            <a:endParaRPr lang="en-GB" b="1" dirty="0">
              <a:solidFill>
                <a:srgbClr val="0070C0"/>
              </a:solidFill>
            </a:endParaRPr>
          </a:p>
          <a:p>
            <a:pPr algn="l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7BA35F-A7C5-8814-51D7-E8EAF49DAD0D}"/>
              </a:ext>
            </a:extLst>
          </p:cNvPr>
          <p:cNvSpPr txBox="1"/>
          <p:nvPr/>
        </p:nvSpPr>
        <p:spPr>
          <a:xfrm>
            <a:off x="112877" y="361481"/>
            <a:ext cx="6106026" cy="437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en-GB" sz="2000" dirty="0">
                <a:solidFill>
                  <a:srgbClr val="0D0D0D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 </a:t>
            </a:r>
            <a:r>
              <a:rPr lang="en-GB" sz="2000" b="1" dirty="0">
                <a:solidFill>
                  <a:srgbClr val="0D0D0D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Desired Impact for out Children and Families </a:t>
            </a:r>
            <a:endParaRPr lang="en-GB" sz="1800" b="1" dirty="0">
              <a:solidFill>
                <a:srgbClr val="0D0D0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4" name="Free-form: Shape 2083">
            <a:extLst>
              <a:ext uri="{FF2B5EF4-FFF2-40B4-BE49-F238E27FC236}">
                <a16:creationId xmlns:a16="http://schemas.microsoft.com/office/drawing/2014/main" id="{37695AA9-C967-FF38-F34C-534DAFB3ECB0}"/>
              </a:ext>
            </a:extLst>
          </p:cNvPr>
          <p:cNvSpPr/>
          <p:nvPr/>
        </p:nvSpPr>
        <p:spPr>
          <a:xfrm>
            <a:off x="5055224" y="559398"/>
            <a:ext cx="6832714" cy="6104624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gradFill flip="none" rotWithShape="1">
            <a:gsLst>
              <a:gs pos="0">
                <a:srgbClr val="26547C">
                  <a:shade val="30000"/>
                  <a:satMod val="115000"/>
                </a:srgbClr>
              </a:gs>
              <a:gs pos="50000">
                <a:srgbClr val="26547C">
                  <a:shade val="67500"/>
                  <a:satMod val="115000"/>
                </a:srgbClr>
              </a:gs>
              <a:gs pos="100000">
                <a:srgbClr val="26547C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2085" name="Free-form: Shape 2084">
            <a:extLst>
              <a:ext uri="{FF2B5EF4-FFF2-40B4-BE49-F238E27FC236}">
                <a16:creationId xmlns:a16="http://schemas.microsoft.com/office/drawing/2014/main" id="{F596FD84-F589-938F-904F-7FEB504330C7}"/>
              </a:ext>
            </a:extLst>
          </p:cNvPr>
          <p:cNvSpPr/>
          <p:nvPr/>
        </p:nvSpPr>
        <p:spPr>
          <a:xfrm>
            <a:off x="5464538" y="1060376"/>
            <a:ext cx="6014085" cy="5697482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solidFill>
            <a:srgbClr val="027E7E"/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2086" name="Free-form: Shape 2085">
            <a:extLst>
              <a:ext uri="{FF2B5EF4-FFF2-40B4-BE49-F238E27FC236}">
                <a16:creationId xmlns:a16="http://schemas.microsoft.com/office/drawing/2014/main" id="{FFC6C9DA-CFA4-3EEC-4DBA-EF07771C3962}"/>
              </a:ext>
            </a:extLst>
          </p:cNvPr>
          <p:cNvSpPr/>
          <p:nvPr/>
        </p:nvSpPr>
        <p:spPr>
          <a:xfrm>
            <a:off x="5919352" y="1589592"/>
            <a:ext cx="5176671" cy="5168265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gradFill flip="none" rotWithShape="1">
            <a:gsLst>
              <a:gs pos="0">
                <a:srgbClr val="22A56E">
                  <a:shade val="30000"/>
                  <a:satMod val="115000"/>
                </a:srgbClr>
              </a:gs>
              <a:gs pos="50000">
                <a:srgbClr val="22A56E">
                  <a:shade val="67500"/>
                  <a:satMod val="115000"/>
                </a:srgbClr>
              </a:gs>
              <a:gs pos="100000">
                <a:srgbClr val="22A56E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2087" name="Free-form: Shape 2086">
            <a:extLst>
              <a:ext uri="{FF2B5EF4-FFF2-40B4-BE49-F238E27FC236}">
                <a16:creationId xmlns:a16="http://schemas.microsoft.com/office/drawing/2014/main" id="{4295BBE0-54A7-E0B5-B13F-FB1C71089CB1}"/>
              </a:ext>
            </a:extLst>
          </p:cNvPr>
          <p:cNvSpPr/>
          <p:nvPr/>
        </p:nvSpPr>
        <p:spPr>
          <a:xfrm>
            <a:off x="6259123" y="2485015"/>
            <a:ext cx="4487766" cy="4290645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gradFill flip="none" rotWithShape="1">
            <a:gsLst>
              <a:gs pos="0">
                <a:srgbClr val="661A92">
                  <a:shade val="30000"/>
                  <a:satMod val="115000"/>
                </a:srgbClr>
              </a:gs>
              <a:gs pos="50000">
                <a:srgbClr val="661A92">
                  <a:shade val="67500"/>
                  <a:satMod val="115000"/>
                </a:srgbClr>
              </a:gs>
              <a:gs pos="100000">
                <a:srgbClr val="661A92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2088" name="Free-form: Shape 2087">
            <a:extLst>
              <a:ext uri="{FF2B5EF4-FFF2-40B4-BE49-F238E27FC236}">
                <a16:creationId xmlns:a16="http://schemas.microsoft.com/office/drawing/2014/main" id="{E7CB8A1E-163D-DCE6-032D-E1350A1ACA67}"/>
              </a:ext>
            </a:extLst>
          </p:cNvPr>
          <p:cNvSpPr/>
          <p:nvPr/>
        </p:nvSpPr>
        <p:spPr>
          <a:xfrm>
            <a:off x="6585370" y="3162748"/>
            <a:ext cx="3817275" cy="3595110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solidFill>
            <a:srgbClr val="A035DB"/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2089" name="Free-form: Shape 2088">
            <a:extLst>
              <a:ext uri="{FF2B5EF4-FFF2-40B4-BE49-F238E27FC236}">
                <a16:creationId xmlns:a16="http://schemas.microsoft.com/office/drawing/2014/main" id="{FD88DE7F-BDD7-A777-7EC2-2EC98DC83711}"/>
              </a:ext>
            </a:extLst>
          </p:cNvPr>
          <p:cNvSpPr/>
          <p:nvPr/>
        </p:nvSpPr>
        <p:spPr>
          <a:xfrm>
            <a:off x="7044394" y="3946566"/>
            <a:ext cx="2926607" cy="2744776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solidFill>
            <a:srgbClr val="FF9900"/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2090" name="Free-form: Shape 2089">
            <a:extLst>
              <a:ext uri="{FF2B5EF4-FFF2-40B4-BE49-F238E27FC236}">
                <a16:creationId xmlns:a16="http://schemas.microsoft.com/office/drawing/2014/main" id="{31604B70-74B9-0A89-4EB5-AA6F345698CE}"/>
              </a:ext>
            </a:extLst>
          </p:cNvPr>
          <p:cNvSpPr/>
          <p:nvPr/>
        </p:nvSpPr>
        <p:spPr>
          <a:xfrm>
            <a:off x="7446296" y="4557776"/>
            <a:ext cx="2122805" cy="2091690"/>
          </a:xfrm>
          <a:custGeom>
            <a:avLst/>
            <a:gdLst>
              <a:gd name="connsiteX0" fmla="*/ 0 w 4514240"/>
              <a:gd name="connsiteY0" fmla="*/ 2116393 h 4232785"/>
              <a:gd name="connsiteX1" fmla="*/ 2257120 w 4514240"/>
              <a:gd name="connsiteY1" fmla="*/ 0 h 4232785"/>
              <a:gd name="connsiteX2" fmla="*/ 4514240 w 4514240"/>
              <a:gd name="connsiteY2" fmla="*/ 2116393 h 4232785"/>
              <a:gd name="connsiteX3" fmla="*/ 2257120 w 4514240"/>
              <a:gd name="connsiteY3" fmla="*/ 4232786 h 4232785"/>
              <a:gd name="connsiteX4" fmla="*/ 0 w 4514240"/>
              <a:gd name="connsiteY4" fmla="*/ 2116393 h 42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240" h="4232785">
                <a:moveTo>
                  <a:pt x="0" y="2116393"/>
                </a:moveTo>
                <a:cubicBezTo>
                  <a:pt x="0" y="947541"/>
                  <a:pt x="1010547" y="0"/>
                  <a:pt x="2257120" y="0"/>
                </a:cubicBezTo>
                <a:cubicBezTo>
                  <a:pt x="3503693" y="0"/>
                  <a:pt x="4514240" y="947541"/>
                  <a:pt x="4514240" y="2116393"/>
                </a:cubicBezTo>
                <a:cubicBezTo>
                  <a:pt x="4514240" y="3285245"/>
                  <a:pt x="3503693" y="4232786"/>
                  <a:pt x="2257120" y="4232786"/>
                </a:cubicBezTo>
                <a:cubicBezTo>
                  <a:pt x="1010547" y="4232786"/>
                  <a:pt x="0" y="3285245"/>
                  <a:pt x="0" y="2116393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01899" tIns="740737" rIns="601899" bIns="1587295" numCol="1" spcCol="1270" anchor="ctr" anchorCtr="0">
            <a:noAutofit/>
          </a:bodyPr>
          <a:lstStyle/>
          <a:p>
            <a:endParaRPr lang="en-GB"/>
          </a:p>
        </p:txBody>
      </p:sp>
      <p:sp>
        <p:nvSpPr>
          <p:cNvPr id="2091" name="TextBox 9">
            <a:extLst>
              <a:ext uri="{FF2B5EF4-FFF2-40B4-BE49-F238E27FC236}">
                <a16:creationId xmlns:a16="http://schemas.microsoft.com/office/drawing/2014/main" id="{5E3820D9-59A8-101E-FADD-CB6180282FB8}"/>
              </a:ext>
            </a:extLst>
          </p:cNvPr>
          <p:cNvSpPr txBox="1"/>
          <p:nvPr/>
        </p:nvSpPr>
        <p:spPr>
          <a:xfrm>
            <a:off x="7596556" y="5406689"/>
            <a:ext cx="1852295" cy="66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kern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Babies, Children and Families</a:t>
            </a:r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2" name="TextBox 10">
            <a:extLst>
              <a:ext uri="{FF2B5EF4-FFF2-40B4-BE49-F238E27FC236}">
                <a16:creationId xmlns:a16="http://schemas.microsoft.com/office/drawing/2014/main" id="{7804545C-5084-E677-9875-00ABCED3C069}"/>
              </a:ext>
            </a:extLst>
          </p:cNvPr>
          <p:cNvSpPr txBox="1"/>
          <p:nvPr/>
        </p:nvSpPr>
        <p:spPr>
          <a:xfrm>
            <a:off x="7642684" y="4145333"/>
            <a:ext cx="1852295" cy="42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kern="12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Practitioners</a:t>
            </a:r>
            <a:endParaRPr lang="en-GB" sz="1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3" name="TextBox 11">
            <a:extLst>
              <a:ext uri="{FF2B5EF4-FFF2-40B4-BE49-F238E27FC236}">
                <a16:creationId xmlns:a16="http://schemas.microsoft.com/office/drawing/2014/main" id="{0E6D1D8F-AAE1-0399-4A90-2060C4419579}"/>
              </a:ext>
            </a:extLst>
          </p:cNvPr>
          <p:cNvSpPr txBox="1"/>
          <p:nvPr/>
        </p:nvSpPr>
        <p:spPr>
          <a:xfrm>
            <a:off x="7671176" y="3376453"/>
            <a:ext cx="1647825" cy="5441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kern="12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Strategic Leaders and Managers</a:t>
            </a:r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4" name="TextBox 12">
            <a:extLst>
              <a:ext uri="{FF2B5EF4-FFF2-40B4-BE49-F238E27FC236}">
                <a16:creationId xmlns:a16="http://schemas.microsoft.com/office/drawing/2014/main" id="{9EDA5B25-1AFF-AC72-5C34-41D35CF0300C}"/>
              </a:ext>
            </a:extLst>
          </p:cNvPr>
          <p:cNvSpPr txBox="1"/>
          <p:nvPr/>
        </p:nvSpPr>
        <p:spPr>
          <a:xfrm>
            <a:off x="7515932" y="2786931"/>
            <a:ext cx="1852295" cy="42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kern="12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Local Government</a:t>
            </a:r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5" name="TextBox 18">
            <a:extLst>
              <a:ext uri="{FF2B5EF4-FFF2-40B4-BE49-F238E27FC236}">
                <a16:creationId xmlns:a16="http://schemas.microsoft.com/office/drawing/2014/main" id="{DE569F08-AC7B-BFDA-DD24-9D0B4532D22F}"/>
              </a:ext>
            </a:extLst>
          </p:cNvPr>
          <p:cNvSpPr txBox="1"/>
          <p:nvPr/>
        </p:nvSpPr>
        <p:spPr>
          <a:xfrm>
            <a:off x="7044394" y="1935792"/>
            <a:ext cx="2830195" cy="545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kern="12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MASAs- Delegated and Lead Safeguarding Leads</a:t>
            </a:r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7" name="TextBox 13">
            <a:extLst>
              <a:ext uri="{FF2B5EF4-FFF2-40B4-BE49-F238E27FC236}">
                <a16:creationId xmlns:a16="http://schemas.microsoft.com/office/drawing/2014/main" id="{69C5F9C8-005D-9E25-D5B1-D0FFA1AA5A6D}"/>
              </a:ext>
            </a:extLst>
          </p:cNvPr>
          <p:cNvSpPr txBox="1"/>
          <p:nvPr/>
        </p:nvSpPr>
        <p:spPr>
          <a:xfrm>
            <a:off x="7533343" y="1201676"/>
            <a:ext cx="1852295" cy="42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kern="120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Sub regional</a:t>
            </a:r>
            <a:endParaRPr lang="en-GB" sz="1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0" name="TextBox 15">
            <a:extLst>
              <a:ext uri="{FF2B5EF4-FFF2-40B4-BE49-F238E27FC236}">
                <a16:creationId xmlns:a16="http://schemas.microsoft.com/office/drawing/2014/main" id="{8BD5401B-4726-14ED-A611-A5EF8B779342}"/>
              </a:ext>
            </a:extLst>
          </p:cNvPr>
          <p:cNvSpPr txBox="1"/>
          <p:nvPr/>
        </p:nvSpPr>
        <p:spPr>
          <a:xfrm>
            <a:off x="7515931" y="677983"/>
            <a:ext cx="1852295" cy="42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kern="120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Regional</a:t>
            </a:r>
            <a:endParaRPr lang="en-GB" sz="1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1" name="TextBox 16">
            <a:extLst>
              <a:ext uri="{FF2B5EF4-FFF2-40B4-BE49-F238E27FC236}">
                <a16:creationId xmlns:a16="http://schemas.microsoft.com/office/drawing/2014/main" id="{101816C5-42DE-1BA7-27A4-D29931EE93F6}"/>
              </a:ext>
            </a:extLst>
          </p:cNvPr>
          <p:cNvSpPr txBox="1"/>
          <p:nvPr/>
        </p:nvSpPr>
        <p:spPr>
          <a:xfrm>
            <a:off x="7385673" y="225988"/>
            <a:ext cx="2244027" cy="315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kern="12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National Government</a:t>
            </a:r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02" name="Straight Arrow Connector 2101">
            <a:extLst>
              <a:ext uri="{FF2B5EF4-FFF2-40B4-BE49-F238E27FC236}">
                <a16:creationId xmlns:a16="http://schemas.microsoft.com/office/drawing/2014/main" id="{D8211FE2-DEB3-3A4A-ED42-0AD929419CEB}"/>
              </a:ext>
            </a:extLst>
          </p:cNvPr>
          <p:cNvCxnSpPr>
            <a:cxnSpLocks/>
          </p:cNvCxnSpPr>
          <p:nvPr/>
        </p:nvCxnSpPr>
        <p:spPr>
          <a:xfrm>
            <a:off x="6259123" y="899034"/>
            <a:ext cx="1540171" cy="3900780"/>
          </a:xfrm>
          <a:prstGeom prst="straightConnector1">
            <a:avLst/>
          </a:prstGeom>
          <a:ln w="79375">
            <a:solidFill>
              <a:schemeClr val="bg1">
                <a:alpha val="99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5" name="Straight Arrow Connector 2104">
            <a:extLst>
              <a:ext uri="{FF2B5EF4-FFF2-40B4-BE49-F238E27FC236}">
                <a16:creationId xmlns:a16="http://schemas.microsoft.com/office/drawing/2014/main" id="{F5CB4184-60AF-A0BB-255C-07C9024DFA55}"/>
              </a:ext>
            </a:extLst>
          </p:cNvPr>
          <p:cNvCxnSpPr>
            <a:cxnSpLocks/>
            <a:endCxn id="2092" idx="3"/>
          </p:cNvCxnSpPr>
          <p:nvPr/>
        </p:nvCxnSpPr>
        <p:spPr>
          <a:xfrm flipV="1">
            <a:off x="9197419" y="4359011"/>
            <a:ext cx="297560" cy="449568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8" name="Straight Arrow Connector 2107">
            <a:extLst>
              <a:ext uri="{FF2B5EF4-FFF2-40B4-BE49-F238E27FC236}">
                <a16:creationId xmlns:a16="http://schemas.microsoft.com/office/drawing/2014/main" id="{21C737A9-5971-437F-E0DE-8877686036D8}"/>
              </a:ext>
            </a:extLst>
          </p:cNvPr>
          <p:cNvCxnSpPr/>
          <p:nvPr/>
        </p:nvCxnSpPr>
        <p:spPr>
          <a:xfrm flipV="1">
            <a:off x="9544378" y="3770077"/>
            <a:ext cx="310515" cy="537210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9" name="Straight Arrow Connector 2108">
            <a:extLst>
              <a:ext uri="{FF2B5EF4-FFF2-40B4-BE49-F238E27FC236}">
                <a16:creationId xmlns:a16="http://schemas.microsoft.com/office/drawing/2014/main" id="{A665DDC3-D047-35D9-7AD0-9A05F722C6B9}"/>
              </a:ext>
            </a:extLst>
          </p:cNvPr>
          <p:cNvCxnSpPr>
            <a:cxnSpLocks/>
          </p:cNvCxnSpPr>
          <p:nvPr/>
        </p:nvCxnSpPr>
        <p:spPr>
          <a:xfrm flipV="1">
            <a:off x="9874589" y="3213606"/>
            <a:ext cx="238997" cy="482471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2" name="Straight Arrow Connector 2111">
            <a:extLst>
              <a:ext uri="{FF2B5EF4-FFF2-40B4-BE49-F238E27FC236}">
                <a16:creationId xmlns:a16="http://schemas.microsoft.com/office/drawing/2014/main" id="{BC0919BD-B587-F787-70E1-7AFF21A797E2}"/>
              </a:ext>
            </a:extLst>
          </p:cNvPr>
          <p:cNvCxnSpPr/>
          <p:nvPr/>
        </p:nvCxnSpPr>
        <p:spPr>
          <a:xfrm flipV="1">
            <a:off x="10143531" y="2602260"/>
            <a:ext cx="310515" cy="537210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3" name="Straight Arrow Connector 2112">
            <a:extLst>
              <a:ext uri="{FF2B5EF4-FFF2-40B4-BE49-F238E27FC236}">
                <a16:creationId xmlns:a16="http://schemas.microsoft.com/office/drawing/2014/main" id="{0F74BE44-822B-3BEA-33E1-1E653C382B33}"/>
              </a:ext>
            </a:extLst>
          </p:cNvPr>
          <p:cNvCxnSpPr>
            <a:cxnSpLocks/>
          </p:cNvCxnSpPr>
          <p:nvPr/>
        </p:nvCxnSpPr>
        <p:spPr>
          <a:xfrm flipV="1">
            <a:off x="10504602" y="2059880"/>
            <a:ext cx="241891" cy="423291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5" name="Straight Arrow Connector 2114">
            <a:extLst>
              <a:ext uri="{FF2B5EF4-FFF2-40B4-BE49-F238E27FC236}">
                <a16:creationId xmlns:a16="http://schemas.microsoft.com/office/drawing/2014/main" id="{4A8B7537-F1D5-8BF4-CC74-79C25A503CE6}"/>
              </a:ext>
            </a:extLst>
          </p:cNvPr>
          <p:cNvCxnSpPr>
            <a:cxnSpLocks/>
          </p:cNvCxnSpPr>
          <p:nvPr/>
        </p:nvCxnSpPr>
        <p:spPr>
          <a:xfrm flipV="1">
            <a:off x="10758797" y="1629031"/>
            <a:ext cx="240011" cy="428160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7" name="Straight Arrow Connector 2116">
            <a:extLst>
              <a:ext uri="{FF2B5EF4-FFF2-40B4-BE49-F238E27FC236}">
                <a16:creationId xmlns:a16="http://schemas.microsoft.com/office/drawing/2014/main" id="{5628E09A-254E-6306-1000-A6BAAA4D0544}"/>
              </a:ext>
            </a:extLst>
          </p:cNvPr>
          <p:cNvCxnSpPr>
            <a:cxnSpLocks/>
          </p:cNvCxnSpPr>
          <p:nvPr/>
        </p:nvCxnSpPr>
        <p:spPr>
          <a:xfrm flipV="1">
            <a:off x="10998808" y="1222029"/>
            <a:ext cx="232176" cy="349761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1" name="Text Box 2">
            <a:extLst>
              <a:ext uri="{FF2B5EF4-FFF2-40B4-BE49-F238E27FC236}">
                <a16:creationId xmlns:a16="http://schemas.microsoft.com/office/drawing/2014/main" id="{75342E67-E181-6835-9AAC-F2F7A37E6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563" y="4167166"/>
            <a:ext cx="737235" cy="36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Micro</a:t>
            </a:r>
            <a:endParaRPr lang="en-GB" sz="1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2" name="Text Box 2">
            <a:extLst>
              <a:ext uri="{FF2B5EF4-FFF2-40B4-BE49-F238E27FC236}">
                <a16:creationId xmlns:a16="http://schemas.microsoft.com/office/drawing/2014/main" id="{EDD61203-A024-CE4D-8DAA-10D16611D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8197" y="2870865"/>
            <a:ext cx="737235" cy="36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Meso</a:t>
            </a:r>
            <a:endParaRPr lang="en-GB" sz="1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3" name="Text Box 2">
            <a:extLst>
              <a:ext uri="{FF2B5EF4-FFF2-40B4-BE49-F238E27FC236}">
                <a16:creationId xmlns:a16="http://schemas.microsoft.com/office/drawing/2014/main" id="{DA88B978-0B55-DE69-E201-6A48113BE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785" y="1385040"/>
            <a:ext cx="737235" cy="36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400" b="1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Macro</a:t>
            </a:r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4" name="TextBox 2123">
            <a:extLst>
              <a:ext uri="{FF2B5EF4-FFF2-40B4-BE49-F238E27FC236}">
                <a16:creationId xmlns:a16="http://schemas.microsoft.com/office/drawing/2014/main" id="{C164FCF7-20B3-13C6-9CFE-244495AEA273}"/>
              </a:ext>
            </a:extLst>
          </p:cNvPr>
          <p:cNvSpPr txBox="1"/>
          <p:nvPr/>
        </p:nvSpPr>
        <p:spPr>
          <a:xfrm>
            <a:off x="550606" y="1222029"/>
            <a:ext cx="40512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Improved services and outcomes are led by children, family and community voice and experiences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Strong local approaches to multi-agency safeguarding effectiveness.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Increased </a:t>
            </a:r>
            <a:r>
              <a:rPr lang="en-GB" dirty="0"/>
              <a:t>understanding of system strengths, barriers and challenges that can be understood and addressed sub-regionally and regionally.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 NW voice to advocate where national support, enabling and change is required.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8940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DD33B-016D-4819-7BB5-051BC024C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06425BE2-1919-BDCA-E75A-494BDF5BD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60527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7642FD-BA71-8A2F-7F34-1575C1E6CC3C}"/>
              </a:ext>
            </a:extLst>
          </p:cNvPr>
          <p:cNvSpPr txBox="1"/>
          <p:nvPr/>
        </p:nvSpPr>
        <p:spPr>
          <a:xfrm>
            <a:off x="2042636" y="2248336"/>
            <a:ext cx="76058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NW Multi Agency Safeguarding Effectiveness Journey travelled 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B5365015-8875-DF25-F565-DB1DB88CFA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10451978" y="126636"/>
            <a:ext cx="1509454" cy="771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535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4115B-FA6D-3F7B-15C7-E274311C0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0F9527D0-8D0E-7101-6D80-14DB2AA8C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60527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F2E32D-8875-B5A0-90A8-3D5DAC94529E}"/>
              </a:ext>
            </a:extLst>
          </p:cNvPr>
          <p:cNvSpPr txBox="1"/>
          <p:nvPr/>
        </p:nvSpPr>
        <p:spPr>
          <a:xfrm>
            <a:off x="360979" y="595651"/>
            <a:ext cx="106971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NW Multi Agency Safeguarding Effectiveness Data: Case for change  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6EEFD9-60D7-DE81-B4C5-8ABA9BC83D54}"/>
              </a:ext>
            </a:extLst>
          </p:cNvPr>
          <p:cNvSpPr txBox="1"/>
          <p:nvPr/>
        </p:nvSpPr>
        <p:spPr>
          <a:xfrm>
            <a:off x="336595" y="1367480"/>
            <a:ext cx="11494426" cy="526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Delegated Safeguarding Partners to ensure </a:t>
            </a:r>
            <a:r>
              <a:rPr lang="en-US" sz="17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supports understanding of effectiveness </a:t>
            </a:r>
            <a:r>
              <a:rPr lang="en-US" sz="1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(WTSC 23)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 Multi Agency Safeguarding Arrangements (MASA) in the NW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Datasets reviewed in September 2024: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did not have a partnership data set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maturity and impact of the data set was variable</a:t>
            </a:r>
            <a:endParaRPr lang="en-US" sz="17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Limited definitions sitting alongside the data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Largely Local Authority data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Variable or no multi agency analysis being presented to understand safeguarding effectiveness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Variable data points being used, with clear commonality on themes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7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Desire from all MASAs to get data working better for them, as part of the effectiveness framework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 regional and regional approaches can help identify strengths to build on and common challenges to collaborate better together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E2B380C5-1AFE-8866-FAAA-5391E7A76D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10451978" y="126636"/>
            <a:ext cx="1509454" cy="771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4203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65516-F5CC-D726-703C-ACF7510D4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3617A70-6AD3-530E-1CFC-68D0463B7C24}"/>
              </a:ext>
            </a:extLst>
          </p:cNvPr>
          <p:cNvSpPr txBox="1"/>
          <p:nvPr/>
        </p:nvSpPr>
        <p:spPr>
          <a:xfrm>
            <a:off x="398835" y="588498"/>
            <a:ext cx="112201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Journey so far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20B6924-D490-E9D2-0678-8BA2AC23F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92" y="0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F0503EB-1F66-8B6E-D284-A083D9E3EF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5681273"/>
              </p:ext>
            </p:extLst>
          </p:nvPr>
        </p:nvGraphicFramePr>
        <p:xfrm>
          <a:off x="87549" y="1410511"/>
          <a:ext cx="11955293" cy="3988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675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EDC85C-9CA0-78CA-1B8E-FE965E737A42}"/>
              </a:ext>
            </a:extLst>
          </p:cNvPr>
          <p:cNvSpPr txBox="1"/>
          <p:nvPr/>
        </p:nvSpPr>
        <p:spPr>
          <a:xfrm>
            <a:off x="594073" y="333516"/>
            <a:ext cx="106971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Dataset design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FB32F9-3FF3-AD21-179F-D07720B66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8098"/>
            <a:ext cx="12192000" cy="1152000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A133A3-6082-1BF3-359F-C24F206F640B}"/>
              </a:ext>
            </a:extLst>
          </p:cNvPr>
          <p:cNvSpPr/>
          <p:nvPr/>
        </p:nvSpPr>
        <p:spPr>
          <a:xfrm>
            <a:off x="494921" y="2347002"/>
            <a:ext cx="3108356" cy="7916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</a:t>
            </a:r>
            <a:endParaRPr lang="en-GB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7E9C0C-F97E-BB13-2322-6AE46858E09E}"/>
              </a:ext>
            </a:extLst>
          </p:cNvPr>
          <p:cNvSpPr/>
          <p:nvPr/>
        </p:nvSpPr>
        <p:spPr>
          <a:xfrm>
            <a:off x="494923" y="4255078"/>
            <a:ext cx="3108356" cy="79168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 level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5E2F85-719E-3C31-88CD-E85640BC6F69}"/>
              </a:ext>
            </a:extLst>
          </p:cNvPr>
          <p:cNvSpPr/>
          <p:nvPr/>
        </p:nvSpPr>
        <p:spPr>
          <a:xfrm>
            <a:off x="494924" y="5202808"/>
            <a:ext cx="3108356" cy="7916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Agency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97CCDC4-3958-EB6D-28C4-7ADD38FC528A}"/>
              </a:ext>
            </a:extLst>
          </p:cNvPr>
          <p:cNvSpPr/>
          <p:nvPr/>
        </p:nvSpPr>
        <p:spPr>
          <a:xfrm>
            <a:off x="3992575" y="2347002"/>
            <a:ext cx="7572091" cy="7916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Regional working to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promote best practice, provide guidance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on upcoming legislation, develop regional needs assessment, data and aligned priorities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D53CB49-399E-C622-3F52-FD1CC4782CE6}"/>
              </a:ext>
            </a:extLst>
          </p:cNvPr>
          <p:cNvSpPr/>
          <p:nvPr/>
        </p:nvSpPr>
        <p:spPr>
          <a:xfrm>
            <a:off x="3992576" y="5202808"/>
            <a:ext cx="7572094" cy="7916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Single Agencies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have their own performance frameworks and governance reporting. </a:t>
            </a:r>
          </a:p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Regular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narrative reporting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to MASAs provide transparency and assurance.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19FB42D-3642-7C75-6E25-1DB994B1AF64}"/>
              </a:ext>
            </a:extLst>
          </p:cNvPr>
          <p:cNvSpPr/>
          <p:nvPr/>
        </p:nvSpPr>
        <p:spPr>
          <a:xfrm>
            <a:off x="3992575" y="4263410"/>
            <a:ext cx="7572093" cy="7916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MASAs should have a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needs assessment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with demographic info, data collected on local priorities, strong systemic documentation etc.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AAF4013-9AB3-16DE-7F19-9B3B9C42A25A}"/>
              </a:ext>
            </a:extLst>
          </p:cNvPr>
          <p:cNvSpPr/>
          <p:nvPr/>
        </p:nvSpPr>
        <p:spPr>
          <a:xfrm>
            <a:off x="494921" y="3316560"/>
            <a:ext cx="3108356" cy="79168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Sub-regional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BC22441-BAAB-1B7C-851D-A6F1B3997492}"/>
              </a:ext>
            </a:extLst>
          </p:cNvPr>
          <p:cNvSpPr/>
          <p:nvPr/>
        </p:nvSpPr>
        <p:spPr>
          <a:xfrm>
            <a:off x="3992575" y="3316560"/>
            <a:ext cx="7572092" cy="7916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Sub-regions working to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understand and coordinate data sharing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at scale. There are indications from the current Government that sub-regional working (i.e. at CA level) will be rolled out nationally and become increasingly important.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62582-6F25-6D75-780B-FBADFE1BD57D}"/>
              </a:ext>
            </a:extLst>
          </p:cNvPr>
          <p:cNvSpPr txBox="1"/>
          <p:nvPr/>
        </p:nvSpPr>
        <p:spPr>
          <a:xfrm>
            <a:off x="436074" y="873071"/>
            <a:ext cx="113198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Following a series of Deep Dives, a dataset has been designed that would be: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Achievable by the majority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of NW MASAs: leveraging on what's already being reported in the system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Designed around a set of commitments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drawing together all the requirements in statutory guidance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Focused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on those areas of practice where multi-agency working is prioritised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Understanding that differing geographies have 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different requirements</a:t>
            </a:r>
          </a:p>
        </p:txBody>
      </p:sp>
      <p:pic>
        <p:nvPicPr>
          <p:cNvPr id="2" name="Picture 1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8D2089B1-D9D0-0B94-56B1-0D1060AFE2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10451978" y="126636"/>
            <a:ext cx="1509454" cy="771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82719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81603-248F-E747-6590-4A12E835F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E4D3618-2258-9B5A-2FC4-E63766F224B2}"/>
              </a:ext>
            </a:extLst>
          </p:cNvPr>
          <p:cNvCxnSpPr/>
          <p:nvPr/>
        </p:nvCxnSpPr>
        <p:spPr>
          <a:xfrm>
            <a:off x="10214380" y="630182"/>
            <a:ext cx="0" cy="5692618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10E57B4-13B5-76B2-01FB-258A6B84FD36}"/>
              </a:ext>
            </a:extLst>
          </p:cNvPr>
          <p:cNvCxnSpPr/>
          <p:nvPr/>
        </p:nvCxnSpPr>
        <p:spPr>
          <a:xfrm>
            <a:off x="8144280" y="630182"/>
            <a:ext cx="0" cy="5692618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09801CC-2B61-E614-11D3-2CE83F77A863}"/>
              </a:ext>
            </a:extLst>
          </p:cNvPr>
          <p:cNvCxnSpPr/>
          <p:nvPr/>
        </p:nvCxnSpPr>
        <p:spPr>
          <a:xfrm>
            <a:off x="6150439" y="630182"/>
            <a:ext cx="0" cy="5692618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1A76AB0-07BF-EDD9-344C-54EE9102D993}"/>
              </a:ext>
            </a:extLst>
          </p:cNvPr>
          <p:cNvCxnSpPr/>
          <p:nvPr/>
        </p:nvCxnSpPr>
        <p:spPr>
          <a:xfrm>
            <a:off x="4103541" y="630182"/>
            <a:ext cx="0" cy="5692618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3A34BC8-6126-53A2-BB5E-DDE1FDE9E445}"/>
              </a:ext>
            </a:extLst>
          </p:cNvPr>
          <p:cNvCxnSpPr/>
          <p:nvPr/>
        </p:nvCxnSpPr>
        <p:spPr>
          <a:xfrm>
            <a:off x="2124480" y="640764"/>
            <a:ext cx="0" cy="5692618"/>
          </a:xfrm>
          <a:prstGeom prst="line">
            <a:avLst/>
          </a:prstGeom>
          <a:ln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7">
            <a:extLst>
              <a:ext uri="{FF2B5EF4-FFF2-40B4-BE49-F238E27FC236}">
                <a16:creationId xmlns:a16="http://schemas.microsoft.com/office/drawing/2014/main" id="{2D28A616-F3B4-3CB2-5C6B-BE0C65646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60527"/>
            <a:ext cx="12192000" cy="469901"/>
          </a:xfrm>
          <a:prstGeom prst="rect">
            <a:avLst/>
          </a:prstGeom>
          <a:solidFill>
            <a:srgbClr val="10527B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D4E734-0CAD-1B3E-B639-26F78DFEA30D}"/>
              </a:ext>
            </a:extLst>
          </p:cNvPr>
          <p:cNvSpPr txBox="1"/>
          <p:nvPr/>
        </p:nvSpPr>
        <p:spPr>
          <a:xfrm>
            <a:off x="298262" y="89632"/>
            <a:ext cx="37780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Mapping the NW LSCP Response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965D626-C038-7D3B-F247-D2A7E7BF126C}"/>
              </a:ext>
            </a:extLst>
          </p:cNvPr>
          <p:cNvSpPr/>
          <p:nvPr/>
        </p:nvSpPr>
        <p:spPr>
          <a:xfrm>
            <a:off x="6395770" y="2012660"/>
            <a:ext cx="1620000" cy="47278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Whole system support for children and families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1032F2C-F233-8C5A-5D88-27B9AAC15CEB}"/>
              </a:ext>
            </a:extLst>
          </p:cNvPr>
          <p:cNvSpPr/>
          <p:nvPr/>
        </p:nvSpPr>
        <p:spPr>
          <a:xfrm>
            <a:off x="414266" y="2012660"/>
            <a:ext cx="1620000" cy="4867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Understanding our local area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D72581-1E14-0FDD-A01C-D253846FF579}"/>
              </a:ext>
            </a:extLst>
          </p:cNvPr>
          <p:cNvSpPr/>
          <p:nvPr/>
        </p:nvSpPr>
        <p:spPr>
          <a:xfrm>
            <a:off x="425075" y="6045415"/>
            <a:ext cx="11609980" cy="27544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Listening to children and families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49DC251-CFC5-D8EB-F4C5-45C61EBBF589}"/>
              </a:ext>
            </a:extLst>
          </p:cNvPr>
          <p:cNvSpPr/>
          <p:nvPr/>
        </p:nvSpPr>
        <p:spPr>
          <a:xfrm>
            <a:off x="414262" y="5337027"/>
            <a:ext cx="11609979" cy="27544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Using data for understanding and prevention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9D68F65-9489-1880-3D7D-065564001A8B}"/>
              </a:ext>
            </a:extLst>
          </p:cNvPr>
          <p:cNvSpPr/>
          <p:nvPr/>
        </p:nvSpPr>
        <p:spPr>
          <a:xfrm>
            <a:off x="414263" y="5719037"/>
            <a:ext cx="11609979" cy="22504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Effective Safeguarding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C7D5CA9-FFFF-2C06-2162-0C90D8185C6C}"/>
              </a:ext>
            </a:extLst>
          </p:cNvPr>
          <p:cNvSpPr/>
          <p:nvPr/>
        </p:nvSpPr>
        <p:spPr>
          <a:xfrm>
            <a:off x="8361272" y="2012661"/>
            <a:ext cx="3662972" cy="4727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Skilled Workforce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947EECB-C5BF-DB49-9D80-EA5EF57C3DF2}"/>
              </a:ext>
            </a:extLst>
          </p:cNvPr>
          <p:cNvSpPr/>
          <p:nvPr/>
        </p:nvSpPr>
        <p:spPr>
          <a:xfrm>
            <a:off x="6383548" y="2614523"/>
            <a:ext cx="1620000" cy="360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Culture of accountability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38DE62B-45C8-06D7-978F-F3D5B555B7F3}"/>
              </a:ext>
            </a:extLst>
          </p:cNvPr>
          <p:cNvSpPr/>
          <p:nvPr/>
        </p:nvSpPr>
        <p:spPr>
          <a:xfrm>
            <a:off x="414265" y="4960244"/>
            <a:ext cx="11609978" cy="27544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Outcomes for children and families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DF0E457-651C-4633-2545-AC166B2B7C17}"/>
              </a:ext>
            </a:extLst>
          </p:cNvPr>
          <p:cNvSpPr/>
          <p:nvPr/>
        </p:nvSpPr>
        <p:spPr>
          <a:xfrm>
            <a:off x="414955" y="2630514"/>
            <a:ext cx="5597065" cy="3541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Children, young people and families stay together and get the help they need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155D5AA-9C74-286E-4212-79D779B5B5B3}"/>
              </a:ext>
            </a:extLst>
          </p:cNvPr>
          <p:cNvSpPr/>
          <p:nvPr/>
        </p:nvSpPr>
        <p:spPr>
          <a:xfrm>
            <a:off x="414266" y="4074972"/>
            <a:ext cx="11609976" cy="360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>
                <a:latin typeface="Calibri" panose="020F0502020204030204" pitchFamily="34" charset="0"/>
                <a:cs typeface="Calibri" panose="020F0502020204030204" pitchFamily="34" charset="0"/>
              </a:rPr>
              <a:t>Children and young people are supported by their family network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E8C5252-ED93-A783-BFA5-9C54829F0CEC}"/>
              </a:ext>
            </a:extLst>
          </p:cNvPr>
          <p:cNvSpPr/>
          <p:nvPr/>
        </p:nvSpPr>
        <p:spPr>
          <a:xfrm>
            <a:off x="2311756" y="2012661"/>
            <a:ext cx="3700263" cy="48566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Children and young people are safe in and outside of their homes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1B816DD-15E4-45DB-0FD2-6B37ABE2933C}"/>
              </a:ext>
            </a:extLst>
          </p:cNvPr>
          <p:cNvSpPr/>
          <p:nvPr/>
        </p:nvSpPr>
        <p:spPr>
          <a:xfrm>
            <a:off x="414265" y="4519524"/>
            <a:ext cx="11631601" cy="360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>
                <a:latin typeface="Calibri" panose="020F0502020204030204" pitchFamily="34" charset="0"/>
                <a:cs typeface="Calibri" panose="020F0502020204030204" pitchFamily="34" charset="0"/>
              </a:rPr>
              <a:t>Children in care and care leavers have stable, loving homes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EA24E87-FEE8-E19D-FA22-7E5107855F14}"/>
              </a:ext>
            </a:extLst>
          </p:cNvPr>
          <p:cNvSpPr/>
          <p:nvPr/>
        </p:nvSpPr>
        <p:spPr>
          <a:xfrm>
            <a:off x="8382894" y="2614523"/>
            <a:ext cx="3662973" cy="360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>
                <a:latin typeface="Calibri" panose="020F0502020204030204" pitchFamily="34" charset="0"/>
                <a:cs typeface="Calibri" panose="020F0502020204030204" pitchFamily="34" charset="0"/>
              </a:rPr>
              <a:t>Multi-agency working is prioritised and effective 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3A95BF0-D2B6-8881-376A-5FB542CBFDB9}"/>
              </a:ext>
            </a:extLst>
          </p:cNvPr>
          <p:cNvSpPr/>
          <p:nvPr/>
        </p:nvSpPr>
        <p:spPr>
          <a:xfrm>
            <a:off x="6374147" y="3146427"/>
            <a:ext cx="5628474" cy="360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>
                <a:latin typeface="Calibri" panose="020F0502020204030204" pitchFamily="34" charset="0"/>
                <a:cs typeface="Calibri" panose="020F0502020204030204" pitchFamily="34" charset="0"/>
              </a:rPr>
              <a:t>Leaders drive conditions for effective practice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8FD3EF4-502F-8A42-7E8E-859D7AD4FEEC}"/>
              </a:ext>
            </a:extLst>
          </p:cNvPr>
          <p:cNvSpPr/>
          <p:nvPr/>
        </p:nvSpPr>
        <p:spPr>
          <a:xfrm>
            <a:off x="8361272" y="3623844"/>
            <a:ext cx="3641349" cy="360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>
                <a:latin typeface="Calibri" panose="020F0502020204030204" pitchFamily="34" charset="0"/>
                <a:cs typeface="Calibri" panose="020F0502020204030204" pitchFamily="34" charset="0"/>
              </a:rPr>
              <a:t>The workforce is equipped and effective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07D6C6AB-ECB8-1FD5-26BC-7A3972C0E14E}"/>
              </a:ext>
            </a:extLst>
          </p:cNvPr>
          <p:cNvSpPr/>
          <p:nvPr/>
        </p:nvSpPr>
        <p:spPr>
          <a:xfrm>
            <a:off x="7052997" y="103158"/>
            <a:ext cx="465328" cy="346381"/>
          </a:xfrm>
          <a:prstGeom prst="roundRect">
            <a:avLst/>
          </a:prstGeom>
          <a:solidFill>
            <a:srgbClr val="85C1E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BBB4A06-E5A6-2D31-1725-F7409525C27D}"/>
              </a:ext>
            </a:extLst>
          </p:cNvPr>
          <p:cNvSpPr/>
          <p:nvPr/>
        </p:nvSpPr>
        <p:spPr>
          <a:xfrm>
            <a:off x="4314937" y="103158"/>
            <a:ext cx="465328" cy="346381"/>
          </a:xfrm>
          <a:prstGeom prst="roundRect">
            <a:avLst/>
          </a:prstGeom>
          <a:solidFill>
            <a:srgbClr val="95C9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7EEBFB3-1849-43C3-E9E5-16D04A7D8BD0}"/>
              </a:ext>
            </a:extLst>
          </p:cNvPr>
          <p:cNvSpPr/>
          <p:nvPr/>
        </p:nvSpPr>
        <p:spPr>
          <a:xfrm>
            <a:off x="9548082" y="113740"/>
            <a:ext cx="465328" cy="346381"/>
          </a:xfrm>
          <a:prstGeom prst="roundRect">
            <a:avLst/>
          </a:prstGeom>
          <a:solidFill>
            <a:srgbClr val="F3B09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ADD72A5-635C-5601-3284-ABE53F491656}"/>
              </a:ext>
            </a:extLst>
          </p:cNvPr>
          <p:cNvSpPr txBox="1"/>
          <p:nvPr/>
        </p:nvSpPr>
        <p:spPr>
          <a:xfrm>
            <a:off x="4790576" y="133294"/>
            <a:ext cx="2365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National Framework Outcome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B1D848-EFF9-9C66-8EC5-B33AA554F30A}"/>
              </a:ext>
            </a:extLst>
          </p:cNvPr>
          <p:cNvSpPr txBox="1"/>
          <p:nvPr/>
        </p:nvSpPr>
        <p:spPr>
          <a:xfrm>
            <a:off x="7521905" y="113740"/>
            <a:ext cx="2225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Working Together Principle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F0023B-4D88-AAFB-9C43-E15A27F30F23}"/>
              </a:ext>
            </a:extLst>
          </p:cNvPr>
          <p:cNvSpPr txBox="1"/>
          <p:nvPr/>
        </p:nvSpPr>
        <p:spPr>
          <a:xfrm>
            <a:off x="9981272" y="123807"/>
            <a:ext cx="2320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National Framework Enabler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6B9C86-E374-03D2-3B7D-196C9536A18C}"/>
              </a:ext>
            </a:extLst>
          </p:cNvPr>
          <p:cNvSpPr/>
          <p:nvPr/>
        </p:nvSpPr>
        <p:spPr>
          <a:xfrm>
            <a:off x="414266" y="658771"/>
            <a:ext cx="1567320" cy="1064018"/>
          </a:xfrm>
          <a:prstGeom prst="rect">
            <a:avLst/>
          </a:prstGeom>
          <a:solidFill>
            <a:srgbClr val="DB78D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Commitment 1</a:t>
            </a:r>
            <a:b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Children’s needs are identified early and effectively responded 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A3A17C-D02C-B3BE-73F0-C64AC0188E24}"/>
              </a:ext>
            </a:extLst>
          </p:cNvPr>
          <p:cNvSpPr/>
          <p:nvPr/>
        </p:nvSpPr>
        <p:spPr>
          <a:xfrm>
            <a:off x="2301034" y="658771"/>
            <a:ext cx="1567320" cy="1064018"/>
          </a:xfrm>
          <a:prstGeom prst="rect">
            <a:avLst/>
          </a:prstGeom>
          <a:solidFill>
            <a:srgbClr val="4E95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Commitment 2</a:t>
            </a:r>
            <a:b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Children are protected from risk of harm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86503D-9C08-DC30-5493-E2404E14A4EB}"/>
              </a:ext>
            </a:extLst>
          </p:cNvPr>
          <p:cNvSpPr/>
          <p:nvPr/>
        </p:nvSpPr>
        <p:spPr>
          <a:xfrm>
            <a:off x="10425857" y="641282"/>
            <a:ext cx="1567320" cy="1064018"/>
          </a:xfrm>
          <a:prstGeom prst="rect">
            <a:avLst/>
          </a:prstGeom>
          <a:solidFill>
            <a:srgbClr val="BFBF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Enabler 2</a:t>
            </a:r>
          </a:p>
          <a:p>
            <a:pPr algn="ctr"/>
            <a:b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is promoted and embedded to implement changes to practice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658CB7-A082-60AE-B9ED-6E6BD3CE332E}"/>
              </a:ext>
            </a:extLst>
          </p:cNvPr>
          <p:cNvSpPr/>
          <p:nvPr/>
        </p:nvSpPr>
        <p:spPr>
          <a:xfrm>
            <a:off x="8426140" y="630182"/>
            <a:ext cx="1567320" cy="1064018"/>
          </a:xfrm>
          <a:prstGeom prst="rect">
            <a:avLst/>
          </a:prstGeom>
          <a:solidFill>
            <a:srgbClr val="BFBF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Enabler 1</a:t>
            </a:r>
          </a:p>
          <a:p>
            <a:pPr algn="ctr"/>
            <a:b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Multi-agency workforce is stable and appropriately equipped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AE1395-80D9-AFC7-D7E0-28FBC2ECDB63}"/>
              </a:ext>
            </a:extLst>
          </p:cNvPr>
          <p:cNvSpPr/>
          <p:nvPr/>
        </p:nvSpPr>
        <p:spPr>
          <a:xfrm>
            <a:off x="6374147" y="639038"/>
            <a:ext cx="1567320" cy="1064018"/>
          </a:xfrm>
          <a:prstGeom prst="rect">
            <a:avLst/>
          </a:prstGeom>
          <a:solidFill>
            <a:srgbClr val="8ED97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Commitment 4</a:t>
            </a:r>
            <a:br>
              <a:rPr lang="en-GB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Multi-agency partners work together and hold each other to account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2F8B82-74C7-2B9D-8DDB-B96E87C2DA3F}"/>
              </a:ext>
            </a:extLst>
          </p:cNvPr>
          <p:cNvSpPr/>
          <p:nvPr/>
        </p:nvSpPr>
        <p:spPr>
          <a:xfrm>
            <a:off x="4325842" y="646605"/>
            <a:ext cx="1567320" cy="10640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Commitment 3</a:t>
            </a:r>
            <a:br>
              <a:rPr lang="en-GB" sz="1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Children are effectively safeguarded, and their welfare promoted</a:t>
            </a:r>
            <a:endParaRPr lang="en-GB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705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8F3B1-94CD-4460-39A0-F1ADFDAD0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BEC607-D014-5621-88AC-6559B7E0528C}"/>
              </a:ext>
            </a:extLst>
          </p:cNvPr>
          <p:cNvSpPr/>
          <p:nvPr/>
        </p:nvSpPr>
        <p:spPr>
          <a:xfrm>
            <a:off x="431977" y="695277"/>
            <a:ext cx="2642531" cy="1064018"/>
          </a:xfrm>
          <a:prstGeom prst="rect">
            <a:avLst/>
          </a:prstGeom>
          <a:solidFill>
            <a:srgbClr val="DB78D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1</a:t>
            </a: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Children’s needs are identified early and effectively responded to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0481A2-DBEE-3D7E-4C51-1E1DA187E470}"/>
              </a:ext>
            </a:extLst>
          </p:cNvPr>
          <p:cNvSpPr/>
          <p:nvPr/>
        </p:nvSpPr>
        <p:spPr>
          <a:xfrm>
            <a:off x="3360880" y="695277"/>
            <a:ext cx="2642531" cy="1064018"/>
          </a:xfrm>
          <a:prstGeom prst="rect">
            <a:avLst/>
          </a:prstGeom>
          <a:solidFill>
            <a:srgbClr val="4E95D9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2</a:t>
            </a: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are protected from risk of harm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AF98FD-B574-A7DA-C3A8-24A27885F207}"/>
              </a:ext>
            </a:extLst>
          </p:cNvPr>
          <p:cNvSpPr/>
          <p:nvPr/>
        </p:nvSpPr>
        <p:spPr>
          <a:xfrm>
            <a:off x="9330710" y="695277"/>
            <a:ext cx="2429313" cy="1064018"/>
          </a:xfrm>
          <a:prstGeom prst="rect">
            <a:avLst/>
          </a:prstGeom>
          <a:solidFill>
            <a:srgbClr val="8ED973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4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Multi-agency partners work together and hold each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to account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3CA782-238D-BF19-3E1C-67D102079D04}"/>
              </a:ext>
            </a:extLst>
          </p:cNvPr>
          <p:cNvSpPr/>
          <p:nvPr/>
        </p:nvSpPr>
        <p:spPr>
          <a:xfrm>
            <a:off x="6325206" y="695277"/>
            <a:ext cx="2743547" cy="10640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3</a:t>
            </a:r>
            <a:b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are effectively safeguarded, and their welfare promoted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F6DAE7-F99F-73AC-F411-9979480CFC85}"/>
              </a:ext>
            </a:extLst>
          </p:cNvPr>
          <p:cNvSpPr/>
          <p:nvPr/>
        </p:nvSpPr>
        <p:spPr>
          <a:xfrm>
            <a:off x="431977" y="1944964"/>
            <a:ext cx="2642531" cy="22995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Contacts by agency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Early Help lead professionals by agency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Early Help numbers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(Family Help)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Number of children awaiting specialist health assessments/provision (CAMHs)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A9BBC3-4E00-B82C-BCC1-73C25ED05323}"/>
              </a:ext>
            </a:extLst>
          </p:cNvPr>
          <p:cNvSpPr/>
          <p:nvPr/>
        </p:nvSpPr>
        <p:spPr>
          <a:xfrm>
            <a:off x="431977" y="4417418"/>
            <a:ext cx="2663120" cy="1818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Family help plans (care reforms)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Family help needs measures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Mental Health (Child/Parental)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FB3206-2637-8A3F-A2BE-441D2A85D4E8}"/>
              </a:ext>
            </a:extLst>
          </p:cNvPr>
          <p:cNvSpPr/>
          <p:nvPr/>
        </p:nvSpPr>
        <p:spPr>
          <a:xfrm>
            <a:off x="3360880" y="1944964"/>
            <a:ext cx="2642531" cy="229958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Child in Need numbers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(Family Help)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Referrals by agency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Repeat referrals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Conversion rate contacts to referrals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Strategy meetings/S47/ICPC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Educational Attendance, Exclusions, Electively Home Educated and NEET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Repeat missing from home incidents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A84929-FBF7-C932-27C1-42E65255D5CA}"/>
              </a:ext>
            </a:extLst>
          </p:cNvPr>
          <p:cNvSpPr/>
          <p:nvPr/>
        </p:nvSpPr>
        <p:spPr>
          <a:xfrm>
            <a:off x="3360880" y="4430213"/>
            <a:ext cx="2663120" cy="18183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Extra Familial Harm (CCE/CSE/Online Harm)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Neglect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Domestic Abuse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Child Sexual Abuse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Serious Youth Violence</a:t>
            </a:r>
          </a:p>
          <a:p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CF22BE-4B1C-8FEE-9A51-533CF275DE6D}"/>
              </a:ext>
            </a:extLst>
          </p:cNvPr>
          <p:cNvSpPr/>
          <p:nvPr/>
        </p:nvSpPr>
        <p:spPr>
          <a:xfrm>
            <a:off x="6325206" y="1959131"/>
            <a:ext cx="2743547" cy="22995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Police Powers of Protection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Number of children subject of Child Protection Plans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Repeat CP in two years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Family Group Decision Making offered and held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Number of children subject to Public Law Outline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Health Assessment timeliness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C0098C-EE46-169A-1531-7756BE0C2266}"/>
              </a:ext>
            </a:extLst>
          </p:cNvPr>
          <p:cNvSpPr/>
          <p:nvPr/>
        </p:nvSpPr>
        <p:spPr>
          <a:xfrm>
            <a:off x="6325206" y="4417418"/>
            <a:ext cx="2764136" cy="1818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Multi-agency child protection team data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we understand </a:t>
            </a:r>
            <a:r>
              <a:rPr lang="en-GB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belonging for children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15A063-FE38-9DCB-4F92-091DA76EB9E8}"/>
              </a:ext>
            </a:extLst>
          </p:cNvPr>
          <p:cNvSpPr/>
          <p:nvPr/>
        </p:nvSpPr>
        <p:spPr>
          <a:xfrm>
            <a:off x="9330710" y="1944964"/>
            <a:ext cx="2464736" cy="22995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Referrals for practice reviews, serious incident notifications and referring agency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Multi-agency attendance at executive meetings (including education as a strategic partner) </a:t>
            </a:r>
          </a:p>
          <a:p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148B49-8AD1-8CF2-E1B7-4C89634B2DA3}"/>
              </a:ext>
            </a:extLst>
          </p:cNvPr>
          <p:cNvSpPr/>
          <p:nvPr/>
        </p:nvSpPr>
        <p:spPr>
          <a:xfrm>
            <a:off x="9330710" y="4430212"/>
            <a:ext cx="2464736" cy="1818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Training delivered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Children seen by partners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Child and parental influence tracker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C9702C-6641-5F8B-65A0-24ED4B135762}"/>
              </a:ext>
            </a:extLst>
          </p:cNvPr>
          <p:cNvSpPr txBox="1"/>
          <p:nvPr/>
        </p:nvSpPr>
        <p:spPr>
          <a:xfrm>
            <a:off x="464837" y="2016320"/>
            <a:ext cx="266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Measure now: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E2D864-90E1-62A6-7A2A-FD83354980A7}"/>
              </a:ext>
            </a:extLst>
          </p:cNvPr>
          <p:cNvSpPr txBox="1"/>
          <p:nvPr/>
        </p:nvSpPr>
        <p:spPr>
          <a:xfrm>
            <a:off x="9390548" y="2022436"/>
            <a:ext cx="266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Measure now: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CF05F5-5F22-866E-BBA2-778E4C7A3F36}"/>
              </a:ext>
            </a:extLst>
          </p:cNvPr>
          <p:cNvSpPr txBox="1"/>
          <p:nvPr/>
        </p:nvSpPr>
        <p:spPr>
          <a:xfrm>
            <a:off x="6405632" y="2022771"/>
            <a:ext cx="266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Measure now: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A57BAD-28E1-9B2B-4D72-E0F7A8D2D041}"/>
              </a:ext>
            </a:extLst>
          </p:cNvPr>
          <p:cNvSpPr txBox="1"/>
          <p:nvPr/>
        </p:nvSpPr>
        <p:spPr>
          <a:xfrm>
            <a:off x="3420716" y="2016319"/>
            <a:ext cx="2663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Measure now: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C2BF11-4E5D-8E79-A88B-44DA4EC89959}"/>
              </a:ext>
            </a:extLst>
          </p:cNvPr>
          <p:cNvSpPr txBox="1"/>
          <p:nvPr/>
        </p:nvSpPr>
        <p:spPr>
          <a:xfrm>
            <a:off x="396554" y="4430212"/>
            <a:ext cx="2423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Develop: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597E90-4478-2D8C-01CE-671450475F34}"/>
              </a:ext>
            </a:extLst>
          </p:cNvPr>
          <p:cNvSpPr txBox="1"/>
          <p:nvPr/>
        </p:nvSpPr>
        <p:spPr>
          <a:xfrm>
            <a:off x="3458033" y="4430213"/>
            <a:ext cx="2423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Develop: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28BA0F-36DC-4180-2575-4E02E25401D9}"/>
              </a:ext>
            </a:extLst>
          </p:cNvPr>
          <p:cNvSpPr txBox="1"/>
          <p:nvPr/>
        </p:nvSpPr>
        <p:spPr>
          <a:xfrm>
            <a:off x="6325206" y="4417418"/>
            <a:ext cx="2423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Develop: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B86CDA-1123-8551-DABF-E133F7004E7C}"/>
              </a:ext>
            </a:extLst>
          </p:cNvPr>
          <p:cNvSpPr txBox="1"/>
          <p:nvPr/>
        </p:nvSpPr>
        <p:spPr>
          <a:xfrm>
            <a:off x="9330710" y="4430212"/>
            <a:ext cx="24235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Develop</a:t>
            </a: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A5D6E-38F7-3B2D-41DF-9BA707A88163}"/>
              </a:ext>
            </a:extLst>
          </p:cNvPr>
          <p:cNvSpPr txBox="1"/>
          <p:nvPr/>
        </p:nvSpPr>
        <p:spPr>
          <a:xfrm>
            <a:off x="396554" y="6353849"/>
            <a:ext cx="1139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Voice and experience of children and families- belonging, loving homes and thriving families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0E852-FC8E-D0F5-B0B3-817FD3172A54}"/>
              </a:ext>
            </a:extLst>
          </p:cNvPr>
          <p:cNvSpPr txBox="1"/>
          <p:nvPr/>
        </p:nvSpPr>
        <p:spPr>
          <a:xfrm>
            <a:off x="396554" y="140010"/>
            <a:ext cx="1139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Sub regional overarching analysis of public health, deprivation, demand on systems to scene set</a:t>
            </a:r>
          </a:p>
        </p:txBody>
      </p:sp>
    </p:spTree>
    <p:extLst>
      <p:ext uri="{BB962C8B-B14F-4D97-AF65-F5344CB8AC3E}">
        <p14:creationId xmlns:p14="http://schemas.microsoft.com/office/powerpoint/2010/main" val="1045575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512EE-7C82-12EF-33EF-31E320244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0CE52FB-C706-8729-2482-B86A25B43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60527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9EBB2-8925-37A8-D3D3-CB3E5060B70D}"/>
              </a:ext>
            </a:extLst>
          </p:cNvPr>
          <p:cNvSpPr txBox="1"/>
          <p:nvPr/>
        </p:nvSpPr>
        <p:spPr>
          <a:xfrm>
            <a:off x="2042636" y="2248336"/>
            <a:ext cx="76058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DEEP DIVEs now planned! </a:t>
            </a:r>
          </a:p>
          <a:p>
            <a:pPr algn="ctr"/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Aligned with themed priorities 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0FE8138E-07AA-46BE-DA36-C7867E5ABA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10451978" y="126636"/>
            <a:ext cx="1509454" cy="771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61525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4FFEE-2689-7C4A-6500-65973DCDC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435B67F-728F-D153-6D8B-1C3C8C881311}"/>
              </a:ext>
            </a:extLst>
          </p:cNvPr>
          <p:cNvSpPr txBox="1"/>
          <p:nvPr/>
        </p:nvSpPr>
        <p:spPr>
          <a:xfrm>
            <a:off x="272836" y="588498"/>
            <a:ext cx="1122014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Developing Neglect data for NW MASAs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52622C-AFFB-E66C-7BE7-C1B13922272F}"/>
              </a:ext>
            </a:extLst>
          </p:cNvPr>
          <p:cNvSpPr txBox="1"/>
          <p:nvPr/>
        </p:nvSpPr>
        <p:spPr>
          <a:xfrm>
            <a:off x="272836" y="1160784"/>
            <a:ext cx="1164632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session brings together partners from across the North West to </a:t>
            </a:r>
            <a:r>
              <a:rPr lang="en-GB" b="1" dirty="0"/>
              <a:t>collaborate on developing a neglect data set and guidance on what we want it to tell us!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We’ll explore what data is </a:t>
            </a:r>
            <a:r>
              <a:rPr lang="en-GB" b="1" dirty="0"/>
              <a:t>currently available, where the gaps are, and how we can strengthen our collective understanding</a:t>
            </a:r>
            <a:r>
              <a:rPr lang="en-GB" dirty="0"/>
              <a:t> of children’s and families’ lived experiences of neglect and families first practice.</a:t>
            </a:r>
          </a:p>
          <a:p>
            <a:r>
              <a:rPr lang="en-GB" dirty="0"/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Share current practice</a:t>
            </a:r>
            <a:r>
              <a:rPr lang="en-GB" sz="1600" dirty="0"/>
              <a:t> – Review existing neglect data across agencies and discuss what this tells us about need and impact.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Explore understanding</a:t>
            </a:r>
            <a:r>
              <a:rPr lang="en-GB" sz="1600" dirty="0"/>
              <a:t> – Identify what information we don’t yet capture, and what we want our data to tell us about the lived experiences of children and families.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Collaborate</a:t>
            </a:r>
            <a:r>
              <a:rPr lang="en-GB" sz="1600" dirty="0"/>
              <a:t>– Co-produce ideas to strengthen our data: agreeing shared definitions, identifying data gaps, and reflecting on why this matters to our partnership.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lvl="0"/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outcomes: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/>
              <a:t>Start the Co-production of a regional Neglect Data Tool</a:t>
            </a:r>
            <a:r>
              <a:rPr lang="en-GB" dirty="0"/>
              <a:t> and accompanying guidance, supporting consistency in how neglect is defined, recorded, and understood across agencies.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/>
              <a:t>Identify opportunities for alignment</a:t>
            </a:r>
            <a:r>
              <a:rPr lang="en-GB" dirty="0"/>
              <a:t> with national developments and good practice, strengthening our collective approach and improving outcomes for children and families.</a:t>
            </a: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43B981-2612-6293-9B94-19992B0E1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92" y="0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89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C0BD9-ED38-440A-21C4-583E8DAF3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EC5E562-EB1E-0FEE-1A4B-8192CB7E0EE1}"/>
              </a:ext>
            </a:extLst>
          </p:cNvPr>
          <p:cNvSpPr txBox="1"/>
          <p:nvPr/>
        </p:nvSpPr>
        <p:spPr>
          <a:xfrm>
            <a:off x="3594105" y="651560"/>
            <a:ext cx="48246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of Neglect (NSPCC)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3826DF9-3AE0-01CF-3336-B82FF5266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92" y="1"/>
            <a:ext cx="12192000" cy="178676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AE0FD6-C375-2AD2-F7D2-89ADDA4632C7}"/>
              </a:ext>
            </a:extLst>
          </p:cNvPr>
          <p:cNvSpPr txBox="1"/>
          <p:nvPr/>
        </p:nvSpPr>
        <p:spPr>
          <a:xfrm>
            <a:off x="893162" y="1544112"/>
            <a:ext cx="10226565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Neglect is the ongoing failure to meet a child's basic needs and the most common form of child abuse. A child might be left hungry or dirty, or without proper clothing, shelter, supervision or health care. </a:t>
            </a:r>
          </a:p>
          <a:p>
            <a:pPr algn="ctr"/>
            <a:endParaRPr lang="en-GB" sz="2000" dirty="0"/>
          </a:p>
          <a:p>
            <a:r>
              <a:rPr lang="en-GB" sz="2000" dirty="0"/>
              <a:t>This can put children and young people in danger. </a:t>
            </a:r>
          </a:p>
          <a:p>
            <a:r>
              <a:rPr lang="en-GB" sz="2000" dirty="0"/>
              <a:t>And it can also have long term effects on their physical and mental wellbeing.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Types of neglect</a:t>
            </a:r>
          </a:p>
          <a:p>
            <a:pPr algn="ctr"/>
            <a:endParaRPr lang="en-GB" sz="2000" dirty="0"/>
          </a:p>
          <a:p>
            <a:pPr algn="ctr"/>
            <a:r>
              <a:rPr lang="en-GB" sz="2000" b="1" dirty="0"/>
              <a:t>Physical neglect</a:t>
            </a:r>
            <a:br>
              <a:rPr lang="en-GB" sz="2000" b="1" dirty="0"/>
            </a:br>
            <a:r>
              <a:rPr lang="en-GB" sz="2000" b="1" dirty="0"/>
              <a:t>Educational neglect</a:t>
            </a:r>
            <a:br>
              <a:rPr lang="en-GB" sz="2000" b="1" dirty="0"/>
            </a:br>
            <a:r>
              <a:rPr lang="en-GB" sz="2000" b="1" dirty="0"/>
              <a:t>Emotional neglect</a:t>
            </a:r>
            <a:br>
              <a:rPr lang="en-GB" sz="2000" b="1" dirty="0"/>
            </a:br>
            <a:r>
              <a:rPr lang="en-GB" sz="2000" b="1" dirty="0"/>
              <a:t>Medical neglect</a:t>
            </a:r>
            <a:br>
              <a:rPr lang="en-GB" b="1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806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9595E-AF46-3580-6527-765E9B8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40BE5A-7AAE-0E6B-032B-2AE26AF5F1F0}"/>
              </a:ext>
            </a:extLst>
          </p:cNvPr>
          <p:cNvSpPr txBox="1"/>
          <p:nvPr/>
        </p:nvSpPr>
        <p:spPr>
          <a:xfrm>
            <a:off x="2417732" y="-224794"/>
            <a:ext cx="7656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C66B143-6561-9C53-260D-B23200EEE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92" y="0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887234-25B9-16E5-AFEA-1DA9C1E3D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372" y="1089134"/>
            <a:ext cx="4679731" cy="467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669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D0E26-B171-BBE6-B1C1-934940FB6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3F52281-F17D-2C9C-DECD-71B268B1379D}"/>
              </a:ext>
            </a:extLst>
          </p:cNvPr>
          <p:cNvSpPr txBox="1"/>
          <p:nvPr/>
        </p:nvSpPr>
        <p:spPr>
          <a:xfrm>
            <a:off x="398835" y="303791"/>
            <a:ext cx="112201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Neglect data in the NW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FDBE070-B7B4-6F80-8363-56781EDF5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92" y="0"/>
            <a:ext cx="12192000" cy="165319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389BAB-ECA2-AFE9-FBF4-FFCD8132F9BB}"/>
              </a:ext>
            </a:extLst>
          </p:cNvPr>
          <p:cNvSpPr txBox="1"/>
          <p:nvPr/>
        </p:nvSpPr>
        <p:spPr>
          <a:xfrm>
            <a:off x="19917" y="903955"/>
            <a:ext cx="11773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 has identified that Neglect is a priority for 14 of 24 NW MASAs and a key area for data development – with 32 </a:t>
            </a:r>
            <a:r>
              <a:rPr lang="en-GB" sz="20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</a:t>
            </a:r>
            <a:r>
              <a:rPr lang="en-GB" sz="2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measures summarised into the 24 below</a:t>
            </a: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4CA026-5C45-FD66-0ADD-EBD9FEA0F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287" y="1705984"/>
            <a:ext cx="8353425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41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56DDE6-7D12-CC09-198C-0EE98F9665C2}"/>
              </a:ext>
            </a:extLst>
          </p:cNvPr>
          <p:cNvSpPr txBox="1"/>
          <p:nvPr/>
        </p:nvSpPr>
        <p:spPr>
          <a:xfrm>
            <a:off x="769699" y="1383959"/>
            <a:ext cx="10468304" cy="48678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Performance indicators are a guide when providing information for analysis and to support discussion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 are not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 exhaustive list and anything of relevance within the theme should be highlighted if an agency feels it is important to share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Indicators may not be within every agencies data set, but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every agency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likely to have some knowledge to share, think tank is about quantitative and qualitative multi-agency input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of the Themes/Indicators are everyone’s business “Think Collectively”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3A1D32-AE48-7597-3C8F-651023EF7B27}"/>
              </a:ext>
            </a:extLst>
          </p:cNvPr>
          <p:cNvSpPr/>
          <p:nvPr/>
        </p:nvSpPr>
        <p:spPr>
          <a:xfrm>
            <a:off x="0" y="0"/>
            <a:ext cx="12192000" cy="103474"/>
          </a:xfrm>
          <a:prstGeom prst="rect">
            <a:avLst/>
          </a:prstGeom>
          <a:solidFill>
            <a:srgbClr val="E08306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3627E-3036-451E-2F24-F398270AE785}"/>
              </a:ext>
            </a:extLst>
          </p:cNvPr>
          <p:cNvSpPr/>
          <p:nvPr/>
        </p:nvSpPr>
        <p:spPr>
          <a:xfrm>
            <a:off x="0" y="6754526"/>
            <a:ext cx="12192000" cy="103474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DB9CAD-9268-8EFF-3C95-31EE473CAD86}"/>
              </a:ext>
            </a:extLst>
          </p:cNvPr>
          <p:cNvSpPr txBox="1"/>
          <p:nvPr/>
        </p:nvSpPr>
        <p:spPr>
          <a:xfrm>
            <a:off x="655269" y="606194"/>
            <a:ext cx="106971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 Agency data interpretation- what does it mean for OUR children?  </a:t>
            </a:r>
          </a:p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9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53E13-9B72-D20B-147A-BFAEC197F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7E8DF5-6712-13A6-6C04-D48568BEA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026" y="4728584"/>
            <a:ext cx="6964089" cy="1344512"/>
          </a:xfrm>
          <a:prstGeom prst="rect">
            <a:avLst/>
          </a:prstGeom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DDDF224B-9F91-781C-2CD7-759C077DE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8099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54656C-B18E-DC36-5981-192FAAFC9659}"/>
              </a:ext>
            </a:extLst>
          </p:cNvPr>
          <p:cNvSpPr txBox="1"/>
          <p:nvPr/>
        </p:nvSpPr>
        <p:spPr>
          <a:xfrm>
            <a:off x="394095" y="874455"/>
            <a:ext cx="114038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North West Multi-agency Safeguarding Learning and Support Hub</a:t>
            </a:r>
          </a:p>
          <a:p>
            <a:endParaRPr lang="en-GB" sz="3200" b="1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Neglect Data Lab Breakout Room Discussions</a:t>
            </a:r>
          </a:p>
          <a:p>
            <a:endParaRPr lang="en-GB" sz="3200" b="1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3200" b="1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CDA52619-8742-0FD4-75D6-A1E940A699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1411801" y="4846085"/>
            <a:ext cx="2536225" cy="1296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12A760-360F-D556-24F1-228F348DE34A}"/>
              </a:ext>
            </a:extLst>
          </p:cNvPr>
          <p:cNvCxnSpPr>
            <a:cxnSpLocks/>
          </p:cNvCxnSpPr>
          <p:nvPr/>
        </p:nvCxnSpPr>
        <p:spPr>
          <a:xfrm flipV="1">
            <a:off x="471045" y="2844856"/>
            <a:ext cx="10005995" cy="2787"/>
          </a:xfrm>
          <a:prstGeom prst="line">
            <a:avLst/>
          </a:prstGeom>
          <a:ln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rgbClr val="FFC000"/>
                </a:gs>
              </a:gsLst>
              <a:lin ang="189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FB168C-FC95-10AB-7AF7-F9A2A635CA83}"/>
              </a:ext>
            </a:extLst>
          </p:cNvPr>
          <p:cNvCxnSpPr>
            <a:cxnSpLocks/>
          </p:cNvCxnSpPr>
          <p:nvPr/>
        </p:nvCxnSpPr>
        <p:spPr>
          <a:xfrm>
            <a:off x="471045" y="2925073"/>
            <a:ext cx="9311933" cy="19252"/>
          </a:xfrm>
          <a:prstGeom prst="line">
            <a:avLst/>
          </a:prstGeom>
          <a:ln>
            <a:gradFill flip="none" rotWithShape="1">
              <a:gsLst>
                <a:gs pos="0">
                  <a:schemeClr val="accent2"/>
                </a:gs>
                <a:gs pos="100000">
                  <a:srgbClr val="FFFF00"/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866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04FAC-CEF3-8E1B-6BDF-3BA706DCA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2D9B41C-3392-E536-489B-34D4397D1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598" y="4885970"/>
            <a:ext cx="6964089" cy="1344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739712-CB39-DF84-4C22-A2EA72DE8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794" y="5373875"/>
            <a:ext cx="1180872" cy="808943"/>
          </a:xfrm>
          <a:prstGeom prst="rect">
            <a:avLst/>
          </a:prstGeom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7B4EC07A-3D19-B7F6-0427-63E4E9640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8099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16D86C-61C2-7397-0668-358F56DFFB18}"/>
              </a:ext>
            </a:extLst>
          </p:cNvPr>
          <p:cNvSpPr txBox="1"/>
          <p:nvPr/>
        </p:nvSpPr>
        <p:spPr>
          <a:xfrm>
            <a:off x="662597" y="2114287"/>
            <a:ext cx="106776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 out discussion 1:</a:t>
            </a:r>
          </a:p>
          <a:p>
            <a:pPr lvl="0"/>
            <a:r>
              <a:rPr lang="en-GB" b="1" dirty="0"/>
              <a:t>Prevention </a:t>
            </a:r>
          </a:p>
          <a:p>
            <a:pPr lvl="0"/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What data and insights could help us identify patterns or pressures (e.g. poverty, housing, school attendance, parental stress) that signal the need for earlier support?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pic>
        <p:nvPicPr>
          <p:cNvPr id="2" name="Picture 1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CFAF0000-AA34-2710-AD06-9D6D3E26DD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317144" y="5012443"/>
            <a:ext cx="2536225" cy="1296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C61DB0-EFB4-4919-B950-8495C503A62A}"/>
              </a:ext>
            </a:extLst>
          </p:cNvPr>
          <p:cNvSpPr txBox="1"/>
          <p:nvPr/>
        </p:nvSpPr>
        <p:spPr>
          <a:xfrm>
            <a:off x="662597" y="426053"/>
            <a:ext cx="10486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Families First Care Reforms: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Children, young people and families stay together and get the help they need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 and young people are supported by their family network</a:t>
            </a:r>
          </a:p>
        </p:txBody>
      </p:sp>
    </p:spTree>
    <p:extLst>
      <p:ext uri="{BB962C8B-B14F-4D97-AF65-F5344CB8AC3E}">
        <p14:creationId xmlns:p14="http://schemas.microsoft.com/office/powerpoint/2010/main" val="958256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97FA3-B268-AF38-0FC3-43E76372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BB5491-A7BD-87B4-CFCD-CEA264490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598" y="4885970"/>
            <a:ext cx="6964089" cy="1344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CB9022-C847-7CDC-DFAE-C1DCD6AE2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794" y="5373875"/>
            <a:ext cx="1180872" cy="808943"/>
          </a:xfrm>
          <a:prstGeom prst="rect">
            <a:avLst/>
          </a:prstGeom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8EAFB697-D758-6651-4658-E84412805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8099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A84EB2-BC29-5CED-24C6-787DD3E95364}"/>
              </a:ext>
            </a:extLst>
          </p:cNvPr>
          <p:cNvSpPr txBox="1"/>
          <p:nvPr/>
        </p:nvSpPr>
        <p:spPr>
          <a:xfrm>
            <a:off x="662597" y="1972030"/>
            <a:ext cx="106776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 out discussion 2:</a:t>
            </a:r>
          </a:p>
          <a:p>
            <a:pPr lvl="0"/>
            <a:r>
              <a:rPr lang="en-GB" b="1" dirty="0"/>
              <a:t>Response</a:t>
            </a:r>
          </a:p>
          <a:p>
            <a:pPr lvl="0"/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Where do you see gaps in data and insights to better understand neglect and the impact of early intervention and safeguarding plans?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What data and insights could your agency bring to your local safeguarding partnership arrangement, to help identify and understand neglect and partnership working in response to this?</a:t>
            </a:r>
          </a:p>
          <a:p>
            <a:pPr lvl="0"/>
            <a:endParaRPr lang="en-GB" dirty="0"/>
          </a:p>
        </p:txBody>
      </p:sp>
      <p:pic>
        <p:nvPicPr>
          <p:cNvPr id="2" name="Picture 1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9A173E7C-56C9-C4E4-6574-139410612E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317144" y="5012443"/>
            <a:ext cx="2536225" cy="1296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14D784-5719-FE14-22A4-9D01609F8741}"/>
              </a:ext>
            </a:extLst>
          </p:cNvPr>
          <p:cNvSpPr txBox="1"/>
          <p:nvPr/>
        </p:nvSpPr>
        <p:spPr>
          <a:xfrm>
            <a:off x="758372" y="425715"/>
            <a:ext cx="10486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Families First Care Reforms: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Children, young people and families stay together and get the help they need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 and young people are supported by their family network</a:t>
            </a:r>
          </a:p>
        </p:txBody>
      </p:sp>
    </p:spTree>
    <p:extLst>
      <p:ext uri="{BB962C8B-B14F-4D97-AF65-F5344CB8AC3E}">
        <p14:creationId xmlns:p14="http://schemas.microsoft.com/office/powerpoint/2010/main" val="4265203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44642-A2B5-CB07-8833-4E8E77768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BF438C-8F1C-D387-3883-7AE7611B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598" y="4885970"/>
            <a:ext cx="6964089" cy="1344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5FBFFE-893B-D406-6ACB-69B3C109F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794" y="5373875"/>
            <a:ext cx="1180872" cy="808943"/>
          </a:xfrm>
          <a:prstGeom prst="rect">
            <a:avLst/>
          </a:prstGeom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9339CA45-9A28-22EB-7F2E-DAB3A24B0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8099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019877-9AE9-382A-D289-360391F2FFEA}"/>
              </a:ext>
            </a:extLst>
          </p:cNvPr>
          <p:cNvSpPr txBox="1"/>
          <p:nvPr/>
        </p:nvSpPr>
        <p:spPr>
          <a:xfrm>
            <a:off x="662597" y="2198289"/>
            <a:ext cx="106776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 out discussion 3:</a:t>
            </a:r>
          </a:p>
          <a:p>
            <a:pPr lvl="0"/>
            <a:r>
              <a:rPr lang="en-GB" dirty="0"/>
              <a:t>Cumulative harm</a:t>
            </a:r>
          </a:p>
          <a:p>
            <a:pPr lvl="0"/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How can we develop data and insights to better capture cumulative harm — where multiple lower-level concerns across services build up over time?</a:t>
            </a:r>
            <a:endParaRPr lang="en-GB" sz="2800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pic>
        <p:nvPicPr>
          <p:cNvPr id="2" name="Picture 1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0C365CF0-C308-7263-815C-B99A2CA3B4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317144" y="5012443"/>
            <a:ext cx="2536225" cy="1296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25D383-7853-B59E-556D-853FE36F1EAC}"/>
              </a:ext>
            </a:extLst>
          </p:cNvPr>
          <p:cNvSpPr txBox="1"/>
          <p:nvPr/>
        </p:nvSpPr>
        <p:spPr>
          <a:xfrm>
            <a:off x="662597" y="557048"/>
            <a:ext cx="10486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Families First Care Reforms: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Children, young people and families stay together and get the help they need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Children and young people are supported by their family network</a:t>
            </a:r>
          </a:p>
        </p:txBody>
      </p:sp>
    </p:spTree>
    <p:extLst>
      <p:ext uri="{BB962C8B-B14F-4D97-AF65-F5344CB8AC3E}">
        <p14:creationId xmlns:p14="http://schemas.microsoft.com/office/powerpoint/2010/main" val="1022498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A9003C-DF90-2CB6-B1B9-862CA61E9A12}"/>
              </a:ext>
            </a:extLst>
          </p:cNvPr>
          <p:cNvSpPr/>
          <p:nvPr/>
        </p:nvSpPr>
        <p:spPr>
          <a:xfrm>
            <a:off x="0" y="-1"/>
            <a:ext cx="12192000" cy="261257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8B1359-9969-FDE8-300C-9777FF47BB52}"/>
              </a:ext>
            </a:extLst>
          </p:cNvPr>
          <p:cNvSpPr/>
          <p:nvPr/>
        </p:nvSpPr>
        <p:spPr>
          <a:xfrm>
            <a:off x="0" y="6596743"/>
            <a:ext cx="12192000" cy="261257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30637E6-D303-8F45-492B-DCDCCD13A7DD}"/>
              </a:ext>
            </a:extLst>
          </p:cNvPr>
          <p:cNvSpPr txBox="1">
            <a:spLocks/>
          </p:cNvSpPr>
          <p:nvPr/>
        </p:nvSpPr>
        <p:spPr>
          <a:xfrm>
            <a:off x="304062" y="1418399"/>
            <a:ext cx="11484284" cy="5004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b="1" dirty="0">
              <a:solidFill>
                <a:schemeClr val="tx1"/>
              </a:solidFill>
            </a:endParaRPr>
          </a:p>
          <a:p>
            <a:pPr algn="l"/>
            <a:endParaRPr lang="en-GB" b="1" dirty="0">
              <a:solidFill>
                <a:srgbClr val="0070C0"/>
              </a:solidFill>
            </a:endParaRPr>
          </a:p>
          <a:p>
            <a:pPr algn="l"/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2A88CE-4F7D-DB96-6BFD-AD84119D1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396256"/>
              </p:ext>
            </p:extLst>
          </p:nvPr>
        </p:nvGraphicFramePr>
        <p:xfrm>
          <a:off x="535658" y="1244681"/>
          <a:ext cx="11021091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898">
                  <a:extLst>
                    <a:ext uri="{9D8B030D-6E8A-4147-A177-3AD203B41FA5}">
                      <a16:colId xmlns:a16="http://schemas.microsoft.com/office/drawing/2014/main" val="3820397036"/>
                    </a:ext>
                  </a:extLst>
                </a:gridCol>
                <a:gridCol w="1629103">
                  <a:extLst>
                    <a:ext uri="{9D8B030D-6E8A-4147-A177-3AD203B41FA5}">
                      <a16:colId xmlns:a16="http://schemas.microsoft.com/office/drawing/2014/main" val="1677405294"/>
                    </a:ext>
                  </a:extLst>
                </a:gridCol>
                <a:gridCol w="1659937">
                  <a:extLst>
                    <a:ext uri="{9D8B030D-6E8A-4147-A177-3AD203B41FA5}">
                      <a16:colId xmlns:a16="http://schemas.microsoft.com/office/drawing/2014/main" val="693728857"/>
                    </a:ext>
                  </a:extLst>
                </a:gridCol>
                <a:gridCol w="1524127">
                  <a:extLst>
                    <a:ext uri="{9D8B030D-6E8A-4147-A177-3AD203B41FA5}">
                      <a16:colId xmlns:a16="http://schemas.microsoft.com/office/drawing/2014/main" val="1784056165"/>
                    </a:ext>
                  </a:extLst>
                </a:gridCol>
                <a:gridCol w="1797840">
                  <a:extLst>
                    <a:ext uri="{9D8B030D-6E8A-4147-A177-3AD203B41FA5}">
                      <a16:colId xmlns:a16="http://schemas.microsoft.com/office/drawing/2014/main" val="322071876"/>
                    </a:ext>
                  </a:extLst>
                </a:gridCol>
                <a:gridCol w="1597572">
                  <a:extLst>
                    <a:ext uri="{9D8B030D-6E8A-4147-A177-3AD203B41FA5}">
                      <a16:colId xmlns:a16="http://schemas.microsoft.com/office/drawing/2014/main" val="3236249361"/>
                    </a:ext>
                  </a:extLst>
                </a:gridCol>
                <a:gridCol w="1639614">
                  <a:extLst>
                    <a:ext uri="{9D8B030D-6E8A-4147-A177-3AD203B41FA5}">
                      <a16:colId xmlns:a16="http://schemas.microsoft.com/office/drawing/2014/main" val="2889623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Medical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Nutritional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Lack of Supervision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8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INFANCY- 0-2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Includes failure to notice that baby is unwell. Failure to seek medical treatment. Not attending routine health screening appointments.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Under nourishment leads to restricted growth and brain development. </a:t>
                      </a:r>
                    </a:p>
                    <a:p>
                      <a:r>
                        <a:rPr lang="en-GB" dirty="0"/>
                        <a:t>Link between neglect and obesity (</a:t>
                      </a:r>
                      <a:r>
                        <a:rPr lang="en-GB" dirty="0" err="1"/>
                        <a:t>eg</a:t>
                      </a:r>
                      <a:r>
                        <a:rPr lang="en-GB" dirty="0"/>
                        <a:t> if parents use sweets as pacifiers)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Infant attachments are damaged by neglect which makes learning skills more difficult.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Early language development may be affected as certain parts of the brain are dependent on stimulation to develop.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Poor home conditions may affect infant immune system. Lack of changing and nappy rash. Lack of encouragement leading to delay in skills.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Babies should be supervised at all times, especially when on surfaces or in the bath. If babies feel abandoned this can affect attachments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57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2128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F7BEB-58A3-73AB-9CA4-71C177CFF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6A88ED-F1CA-9067-E414-CC5D5EE5E0F2}"/>
              </a:ext>
            </a:extLst>
          </p:cNvPr>
          <p:cNvSpPr/>
          <p:nvPr/>
        </p:nvSpPr>
        <p:spPr>
          <a:xfrm>
            <a:off x="0" y="-1"/>
            <a:ext cx="12192000" cy="261257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4F1656-5FC6-E6B6-02E3-CD160D21BBFB}"/>
              </a:ext>
            </a:extLst>
          </p:cNvPr>
          <p:cNvSpPr/>
          <p:nvPr/>
        </p:nvSpPr>
        <p:spPr>
          <a:xfrm>
            <a:off x="0" y="6596743"/>
            <a:ext cx="12192000" cy="261257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593621B-3FE4-4F99-4F63-1FA875CB7BB0}"/>
              </a:ext>
            </a:extLst>
          </p:cNvPr>
          <p:cNvSpPr txBox="1">
            <a:spLocks/>
          </p:cNvSpPr>
          <p:nvPr/>
        </p:nvSpPr>
        <p:spPr>
          <a:xfrm>
            <a:off x="304062" y="1418399"/>
            <a:ext cx="11484284" cy="5004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b="1" dirty="0">
              <a:solidFill>
                <a:schemeClr val="tx1"/>
              </a:solidFill>
            </a:endParaRPr>
          </a:p>
          <a:p>
            <a:pPr algn="l"/>
            <a:endParaRPr lang="en-GB" b="1" dirty="0">
              <a:solidFill>
                <a:srgbClr val="0070C0"/>
              </a:solidFill>
            </a:endParaRPr>
          </a:p>
          <a:p>
            <a:pPr algn="l"/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E4DAFD-3770-94EE-9FA1-F5C16AA268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233021"/>
              </p:ext>
            </p:extLst>
          </p:nvPr>
        </p:nvGraphicFramePr>
        <p:xfrm>
          <a:off x="855786" y="719666"/>
          <a:ext cx="10779166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773">
                  <a:extLst>
                    <a:ext uri="{9D8B030D-6E8A-4147-A177-3AD203B41FA5}">
                      <a16:colId xmlns:a16="http://schemas.microsoft.com/office/drawing/2014/main" val="3820397036"/>
                    </a:ext>
                  </a:extLst>
                </a:gridCol>
                <a:gridCol w="1849820">
                  <a:extLst>
                    <a:ext uri="{9D8B030D-6E8A-4147-A177-3AD203B41FA5}">
                      <a16:colId xmlns:a16="http://schemas.microsoft.com/office/drawing/2014/main" val="1677405294"/>
                    </a:ext>
                  </a:extLst>
                </a:gridCol>
                <a:gridCol w="1713187">
                  <a:extLst>
                    <a:ext uri="{9D8B030D-6E8A-4147-A177-3AD203B41FA5}">
                      <a16:colId xmlns:a16="http://schemas.microsoft.com/office/drawing/2014/main" val="693728857"/>
                    </a:ext>
                  </a:extLst>
                </a:gridCol>
                <a:gridCol w="1660634">
                  <a:extLst>
                    <a:ext uri="{9D8B030D-6E8A-4147-A177-3AD203B41FA5}">
                      <a16:colId xmlns:a16="http://schemas.microsoft.com/office/drawing/2014/main" val="1784056165"/>
                    </a:ext>
                  </a:extLst>
                </a:gridCol>
                <a:gridCol w="1587062">
                  <a:extLst>
                    <a:ext uri="{9D8B030D-6E8A-4147-A177-3AD203B41FA5}">
                      <a16:colId xmlns:a16="http://schemas.microsoft.com/office/drawing/2014/main" val="322071876"/>
                    </a:ext>
                  </a:extLst>
                </a:gridCol>
                <a:gridCol w="1376855">
                  <a:extLst>
                    <a:ext uri="{9D8B030D-6E8A-4147-A177-3AD203B41FA5}">
                      <a16:colId xmlns:a16="http://schemas.microsoft.com/office/drawing/2014/main" val="3236249361"/>
                    </a:ext>
                  </a:extLst>
                </a:gridCol>
                <a:gridCol w="1355835">
                  <a:extLst>
                    <a:ext uri="{9D8B030D-6E8A-4147-A177-3AD203B41FA5}">
                      <a16:colId xmlns:a16="http://schemas.microsoft.com/office/drawing/2014/main" val="2889623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Medical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Nutritional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Lack of Supervision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8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PRE SCHOOL- </a:t>
                      </a:r>
                    </a:p>
                    <a:p>
                      <a:r>
                        <a:rPr lang="en-GB" b="1" dirty="0"/>
                        <a:t>2-4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May include missed health and dental appointments. Failure to seek medical attention following accidents or for routine conditions such as headlice.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Not eating 1200-1500 calories per day and/ or unregulated amounts of fats or sugar in the diet- leading to heart problems, obesity and tooth decay.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Neglected children without a secure attachment may experience difficulties playing with their peers, sharing feelings, coping with frustration/ developing empathy.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Neglect can be a significant factor in delaying child’s language development </a:t>
                      </a:r>
                      <a:r>
                        <a:rPr lang="en-GB" dirty="0" err="1"/>
                        <a:t>eg</a:t>
                      </a:r>
                      <a:r>
                        <a:rPr lang="en-GB" dirty="0"/>
                        <a:t> through the amount of quality time with carers. Delay may affect education.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Child may present as malnourished, and living conditions may be poor. Child may not be toilet trained, sleeping sufficiently or have adequate boundaries.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Home may lack safety </a:t>
                      </a:r>
                      <a:r>
                        <a:rPr lang="en-GB" dirty="0" err="1"/>
                        <a:t>e.g</a:t>
                      </a:r>
                      <a:r>
                        <a:rPr lang="en-GB" dirty="0"/>
                        <a:t> stair gates, dangerous items such as drugs or knives may be within reach, child may not have appropriate car seat. Child may be left home alone.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57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434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8C58A-BFC4-D959-AE24-17BCC2599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F52051-DBB2-B029-C8CD-23B9A608E773}"/>
              </a:ext>
            </a:extLst>
          </p:cNvPr>
          <p:cNvSpPr/>
          <p:nvPr/>
        </p:nvSpPr>
        <p:spPr>
          <a:xfrm>
            <a:off x="0" y="-1"/>
            <a:ext cx="12192000" cy="261257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12C656-E2FD-04A2-03A6-E34BC853F701}"/>
              </a:ext>
            </a:extLst>
          </p:cNvPr>
          <p:cNvSpPr/>
          <p:nvPr/>
        </p:nvSpPr>
        <p:spPr>
          <a:xfrm>
            <a:off x="0" y="6596743"/>
            <a:ext cx="12192000" cy="261257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5623548-045F-1B38-9C2A-15D6D3D727BA}"/>
              </a:ext>
            </a:extLst>
          </p:cNvPr>
          <p:cNvSpPr txBox="1">
            <a:spLocks/>
          </p:cNvSpPr>
          <p:nvPr/>
        </p:nvSpPr>
        <p:spPr>
          <a:xfrm>
            <a:off x="304062" y="1418399"/>
            <a:ext cx="11484284" cy="5004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b="1" dirty="0">
              <a:solidFill>
                <a:schemeClr val="tx1"/>
              </a:solidFill>
            </a:endParaRPr>
          </a:p>
          <a:p>
            <a:pPr algn="l"/>
            <a:endParaRPr lang="en-GB" b="1" dirty="0">
              <a:solidFill>
                <a:srgbClr val="0070C0"/>
              </a:solidFill>
            </a:endParaRPr>
          </a:p>
          <a:p>
            <a:pPr algn="l"/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4C7BA8-C472-5BC4-85CD-6D74C57E0E4E}"/>
              </a:ext>
            </a:extLst>
          </p:cNvPr>
          <p:cNvGraphicFramePr>
            <a:graphicFrameLocks noGrp="1"/>
          </p:cNvGraphicFramePr>
          <p:nvPr/>
        </p:nvGraphicFramePr>
        <p:xfrm>
          <a:off x="855786" y="719666"/>
          <a:ext cx="10187351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336">
                  <a:extLst>
                    <a:ext uri="{9D8B030D-6E8A-4147-A177-3AD203B41FA5}">
                      <a16:colId xmlns:a16="http://schemas.microsoft.com/office/drawing/2014/main" val="3820397036"/>
                    </a:ext>
                  </a:extLst>
                </a:gridCol>
                <a:gridCol w="1455336">
                  <a:extLst>
                    <a:ext uri="{9D8B030D-6E8A-4147-A177-3AD203B41FA5}">
                      <a16:colId xmlns:a16="http://schemas.microsoft.com/office/drawing/2014/main" val="1677405294"/>
                    </a:ext>
                  </a:extLst>
                </a:gridCol>
                <a:gridCol w="1551266">
                  <a:extLst>
                    <a:ext uri="{9D8B030D-6E8A-4147-A177-3AD203B41FA5}">
                      <a16:colId xmlns:a16="http://schemas.microsoft.com/office/drawing/2014/main" val="693728857"/>
                    </a:ext>
                  </a:extLst>
                </a:gridCol>
                <a:gridCol w="1524127">
                  <a:extLst>
                    <a:ext uri="{9D8B030D-6E8A-4147-A177-3AD203B41FA5}">
                      <a16:colId xmlns:a16="http://schemas.microsoft.com/office/drawing/2014/main" val="1784056165"/>
                    </a:ext>
                  </a:extLst>
                </a:gridCol>
                <a:gridCol w="1290614">
                  <a:extLst>
                    <a:ext uri="{9D8B030D-6E8A-4147-A177-3AD203B41FA5}">
                      <a16:colId xmlns:a16="http://schemas.microsoft.com/office/drawing/2014/main" val="322071876"/>
                    </a:ext>
                  </a:extLst>
                </a:gridCol>
                <a:gridCol w="1455336">
                  <a:extLst>
                    <a:ext uri="{9D8B030D-6E8A-4147-A177-3AD203B41FA5}">
                      <a16:colId xmlns:a16="http://schemas.microsoft.com/office/drawing/2014/main" val="3236249361"/>
                    </a:ext>
                  </a:extLst>
                </a:gridCol>
                <a:gridCol w="1455336">
                  <a:extLst>
                    <a:ext uri="{9D8B030D-6E8A-4147-A177-3AD203B41FA5}">
                      <a16:colId xmlns:a16="http://schemas.microsoft.com/office/drawing/2014/main" val="2889623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Medical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Nutritional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Lack of Supervision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8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PRIMARY- </a:t>
                      </a:r>
                    </a:p>
                    <a:p>
                      <a:r>
                        <a:rPr lang="en-GB" b="1" dirty="0"/>
                        <a:t>5-11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Children  may have more infections and illnesses than their peers due to poor treatment, or lack of prevention </a:t>
                      </a:r>
                      <a:r>
                        <a:rPr lang="en-GB" dirty="0" err="1"/>
                        <a:t>e.g</a:t>
                      </a:r>
                      <a:r>
                        <a:rPr lang="en-GB" dirty="0"/>
                        <a:t> through hand washing, good diet or adequate sleep.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Food isn’t consistently provided, leading to unregulated diets  of biscuits and sweets. Concerns should not just focus on weight. Children of normal weight could still have unhealthy diets.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Insecure attachment styles can lead to children having difficulties forming relationships and may express their frustration at not having friends through disruptive behaviour.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Neglected children can experience a number of disadvantages at school, including low educational aspirations, lack of encouragement for learning.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Ill fitting, inadequate or dirty clothing, poor personal hygiene, lack of sleep, lack of routines or boundaries which can lead to frustration with school routines and boundaries.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Primary school children may be left home alone after school or expected to supervise younger children. They may be left to play outside alone or to cook meals without supervision.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57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0168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EA743-10AF-9F53-1385-C6DB507E6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0B77E7-8754-BDBE-27BB-489DB8D45C36}"/>
              </a:ext>
            </a:extLst>
          </p:cNvPr>
          <p:cNvSpPr/>
          <p:nvPr/>
        </p:nvSpPr>
        <p:spPr>
          <a:xfrm>
            <a:off x="0" y="-1"/>
            <a:ext cx="12192000" cy="261257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439AE4-82AD-A8D9-3365-A778468D4A33}"/>
              </a:ext>
            </a:extLst>
          </p:cNvPr>
          <p:cNvSpPr/>
          <p:nvPr/>
        </p:nvSpPr>
        <p:spPr>
          <a:xfrm>
            <a:off x="0" y="6596743"/>
            <a:ext cx="12192000" cy="261257"/>
          </a:xfrm>
          <a:prstGeom prst="rect">
            <a:avLst/>
          </a:prstGeom>
          <a:solidFill>
            <a:srgbClr val="26547C"/>
          </a:solidFill>
          <a:ln>
            <a:solidFill>
              <a:srgbClr val="2654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5246FEA-C9B5-EE64-CC9D-38A22971A5E9}"/>
              </a:ext>
            </a:extLst>
          </p:cNvPr>
          <p:cNvSpPr txBox="1">
            <a:spLocks/>
          </p:cNvSpPr>
          <p:nvPr/>
        </p:nvSpPr>
        <p:spPr>
          <a:xfrm>
            <a:off x="304062" y="1418399"/>
            <a:ext cx="11484284" cy="5004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b="1" dirty="0">
              <a:solidFill>
                <a:schemeClr val="tx1"/>
              </a:solidFill>
            </a:endParaRPr>
          </a:p>
          <a:p>
            <a:pPr algn="l"/>
            <a:endParaRPr lang="en-GB" b="1" dirty="0">
              <a:solidFill>
                <a:srgbClr val="0070C0"/>
              </a:solidFill>
            </a:endParaRPr>
          </a:p>
          <a:p>
            <a:pPr algn="l"/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97984E-580D-EC47-8B0D-B8BF6B6476B4}"/>
              </a:ext>
            </a:extLst>
          </p:cNvPr>
          <p:cNvGraphicFramePr>
            <a:graphicFrameLocks noGrp="1"/>
          </p:cNvGraphicFramePr>
          <p:nvPr/>
        </p:nvGraphicFramePr>
        <p:xfrm>
          <a:off x="855786" y="719666"/>
          <a:ext cx="10187351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336">
                  <a:extLst>
                    <a:ext uri="{9D8B030D-6E8A-4147-A177-3AD203B41FA5}">
                      <a16:colId xmlns:a16="http://schemas.microsoft.com/office/drawing/2014/main" val="3820397036"/>
                    </a:ext>
                  </a:extLst>
                </a:gridCol>
                <a:gridCol w="1455336">
                  <a:extLst>
                    <a:ext uri="{9D8B030D-6E8A-4147-A177-3AD203B41FA5}">
                      <a16:colId xmlns:a16="http://schemas.microsoft.com/office/drawing/2014/main" val="1677405294"/>
                    </a:ext>
                  </a:extLst>
                </a:gridCol>
                <a:gridCol w="1551266">
                  <a:extLst>
                    <a:ext uri="{9D8B030D-6E8A-4147-A177-3AD203B41FA5}">
                      <a16:colId xmlns:a16="http://schemas.microsoft.com/office/drawing/2014/main" val="693728857"/>
                    </a:ext>
                  </a:extLst>
                </a:gridCol>
                <a:gridCol w="1524127">
                  <a:extLst>
                    <a:ext uri="{9D8B030D-6E8A-4147-A177-3AD203B41FA5}">
                      <a16:colId xmlns:a16="http://schemas.microsoft.com/office/drawing/2014/main" val="1784056165"/>
                    </a:ext>
                  </a:extLst>
                </a:gridCol>
                <a:gridCol w="1290614">
                  <a:extLst>
                    <a:ext uri="{9D8B030D-6E8A-4147-A177-3AD203B41FA5}">
                      <a16:colId xmlns:a16="http://schemas.microsoft.com/office/drawing/2014/main" val="322071876"/>
                    </a:ext>
                  </a:extLst>
                </a:gridCol>
                <a:gridCol w="1455336">
                  <a:extLst>
                    <a:ext uri="{9D8B030D-6E8A-4147-A177-3AD203B41FA5}">
                      <a16:colId xmlns:a16="http://schemas.microsoft.com/office/drawing/2014/main" val="3236249361"/>
                    </a:ext>
                  </a:extLst>
                </a:gridCol>
                <a:gridCol w="1455336">
                  <a:extLst>
                    <a:ext uri="{9D8B030D-6E8A-4147-A177-3AD203B41FA5}">
                      <a16:colId xmlns:a16="http://schemas.microsoft.com/office/drawing/2014/main" val="2889623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Medical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Nutritional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Lack of Supervision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8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Adolescent</a:t>
                      </a:r>
                    </a:p>
                    <a:p>
                      <a:r>
                        <a:rPr lang="en-GB" b="1" dirty="0"/>
                        <a:t>12+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Poor self esteem and recklessness can lead to ignoring or enduring health problems rather than accessing services. May be risk taking behaviours.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Adolescents may be able to find food but lack nutritious food and limited cooking experience can lead them to unhealthy snacks, which affects health and educational outcomes.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Peer groups and independence are important at this age. Young people who are isolated through neglect will struggle. Conflict with carers may increase.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Likely to experience cognitive impairment e.g. managing emotion, challenging behaviour in school. Low confidence and academic failure can reinforce negative self image.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Adolescents' social development is likely to be affected by their living conditions, inadequate clothing, poor hygiene and body odour. This can affect self esteem.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Neglected adolescents may stay out all night with carers not aware of their whereabouts, which can lead to opportunities for risk taking behaviours than can result in serious injury.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57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931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6843A-1136-D28A-982C-D2494AEFE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F543D0E-883C-54AA-A486-493AA4D2B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598" y="4885970"/>
            <a:ext cx="6964089" cy="1344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2910-A968-BBA6-A6B4-95BC49D7A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794" y="5373875"/>
            <a:ext cx="1180872" cy="808943"/>
          </a:xfrm>
          <a:prstGeom prst="rect">
            <a:avLst/>
          </a:prstGeom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255F81A2-EC53-5BD9-FCA5-038278658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8099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2" name="Picture 1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F89EA649-060B-F726-D295-89D1829484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317144" y="5012443"/>
            <a:ext cx="2536225" cy="1296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BA12EB1-219B-D9D4-1117-F56F0A691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59" y="212985"/>
            <a:ext cx="9167273" cy="479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852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A1509-C129-857F-92C6-03B493984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E27D3F7-5E4B-F31D-B640-E1A89329F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598" y="4885970"/>
            <a:ext cx="6964089" cy="1344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DBA6EA-26B9-491A-D594-485871C45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794" y="5373875"/>
            <a:ext cx="1180872" cy="808943"/>
          </a:xfrm>
          <a:prstGeom prst="rect">
            <a:avLst/>
          </a:prstGeom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5ED507D2-EE71-81D3-FCBD-F740DB1F1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88099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65D970-B16E-126D-01E7-00F010A9D1BF}"/>
              </a:ext>
            </a:extLst>
          </p:cNvPr>
          <p:cNvSpPr txBox="1"/>
          <p:nvPr/>
        </p:nvSpPr>
        <p:spPr>
          <a:xfrm>
            <a:off x="757190" y="958068"/>
            <a:ext cx="1067762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</a:t>
            </a:r>
          </a:p>
          <a:p>
            <a:endParaRPr lang="en-GB" sz="3200" b="1" dirty="0">
              <a:solidFill>
                <a:srgbClr val="36A7A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Neglect data set with guidance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interpreting guide and further training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Engagement with national poverty strategy leads</a:t>
            </a:r>
          </a:p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practice learning weeks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pic>
        <p:nvPicPr>
          <p:cNvPr id="2" name="Picture 1" descr="A logo with text and a circle&#10;&#10;AI-generated content may be incorrect.">
            <a:extLst>
              <a:ext uri="{FF2B5EF4-FFF2-40B4-BE49-F238E27FC236}">
                <a16:creationId xmlns:a16="http://schemas.microsoft.com/office/drawing/2014/main" id="{536CFB43-B917-158F-1BDB-6410435B42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8666" b="10189"/>
          <a:stretch/>
        </p:blipFill>
        <p:spPr bwMode="auto">
          <a:xfrm>
            <a:off x="317144" y="5012443"/>
            <a:ext cx="2536225" cy="1296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4546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14A45-A3AF-D6A7-9A30-F2D54DA2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8CD7DC1-8B87-B9AE-6E3A-6602D6F29A3C}"/>
              </a:ext>
            </a:extLst>
          </p:cNvPr>
          <p:cNvSpPr txBox="1"/>
          <p:nvPr/>
        </p:nvSpPr>
        <p:spPr>
          <a:xfrm>
            <a:off x="2417732" y="-224794"/>
            <a:ext cx="7656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36A7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988AC22-C389-2600-8821-E6121EB8D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92" y="0"/>
            <a:ext cx="12192000" cy="469901"/>
          </a:xfrm>
          <a:prstGeom prst="rect">
            <a:avLst/>
          </a:prstGeom>
          <a:solidFill>
            <a:srgbClr val="10527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5B9BD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DD2FD1-CC78-528D-740A-826BD9F82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372" y="1089134"/>
            <a:ext cx="4679731" cy="467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843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2549</Words>
  <Application>Microsoft Office PowerPoint</Application>
  <PresentationFormat>Widescreen</PresentationFormat>
  <Paragraphs>343</Paragraphs>
  <Slides>27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Hayes, Sean</dc:creator>
  <cp:lastModifiedBy>Emma Ford</cp:lastModifiedBy>
  <cp:revision>65</cp:revision>
  <cp:lastPrinted>2025-07-08T07:06:56Z</cp:lastPrinted>
  <dcterms:created xsi:type="dcterms:W3CDTF">2024-10-09T08:44:30Z</dcterms:created>
  <dcterms:modified xsi:type="dcterms:W3CDTF">2025-11-12T13:42:39Z</dcterms:modified>
</cp:coreProperties>
</file>